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3"/>
  </p:notesMasterIdLst>
  <p:handoutMasterIdLst>
    <p:handoutMasterId r:id="rId54"/>
  </p:handoutMasterIdLst>
  <p:sldIdLst>
    <p:sldId id="256" r:id="rId2"/>
    <p:sldId id="363" r:id="rId3"/>
    <p:sldId id="351" r:id="rId4"/>
    <p:sldId id="352" r:id="rId5"/>
    <p:sldId id="353" r:id="rId6"/>
    <p:sldId id="261" r:id="rId7"/>
    <p:sldId id="314" r:id="rId8"/>
    <p:sldId id="315" r:id="rId9"/>
    <p:sldId id="316" r:id="rId10"/>
    <p:sldId id="354" r:id="rId11"/>
    <p:sldId id="319" r:id="rId12"/>
    <p:sldId id="288" r:id="rId13"/>
    <p:sldId id="328" r:id="rId14"/>
    <p:sldId id="300" r:id="rId15"/>
    <p:sldId id="258" r:id="rId16"/>
    <p:sldId id="326" r:id="rId17"/>
    <p:sldId id="355" r:id="rId18"/>
    <p:sldId id="259" r:id="rId19"/>
    <p:sldId id="301" r:id="rId20"/>
    <p:sldId id="304" r:id="rId21"/>
    <p:sldId id="275" r:id="rId22"/>
    <p:sldId id="276" r:id="rId23"/>
    <p:sldId id="306" r:id="rId24"/>
    <p:sldId id="312" r:id="rId25"/>
    <p:sldId id="325" r:id="rId26"/>
    <p:sldId id="280" r:id="rId27"/>
    <p:sldId id="307" r:id="rId28"/>
    <p:sldId id="313" r:id="rId29"/>
    <p:sldId id="281" r:id="rId30"/>
    <p:sldId id="285" r:id="rId31"/>
    <p:sldId id="283" r:id="rId32"/>
    <p:sldId id="282" r:id="rId33"/>
    <p:sldId id="366" r:id="rId34"/>
    <p:sldId id="277" r:id="rId35"/>
    <p:sldId id="329" r:id="rId36"/>
    <p:sldId id="295" r:id="rId37"/>
    <p:sldId id="335" r:id="rId38"/>
    <p:sldId id="336" r:id="rId39"/>
    <p:sldId id="356" r:id="rId40"/>
    <p:sldId id="357" r:id="rId41"/>
    <p:sldId id="358" r:id="rId42"/>
    <p:sldId id="341" r:id="rId43"/>
    <p:sldId id="342" r:id="rId44"/>
    <p:sldId id="345" r:id="rId45"/>
    <p:sldId id="359" r:id="rId46"/>
    <p:sldId id="290" r:id="rId47"/>
    <p:sldId id="347" r:id="rId48"/>
    <p:sldId id="294" r:id="rId49"/>
    <p:sldId id="364" r:id="rId50"/>
    <p:sldId id="365" r:id="rId51"/>
    <p:sldId id="293" r:id="rId5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Norcross" initials="MN" lastIdx="14" clrIdx="0">
    <p:extLst>
      <p:ext uri="{19B8F6BF-5375-455C-9EA6-DF929625EA0E}">
        <p15:presenceInfo xmlns:p15="http://schemas.microsoft.com/office/powerpoint/2012/main" userId="S-1-5-21-2009429269-1936345135-315576832-10976" providerId="AD"/>
      </p:ext>
    </p:extLst>
  </p:cmAuthor>
  <p:cmAuthor id="2" name="Phyllis McLellan" initials="PM" lastIdx="29" clrIdx="1">
    <p:extLst>
      <p:ext uri="{19B8F6BF-5375-455C-9EA6-DF929625EA0E}">
        <p15:presenceInfo xmlns:p15="http://schemas.microsoft.com/office/powerpoint/2012/main" userId="S-1-5-21-2009429269-1936345135-315576832-11033" providerId="AD"/>
      </p:ext>
    </p:extLst>
  </p:cmAuthor>
  <p:cmAuthor id="3" name="Court, Kelly" initials="CK" lastIdx="13" clrIdx="2">
    <p:extLst>
      <p:ext uri="{19B8F6BF-5375-455C-9EA6-DF929625EA0E}">
        <p15:presenceInfo xmlns:p15="http://schemas.microsoft.com/office/powerpoint/2012/main" userId="S-1-5-21-824670409-876225715-1287535205-2854" providerId="AD"/>
      </p:ext>
    </p:extLst>
  </p:cmAuthor>
  <p:cmAuthor id="4" name="Ewa Panetta" initials="EP" lastIdx="5" clrIdx="3">
    <p:extLst>
      <p:ext uri="{19B8F6BF-5375-455C-9EA6-DF929625EA0E}">
        <p15:presenceInfo xmlns:p15="http://schemas.microsoft.com/office/powerpoint/2012/main" userId="S-1-5-21-2009429269-1936345135-315576832-7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6F6F6F"/>
    <a:srgbClr val="937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50" autoAdjust="0"/>
    <p:restoredTop sz="94653" autoAdjust="0"/>
  </p:normalViewPr>
  <p:slideViewPr>
    <p:cSldViewPr snapToGrid="0">
      <p:cViewPr varScale="1">
        <p:scale>
          <a:sx n="76" d="100"/>
          <a:sy n="76" d="100"/>
        </p:scale>
        <p:origin x="120" y="348"/>
      </p:cViewPr>
      <p:guideLst/>
    </p:cSldViewPr>
  </p:slideViewPr>
  <p:outlineViewPr>
    <p:cViewPr>
      <p:scale>
        <a:sx n="33" d="100"/>
        <a:sy n="33" d="100"/>
      </p:scale>
      <p:origin x="0" y="-9450"/>
    </p:cViewPr>
  </p:outlineViewPr>
  <p:notesTextViewPr>
    <p:cViewPr>
      <p:scale>
        <a:sx n="3" d="2"/>
        <a:sy n="3" d="2"/>
      </p:scale>
      <p:origin x="0" y="0"/>
    </p:cViewPr>
  </p:notesTextViewPr>
  <p:notesViewPr>
    <p:cSldViewPr snapToGrid="0">
      <p:cViewPr>
        <p:scale>
          <a:sx n="110" d="100"/>
          <a:sy n="110" d="100"/>
        </p:scale>
        <p:origin x="123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72614191871377E-2"/>
          <c:y val="1.690917064294644E-2"/>
          <c:w val="0.93756836331531623"/>
          <c:h val="0.89982218556844984"/>
        </c:manualLayout>
      </c:layout>
      <c:lineChart>
        <c:grouping val="standard"/>
        <c:varyColors val="0"/>
        <c:ser>
          <c:idx val="0"/>
          <c:order val="0"/>
          <c:spPr>
            <a:ln w="28575" cap="rnd">
              <a:solidFill>
                <a:schemeClr val="accent1"/>
              </a:solidFill>
              <a:round/>
            </a:ln>
            <a:effectLst/>
          </c:spPr>
          <c:marker>
            <c:symbol val="none"/>
          </c:marker>
          <c:cat>
            <c:strRef>
              <c:f>Sheet1!$A$1:$A$14</c:f>
              <c:strCache>
                <c:ptCount val="14"/>
                <c:pt idx="0">
                  <c:v>Q1 </c:v>
                </c:pt>
                <c:pt idx="1">
                  <c:v>Q2</c:v>
                </c:pt>
                <c:pt idx="2">
                  <c:v>Q3</c:v>
                </c:pt>
                <c:pt idx="3">
                  <c:v>Q4</c:v>
                </c:pt>
                <c:pt idx="4">
                  <c:v>Q1 </c:v>
                </c:pt>
                <c:pt idx="5">
                  <c:v>Q2</c:v>
                </c:pt>
                <c:pt idx="6">
                  <c:v>Q3</c:v>
                </c:pt>
                <c:pt idx="7">
                  <c:v>Q4</c:v>
                </c:pt>
                <c:pt idx="8">
                  <c:v>Q1 </c:v>
                </c:pt>
                <c:pt idx="9">
                  <c:v>Q2</c:v>
                </c:pt>
                <c:pt idx="10">
                  <c:v>Q3</c:v>
                </c:pt>
                <c:pt idx="11">
                  <c:v>Q4</c:v>
                </c:pt>
                <c:pt idx="12">
                  <c:v>Q1 </c:v>
                </c:pt>
                <c:pt idx="13">
                  <c:v>Q2</c:v>
                </c:pt>
              </c:strCache>
            </c:strRef>
          </c:cat>
          <c:val>
            <c:numRef>
              <c:f>Sheet1!$B$1:$B$14</c:f>
              <c:numCache>
                <c:formatCode>General</c:formatCode>
                <c:ptCount val="14"/>
                <c:pt idx="0">
                  <c:v>9</c:v>
                </c:pt>
                <c:pt idx="1">
                  <c:v>6</c:v>
                </c:pt>
                <c:pt idx="2">
                  <c:v>4</c:v>
                </c:pt>
                <c:pt idx="3">
                  <c:v>8</c:v>
                </c:pt>
                <c:pt idx="4">
                  <c:v>5</c:v>
                </c:pt>
                <c:pt idx="5">
                  <c:v>6</c:v>
                </c:pt>
                <c:pt idx="6">
                  <c:v>3</c:v>
                </c:pt>
                <c:pt idx="7">
                  <c:v>7</c:v>
                </c:pt>
                <c:pt idx="8">
                  <c:v>5</c:v>
                </c:pt>
                <c:pt idx="9">
                  <c:v>6</c:v>
                </c:pt>
                <c:pt idx="10">
                  <c:v>4</c:v>
                </c:pt>
                <c:pt idx="11">
                  <c:v>8</c:v>
                </c:pt>
                <c:pt idx="12">
                  <c:v>5</c:v>
                </c:pt>
                <c:pt idx="13">
                  <c:v>4</c:v>
                </c:pt>
              </c:numCache>
            </c:numRef>
          </c:val>
          <c:smooth val="0"/>
          <c:extLst xmlns:c16r2="http://schemas.microsoft.com/office/drawing/2015/06/chart">
            <c:ext xmlns:c16="http://schemas.microsoft.com/office/drawing/2014/chart" uri="{C3380CC4-5D6E-409C-BE32-E72D297353CC}">
              <c16:uniqueId val="{00000000-D860-4635-B3F9-60C2E0D5753C}"/>
            </c:ext>
          </c:extLst>
        </c:ser>
        <c:dLbls>
          <c:showLegendKey val="0"/>
          <c:showVal val="0"/>
          <c:showCatName val="0"/>
          <c:showSerName val="0"/>
          <c:showPercent val="0"/>
          <c:showBubbleSize val="0"/>
        </c:dLbls>
        <c:smooth val="0"/>
        <c:axId val="366907640"/>
        <c:axId val="366906464"/>
      </c:lineChart>
      <c:catAx>
        <c:axId val="36690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906464"/>
        <c:crosses val="autoZero"/>
        <c:auto val="1"/>
        <c:lblAlgn val="ctr"/>
        <c:lblOffset val="100"/>
        <c:noMultiLvlLbl val="0"/>
      </c:catAx>
      <c:valAx>
        <c:axId val="36690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6907640"/>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10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0.05</cdr:x>
      <cdr:y>0.4886</cdr:y>
    </cdr:from>
    <cdr:to>
      <cdr:x>1</cdr:x>
      <cdr:y>0.49207</cdr:y>
    </cdr:to>
    <cdr:cxnSp macro="">
      <cdr:nvCxnSpPr>
        <cdr:cNvPr id="3" name="Straight Connector 2"/>
        <cdr:cNvCxnSpPr/>
      </cdr:nvCxnSpPr>
      <cdr:spPr>
        <a:xfrm xmlns:a="http://schemas.openxmlformats.org/drawingml/2006/main">
          <a:off x="462915" y="2239481"/>
          <a:ext cx="8795385" cy="1590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43453A30-421D-4486-B3B2-FE59E87DAA0A}" type="datetimeFigureOut">
              <a:rPr lang="en-US" smtClean="0"/>
              <a:t>12/7/2016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22763E3-B2B0-493E-B386-E6A8B36D772F}" type="slidenum">
              <a:rPr lang="en-US" smtClean="0"/>
              <a:t>‹#›</a:t>
            </a:fld>
            <a:endParaRPr lang="en-US"/>
          </a:p>
        </p:txBody>
      </p:sp>
    </p:spTree>
    <p:extLst>
      <p:ext uri="{BB962C8B-B14F-4D97-AF65-F5344CB8AC3E}">
        <p14:creationId xmlns:p14="http://schemas.microsoft.com/office/powerpoint/2010/main" val="106209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444FB43-0F27-4D2F-A5EC-E47AE6847579}" type="datetimeFigureOut">
              <a:rPr lang="en-US" smtClean="0"/>
              <a:t>12/7/2016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2709A89-1B79-490F-B96F-D10BF2087A10}" type="slidenum">
              <a:rPr lang="en-US" smtClean="0"/>
              <a:t>‹#›</a:t>
            </a:fld>
            <a:endParaRPr lang="en-US"/>
          </a:p>
        </p:txBody>
      </p:sp>
    </p:spTree>
    <p:extLst>
      <p:ext uri="{BB962C8B-B14F-4D97-AF65-F5344CB8AC3E}">
        <p14:creationId xmlns:p14="http://schemas.microsoft.com/office/powerpoint/2010/main" val="374364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and welcome to the Great Lakes Partners for Patients Improvement Model webinar.</a:t>
            </a:r>
            <a:r>
              <a:rPr lang="en-US" baseline="0" dirty="0" smtClean="0"/>
              <a:t> Over the next hour or so, you are going to learn about a powerful improvement process, that has been adopted as a common approach by our three-state partnership, will be taught and applied to improve patient safety and effective teamwork. We believe that this model can be implemented across the HIIN topics to engage leaders as well as point of care staff in data-driven improvement. </a:t>
            </a:r>
            <a:r>
              <a:rPr lang="en-US" baseline="0" dirty="0" smtClean="0"/>
              <a:t>Let’s </a:t>
            </a:r>
            <a:r>
              <a:rPr lang="en-US" baseline="0" dirty="0" smtClean="0"/>
              <a:t>get started…</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a:t>
            </a:fld>
            <a:endParaRPr lang="en-US"/>
          </a:p>
        </p:txBody>
      </p:sp>
    </p:spTree>
    <p:extLst>
      <p:ext uri="{BB962C8B-B14F-4D97-AF65-F5344CB8AC3E}">
        <p14:creationId xmlns:p14="http://schemas.microsoft.com/office/powerpoint/2010/main" val="105302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what</a:t>
            </a:r>
            <a:r>
              <a:rPr lang="en-US" baseline="0" dirty="0" smtClean="0"/>
              <a:t> about the Quality Leader? In our opinion, the quality leader is the holder of the improvement science model that is applied to the QI work throughout the organization. This person serves as a coach and a resource to the teams. If the organization continually looks to the single quality leader to manage and facilitate all of the quality teams, it will see minimal gains. The organization risks burning out the leader as well as losing the opportunity to expand improvement science and application as close to the point of care as possible. So the quality leader is resourced as needed, but should be called on to help out a team that is stuck.</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10</a:t>
            </a:fld>
            <a:endParaRPr lang="en-US"/>
          </a:p>
        </p:txBody>
      </p:sp>
    </p:spTree>
    <p:extLst>
      <p:ext uri="{BB962C8B-B14F-4D97-AF65-F5344CB8AC3E}">
        <p14:creationId xmlns:p14="http://schemas.microsoft.com/office/powerpoint/2010/main" val="378645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slides</a:t>
            </a:r>
            <a:r>
              <a:rPr lang="en-US" baseline="0" dirty="0" smtClean="0"/>
              <a:t> ago I mentioned formal and informal ways that families and staff communicate with each other. The patient and family voice in care preferences and delivery is becoming more sought after, and remains a topic of the HIIN work. Each hospital in the HIIN is discovering ways to not just listen to, but really integrate the voice of the patient and family as an organizational strategy. Inviting a patient or family voice to your project team can be something you haven’t thought about or done before. But, depending on the topic of the project, incorporating the perspective of the patient and family can provide insights that might influence your project to success, and would otherwise be impossible to get. Just like your pitch to the other stakeholder groups, you will need to be very clear about the need, scope and expectations for their involvement in the project work.  Be aware of their need for education on any details related to the topic, however, don’t underestimate the capacity for learning in your PFAC. Through their experience in the hospital as patient or family, they have learned a lot about how your systems work (or don’t) and about their clinical condition.</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11</a:t>
            </a:fld>
            <a:endParaRPr lang="en-US"/>
          </a:p>
        </p:txBody>
      </p:sp>
    </p:spTree>
    <p:extLst>
      <p:ext uri="{BB962C8B-B14F-4D97-AF65-F5344CB8AC3E}">
        <p14:creationId xmlns:p14="http://schemas.microsoft.com/office/powerpoint/2010/main" val="160256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address</a:t>
            </a:r>
            <a:r>
              <a:rPr lang="en-US" baseline="0" dirty="0" smtClean="0"/>
              <a:t> common barriers to QI work that our team has heard over the years. As you look at the barrier on the left, you can read some successful approaches to this work on the right hand column. Hopefully, what we have covered already in this webinar, and the experience you bring to the table from your role in the hospital will give you even more re-design ideas. The thing that strikes me about this table is that the barriers to buy-in listed in the left column are so part of our human nature. We are comfortably entrenched in work processes and habits, and change is hard. Many staff already have a pre-conceived belief about quality improvement work. If the culture of your hospital is represented on the left hand columns of these two slides, it’s time to take another approach.</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12</a:t>
            </a:fld>
            <a:endParaRPr lang="en-US"/>
          </a:p>
        </p:txBody>
      </p:sp>
    </p:spTree>
    <p:extLst>
      <p:ext uri="{BB962C8B-B14F-4D97-AF65-F5344CB8AC3E}">
        <p14:creationId xmlns:p14="http://schemas.microsoft.com/office/powerpoint/2010/main" val="37914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talked about getting</a:t>
            </a:r>
            <a:r>
              <a:rPr lang="en-US" baseline="0" dirty="0" smtClean="0"/>
              <a:t> the right people on board, and we have talked about the necessity of open, transparent communication. We have talked about doing the hard work of garnering authority and allocating resources. But all of that work is necessary to gaming your QI work for success. In the next slides we are going to learn the “science” of improvement. Even if you weren’t an A student in science in school, I will bet you have been using this science in your adult life as you navigated from school to work, establishing your first home away from home, and you are certainly using it if you are around kids. Let’s learn together.</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13</a:t>
            </a:fld>
            <a:endParaRPr lang="en-US"/>
          </a:p>
        </p:txBody>
      </p:sp>
    </p:spTree>
    <p:extLst>
      <p:ext uri="{BB962C8B-B14F-4D97-AF65-F5344CB8AC3E}">
        <p14:creationId xmlns:p14="http://schemas.microsoft.com/office/powerpoint/2010/main" val="226395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894" fontAlgn="base">
              <a:spcBef>
                <a:spcPct val="0"/>
              </a:spcBef>
              <a:spcAft>
                <a:spcPct val="0"/>
              </a:spcAft>
            </a:pPr>
            <a:fld id="{37608959-510B-4B85-AC08-BC7806A9FED7}" type="slidenum">
              <a:rPr lang="en-US" smtClean="0">
                <a:solidFill>
                  <a:srgbClr val="000000"/>
                </a:solidFill>
                <a:latin typeface="Arial" charset="0"/>
              </a:rPr>
              <a:pPr defTabSz="929894" fontAlgn="base">
                <a:spcBef>
                  <a:spcPct val="0"/>
                </a:spcBef>
                <a:spcAft>
                  <a:spcPct val="0"/>
                </a:spcAft>
              </a:pPr>
              <a:t>14</a:t>
            </a:fld>
            <a:endParaRPr lang="en-US" dirty="0">
              <a:solidFill>
                <a:srgbClr val="000000"/>
              </a:solidFill>
              <a:latin typeface="Arial" charset="0"/>
            </a:endParaRPr>
          </a:p>
        </p:txBody>
      </p:sp>
      <p:sp>
        <p:nvSpPr>
          <p:cNvPr id="52227" name="Rectangle 7"/>
          <p:cNvSpPr txBox="1">
            <a:spLocks noGrp="1" noChangeArrowheads="1"/>
          </p:cNvSpPr>
          <p:nvPr/>
        </p:nvSpPr>
        <p:spPr bwMode="auto">
          <a:xfrm>
            <a:off x="3977654" y="9136819"/>
            <a:ext cx="3042272" cy="481889"/>
          </a:xfrm>
          <a:prstGeom prst="rect">
            <a:avLst/>
          </a:prstGeom>
          <a:noFill/>
          <a:ln w="9525">
            <a:noFill/>
            <a:miter lim="800000"/>
            <a:headEnd/>
            <a:tailEnd/>
          </a:ln>
        </p:spPr>
        <p:txBody>
          <a:bodyPr lIns="92900" tIns="46450" rIns="92900" bIns="46450" anchor="b"/>
          <a:lstStyle/>
          <a:p>
            <a:pPr algn="r" defTabSz="899254" eaLnBrk="0" hangingPunct="0"/>
            <a:fld id="{96D8330C-2570-44C4-A54F-5E09B2BA7E1B}" type="slidenum">
              <a:rPr lang="en-GB" sz="1200">
                <a:solidFill>
                  <a:srgbClr val="000000"/>
                </a:solidFill>
                <a:ea typeface="ＭＳ Ｐゴシック" pitchFamily="34" charset="-128"/>
              </a:rPr>
              <a:pPr algn="r" defTabSz="899254" eaLnBrk="0" hangingPunct="0"/>
              <a:t>14</a:t>
            </a:fld>
            <a:endParaRPr lang="en-GB" sz="1200" dirty="0">
              <a:solidFill>
                <a:srgbClr val="000000"/>
              </a:solidFill>
              <a:ea typeface="ＭＳ Ｐゴシック" pitchFamily="34" charset="-128"/>
            </a:endParaRPr>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907" y="4569206"/>
            <a:ext cx="5146117" cy="4329055"/>
          </a:xfrm>
          <a:noFill/>
        </p:spPr>
        <p:txBody>
          <a:bodyPr wrap="square" lIns="92900" tIns="46450" rIns="92900" bIns="46450" numCol="1" anchor="t" anchorCtr="0" compatLnSpc="1">
            <a:prstTxWarp prst="textNoShape">
              <a:avLst/>
            </a:prstTxWarp>
          </a:bodyPr>
          <a:lstStyle/>
          <a:p>
            <a:pPr eaLnBrk="1" hangingPunct="1">
              <a:spcBef>
                <a:spcPct val="0"/>
              </a:spcBef>
            </a:pPr>
            <a:r>
              <a:rPr lang="en-US" dirty="0" smtClean="0"/>
              <a:t>Here we see what is called the IHI Model for Improvement. It’s the model our Great Lakes Partners for Patients</a:t>
            </a:r>
            <a:r>
              <a:rPr lang="en-US" baseline="0" dirty="0" smtClean="0"/>
              <a:t> has adopted as its standard for teaching and supporting your improvement work across the HIIN. IN the center of the slide, you see a circle, separated into 4 quadrants, titled “Plan, Do, Study, Act</a:t>
            </a:r>
            <a:r>
              <a:rPr lang="en-US" baseline="0" dirty="0" smtClean="0"/>
              <a:t>”, or PDSA. </a:t>
            </a:r>
            <a:r>
              <a:rPr lang="en-US" baseline="0" dirty="0" smtClean="0"/>
              <a:t>You’ll also see that there are green arrows moving the PDSA quadrants in a clockwise motion. This indicates that PSDA is a repeating cycle, done over and over until the aim or goal of the project is achieved. If you look above the PSDA cycle, you’ll see three questions. The first, way at the top asks “What are we trying to accomplish? This asks you to k</a:t>
            </a:r>
            <a:r>
              <a:rPr lang="en-US" dirty="0" smtClean="0"/>
              <a:t>now and articulate</a:t>
            </a:r>
            <a:r>
              <a:rPr lang="en-US" baseline="0" dirty="0" smtClean="0"/>
              <a:t> </a:t>
            </a:r>
            <a:r>
              <a:rPr lang="en-US" dirty="0" smtClean="0"/>
              <a:t>exactly </a:t>
            </a:r>
            <a:r>
              <a:rPr lang="en-US" dirty="0"/>
              <a:t>what you are trying to do – </a:t>
            </a:r>
            <a:r>
              <a:rPr lang="en-US" dirty="0" smtClean="0"/>
              <a:t>having</a:t>
            </a:r>
            <a:r>
              <a:rPr lang="en-US" baseline="0" dirty="0" smtClean="0"/>
              <a:t> a clear and easily communicated aim. Take a look at the green box to the left of the questions. Here is a great aim statement. We will talk about the qualities of a great aim statement in a little bit, but for now read this one: Reduce Readmissions by 12% by 12/31/19. It’s pretty clear. The aim statement does not go into detail about what you are going to do reduce readmissions. The statement articulates how you will know when you are done. A famous QI statement is “start with the end in mind”. By starting with the end in mind you set up a clear statement for everyone that is involved in the project. </a:t>
            </a:r>
            <a:r>
              <a:rPr lang="en-US" dirty="0" smtClean="0"/>
              <a:t>How </a:t>
            </a:r>
            <a:r>
              <a:rPr lang="en-US" dirty="0"/>
              <a:t>will we know that a change is an improvement</a:t>
            </a:r>
            <a:r>
              <a:rPr lang="en-US" dirty="0" smtClean="0"/>
              <a:t>? We can do lots of</a:t>
            </a:r>
            <a:r>
              <a:rPr lang="en-US" baseline="0" dirty="0" smtClean="0"/>
              <a:t> things, in fact we are really good at producing a lot of work. But if we don’t set up good measurement of the work we are doing, we tend to do a lot of work that may not achieve our aim, or make progress seem ambiguous.</a:t>
            </a:r>
            <a:r>
              <a:rPr lang="en-US" dirty="0" smtClean="0"/>
              <a:t> </a:t>
            </a:r>
            <a:r>
              <a:rPr lang="en-US" dirty="0"/>
              <a:t>Measuring processes and </a:t>
            </a:r>
            <a:r>
              <a:rPr lang="en-US" dirty="0" smtClean="0"/>
              <a:t>outcomes are key</a:t>
            </a:r>
            <a:r>
              <a:rPr lang="en-US" baseline="0" dirty="0" smtClean="0"/>
              <a:t> to keeping our work on course. We will talk about measurement in a little bit. </a:t>
            </a:r>
            <a:r>
              <a:rPr lang="en-US" dirty="0" smtClean="0"/>
              <a:t>What </a:t>
            </a:r>
            <a:r>
              <a:rPr lang="en-US" dirty="0"/>
              <a:t>changes can we make that will result in an improvement</a:t>
            </a:r>
            <a:r>
              <a:rPr lang="en-US" dirty="0" smtClean="0"/>
              <a:t>? Remembe</a:t>
            </a:r>
            <a:r>
              <a:rPr lang="en-US" baseline="0" dirty="0" smtClean="0"/>
              <a:t>r the tables of barriers we looked at in slides 12 and 13? Here’s where we need to pay attention to who, how, </a:t>
            </a:r>
            <a:r>
              <a:rPr lang="en-US" baseline="0" dirty="0" smtClean="0"/>
              <a:t>when, </a:t>
            </a:r>
            <a:r>
              <a:rPr lang="en-US" baseline="0" dirty="0" smtClean="0"/>
              <a:t>and what kinds of changes we will try to see if we can make positive movement toward the aim statement. </a:t>
            </a:r>
            <a:r>
              <a:rPr lang="en-US" dirty="0" smtClean="0"/>
              <a:t>What </a:t>
            </a:r>
            <a:r>
              <a:rPr lang="en-US" dirty="0"/>
              <a:t>have others done? What hunches do we have? What new ideas have we come up with? What can we learn as we go along</a:t>
            </a:r>
            <a:r>
              <a:rPr lang="en-US" dirty="0" smtClean="0"/>
              <a:t>?</a:t>
            </a:r>
            <a:r>
              <a:rPr lang="en-US" baseline="0" dirty="0" smtClean="0"/>
              <a:t> We are going learn about trying small changes, measuring their impact, and learning from them. </a:t>
            </a:r>
            <a:endParaRPr lang="en-GB" dirty="0"/>
          </a:p>
        </p:txBody>
      </p:sp>
    </p:spTree>
    <p:extLst>
      <p:ext uri="{BB962C8B-B14F-4D97-AF65-F5344CB8AC3E}">
        <p14:creationId xmlns:p14="http://schemas.microsoft.com/office/powerpoint/2010/main" val="3294921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set a really good aim statement? Make</a:t>
            </a:r>
            <a:r>
              <a:rPr lang="en-US" baseline="0" dirty="0" smtClean="0"/>
              <a:t> sure that everyone who is going to work on this project understands the mission. They should be able to easily repeat it to their peers, and it really describes “the end” of the project.  Aim statements talk about direction  - do you want more or less? Next define the measure of improvement, and includes a time span. Now, notice that the aim statement doesn’t include details like “certain” readmissions, or “12% as compared to a previous time period” – these important to be sure, but we don’t need to articulate those details to make a good aim statement. If you’d like to pause the webinar here and practice writing a couple, that would be great. If you want to practice in non-healthcare topics, practice writing aim statements for real life scenarios like decreasing the amount of time you watch TV, or maybe increasing the number of steps you take daily for fitness… Like any other QI work, it takes practice.</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15</a:t>
            </a:fld>
            <a:endParaRPr lang="en-US"/>
          </a:p>
        </p:txBody>
      </p:sp>
    </p:spTree>
    <p:extLst>
      <p:ext uri="{BB962C8B-B14F-4D97-AF65-F5344CB8AC3E}">
        <p14:creationId xmlns:p14="http://schemas.microsoft.com/office/powerpoint/2010/main" val="242694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basic measure types that we talk about when we are gauging</a:t>
            </a:r>
            <a:r>
              <a:rPr lang="en-US" baseline="0" dirty="0" smtClean="0"/>
              <a:t> the effectiveness of the quality improvement work we are doing. They are outcome and process measures. Sometimes they can be hard to differentiate. But if you ask yourself the how and what questions, how are we doing and what are we doing, that can help you. </a:t>
            </a:r>
            <a:r>
              <a:rPr lang="en-US" dirty="0" smtClean="0"/>
              <a:t>Note</a:t>
            </a:r>
            <a:r>
              <a:rPr lang="en-US" baseline="0" dirty="0" smtClean="0"/>
              <a:t> </a:t>
            </a:r>
            <a:r>
              <a:rPr lang="en-US" baseline="0" dirty="0" smtClean="0"/>
              <a:t>the red text on the right side of the </a:t>
            </a:r>
            <a:r>
              <a:rPr lang="en-US" baseline="0" dirty="0" smtClean="0"/>
              <a:t>page? It is really</a:t>
            </a:r>
            <a:r>
              <a:rPr lang="en-US" dirty="0" smtClean="0"/>
              <a:t> important to m</a:t>
            </a:r>
            <a:r>
              <a:rPr lang="en-US" baseline="0" dirty="0" smtClean="0"/>
              <a:t>ake </a:t>
            </a:r>
            <a:r>
              <a:rPr lang="en-US" baseline="0" dirty="0" smtClean="0"/>
              <a:t>sure that the small test of change that you do as part of the PDSA inform the measures that inform the aim statement. That alignment is critical to make sure your tests stay within the scope of the project</a:t>
            </a:r>
            <a:r>
              <a:rPr lang="en-US" baseline="0" dirty="0" smtClean="0"/>
              <a:t>, and are directly</a:t>
            </a:r>
            <a:r>
              <a:rPr lang="en-US" dirty="0" smtClean="0"/>
              <a:t> impacting the outcome of your work</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16</a:t>
            </a:fld>
            <a:endParaRPr lang="en-US"/>
          </a:p>
        </p:txBody>
      </p:sp>
    </p:spTree>
    <p:extLst>
      <p:ext uri="{BB962C8B-B14F-4D97-AF65-F5344CB8AC3E}">
        <p14:creationId xmlns:p14="http://schemas.microsoft.com/office/powerpoint/2010/main" val="333319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894" fontAlgn="base">
              <a:spcBef>
                <a:spcPct val="0"/>
              </a:spcBef>
              <a:spcAft>
                <a:spcPct val="0"/>
              </a:spcAft>
            </a:pPr>
            <a:fld id="{37608959-510B-4B85-AC08-BC7806A9FED7}" type="slidenum">
              <a:rPr lang="en-US" smtClean="0">
                <a:solidFill>
                  <a:srgbClr val="000000"/>
                </a:solidFill>
                <a:latin typeface="Arial" charset="0"/>
              </a:rPr>
              <a:pPr defTabSz="929894" fontAlgn="base">
                <a:spcBef>
                  <a:spcPct val="0"/>
                </a:spcBef>
                <a:spcAft>
                  <a:spcPct val="0"/>
                </a:spcAft>
              </a:pPr>
              <a:t>17</a:t>
            </a:fld>
            <a:endParaRPr lang="en-US" dirty="0">
              <a:solidFill>
                <a:srgbClr val="000000"/>
              </a:solidFill>
              <a:latin typeface="Arial" charset="0"/>
            </a:endParaRPr>
          </a:p>
        </p:txBody>
      </p:sp>
      <p:sp>
        <p:nvSpPr>
          <p:cNvPr id="52227" name="Rectangle 7"/>
          <p:cNvSpPr txBox="1">
            <a:spLocks noGrp="1" noChangeArrowheads="1"/>
          </p:cNvSpPr>
          <p:nvPr/>
        </p:nvSpPr>
        <p:spPr bwMode="auto">
          <a:xfrm>
            <a:off x="3977654" y="9136819"/>
            <a:ext cx="3042272" cy="481889"/>
          </a:xfrm>
          <a:prstGeom prst="rect">
            <a:avLst/>
          </a:prstGeom>
          <a:noFill/>
          <a:ln w="9525">
            <a:noFill/>
            <a:miter lim="800000"/>
            <a:headEnd/>
            <a:tailEnd/>
          </a:ln>
        </p:spPr>
        <p:txBody>
          <a:bodyPr lIns="92900" tIns="46450" rIns="92900" bIns="46450" anchor="b"/>
          <a:lstStyle/>
          <a:p>
            <a:pPr algn="r" defTabSz="899254" eaLnBrk="0" hangingPunct="0"/>
            <a:fld id="{96D8330C-2570-44C4-A54F-5E09B2BA7E1B}" type="slidenum">
              <a:rPr lang="en-GB" sz="1200">
                <a:solidFill>
                  <a:srgbClr val="000000"/>
                </a:solidFill>
                <a:ea typeface="ＭＳ Ｐゴシック" pitchFamily="34" charset="-128"/>
              </a:rPr>
              <a:pPr algn="r" defTabSz="899254" eaLnBrk="0" hangingPunct="0"/>
              <a:t>17</a:t>
            </a:fld>
            <a:endParaRPr lang="en-GB" sz="1200" dirty="0">
              <a:solidFill>
                <a:srgbClr val="000000"/>
              </a:solidFill>
              <a:ea typeface="ＭＳ Ｐゴシック" pitchFamily="34" charset="-128"/>
            </a:endParaRPr>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907" y="4569206"/>
            <a:ext cx="5146117" cy="4329055"/>
          </a:xfrm>
          <a:noFill/>
        </p:spPr>
        <p:txBody>
          <a:bodyPr wrap="square" lIns="92900" tIns="46450" rIns="92900" bIns="46450" numCol="1" anchor="t" anchorCtr="0" compatLnSpc="1">
            <a:prstTxWarp prst="textNoShape">
              <a:avLst/>
            </a:prstTxWarp>
          </a:bodyPr>
          <a:lstStyle/>
          <a:p>
            <a:pPr eaLnBrk="1" hangingPunct="1">
              <a:spcBef>
                <a:spcPct val="0"/>
              </a:spcBef>
            </a:pPr>
            <a:r>
              <a:rPr lang="en-GB" dirty="0" smtClean="0"/>
              <a:t>So let’s go back to our model.</a:t>
            </a:r>
            <a:r>
              <a:rPr lang="en-GB" baseline="0" dirty="0" smtClean="0"/>
              <a:t> Reducing Readmissions by 12% by 12/31/19 is an outcome measure. It describes a rate. You can see </a:t>
            </a:r>
            <a:r>
              <a:rPr lang="en-GB" baseline="0" dirty="0" smtClean="0"/>
              <a:t>the</a:t>
            </a:r>
            <a:r>
              <a:rPr lang="en-GB" dirty="0"/>
              <a:t> </a:t>
            </a:r>
            <a:r>
              <a:rPr lang="en-GB" dirty="0" smtClean="0"/>
              <a:t>new ideas that the staff are going to test</a:t>
            </a:r>
            <a:r>
              <a:rPr lang="en-GB" baseline="0" dirty="0" smtClean="0"/>
              <a:t> </a:t>
            </a:r>
            <a:r>
              <a:rPr lang="en-GB" baseline="0" dirty="0" smtClean="0"/>
              <a:t>in the green boxes outlined in red. </a:t>
            </a:r>
            <a:r>
              <a:rPr lang="en-GB" dirty="0" smtClean="0"/>
              <a:t>You can monitor the success or failure of these tests and call them </a:t>
            </a:r>
            <a:r>
              <a:rPr lang="en-GB" baseline="0" dirty="0" smtClean="0"/>
              <a:t> </a:t>
            </a:r>
            <a:r>
              <a:rPr lang="en-GB" baseline="0" dirty="0" smtClean="0"/>
              <a:t>process measures. </a:t>
            </a:r>
            <a:r>
              <a:rPr lang="en-GB" baseline="0" dirty="0" smtClean="0"/>
              <a:t>In this example, we </a:t>
            </a:r>
            <a:r>
              <a:rPr lang="en-GB" baseline="0" dirty="0" smtClean="0"/>
              <a:t>are going to try a </a:t>
            </a:r>
            <a:r>
              <a:rPr lang="en-GB" baseline="0" dirty="0" smtClean="0"/>
              <a:t>new process </a:t>
            </a:r>
            <a:r>
              <a:rPr lang="en-GB" baseline="0" dirty="0" smtClean="0"/>
              <a:t>that includes creating a phone script. Then there is another </a:t>
            </a:r>
            <a:r>
              <a:rPr lang="en-GB" baseline="0" dirty="0" smtClean="0"/>
              <a:t>new</a:t>
            </a:r>
            <a:r>
              <a:rPr lang="en-GB" dirty="0" smtClean="0"/>
              <a:t> </a:t>
            </a:r>
            <a:r>
              <a:rPr lang="en-GB" baseline="0" dirty="0" smtClean="0"/>
              <a:t>process  that</a:t>
            </a:r>
            <a:r>
              <a:rPr lang="en-GB" dirty="0" smtClean="0"/>
              <a:t> includes</a:t>
            </a:r>
            <a:r>
              <a:rPr lang="en-GB" baseline="0" dirty="0" smtClean="0"/>
              <a:t> </a:t>
            </a:r>
            <a:r>
              <a:rPr lang="en-GB" baseline="0" dirty="0" smtClean="0"/>
              <a:t>follow-up phone calls for each discharged </a:t>
            </a:r>
            <a:r>
              <a:rPr lang="en-GB" baseline="0" dirty="0" smtClean="0"/>
              <a:t>patient. </a:t>
            </a:r>
            <a:r>
              <a:rPr lang="en-GB" baseline="0" dirty="0" smtClean="0"/>
              <a:t>A word of caution here about overloading the project with too </a:t>
            </a:r>
            <a:r>
              <a:rPr lang="en-GB" baseline="0" dirty="0" smtClean="0"/>
              <a:t>many new processes all </a:t>
            </a:r>
            <a:r>
              <a:rPr lang="en-GB" baseline="0" dirty="0" smtClean="0"/>
              <a:t>at once. Hopefully your team will have lots of ideas about small tests of change, but trying only one or two at a time allows you to study what works and what might be a good idea but needs to be tweaked before it is re-tried. Also remember those tables in slides 12 and 13? People’s capacity for change has to be monitored. Too much change can be overwhelming. So, steady and study is the name of the game.</a:t>
            </a:r>
            <a:endParaRPr lang="en-GB" dirty="0"/>
          </a:p>
        </p:txBody>
      </p:sp>
    </p:spTree>
    <p:extLst>
      <p:ext uri="{BB962C8B-B14F-4D97-AF65-F5344CB8AC3E}">
        <p14:creationId xmlns:p14="http://schemas.microsoft.com/office/powerpoint/2010/main" val="219441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last slide I guessed that your team might have lots of ideas about changes they might want to try to further the cause of reduced readmissions. But what if you don’t have a lot of ideas OR your ideas are met with “We tried that before”? Here is a partial list of common resources that might give you ideas about small test of change you can try. In each of the first starter pack webinars, our subject matter experts included best practice resource guides to really help you get your small tests of change </a:t>
            </a:r>
            <a:r>
              <a:rPr lang="en-US" baseline="0" dirty="0" err="1" smtClean="0"/>
              <a:t>kickstarted</a:t>
            </a:r>
            <a:r>
              <a:rPr lang="en-US" baseline="0" dirty="0" smtClean="0"/>
              <a:t>. I can’t say enough about the last bullet point. The power of networking is understated in this slide. Understanding what did or did NOT work in another hospital can help save you time. Not all ideas that worked in other hospitals or on other units will work on yours, but at least you have the power of a relationship with someone who does the work that you do and understands the challenges of improvement. It is our hope that during the HIIN IANs and </a:t>
            </a:r>
            <a:r>
              <a:rPr lang="en-US" baseline="0" dirty="0" err="1" smtClean="0"/>
              <a:t>QuEST</a:t>
            </a:r>
            <a:r>
              <a:rPr lang="en-US" baseline="0" dirty="0" smtClean="0"/>
              <a:t> events, you will have the opportunity to meet new peers and exchange ideas.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18</a:t>
            </a:fld>
            <a:endParaRPr lang="en-US"/>
          </a:p>
        </p:txBody>
      </p:sp>
    </p:spTree>
    <p:extLst>
      <p:ext uri="{BB962C8B-B14F-4D97-AF65-F5344CB8AC3E}">
        <p14:creationId xmlns:p14="http://schemas.microsoft.com/office/powerpoint/2010/main" val="347253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idea of implementing a checklist sounds so simple, but it can be fraught with failed attempts. When I introduced PDSA a few slides ago, I mentioned that the cycle is intended to be repeated as often as necessary until the desired outcome is achieved. And from experience I can tell you that repeated PDSA cycles can really feel like an uphill push. But with practice, your team can use more inspiration and less perspiration. It’s in the design of the test and the study of the test results.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19</a:t>
            </a:fld>
            <a:endParaRPr lang="en-US"/>
          </a:p>
        </p:txBody>
      </p:sp>
    </p:spTree>
    <p:extLst>
      <p:ext uri="{BB962C8B-B14F-4D97-AF65-F5344CB8AC3E}">
        <p14:creationId xmlns:p14="http://schemas.microsoft.com/office/powerpoint/2010/main" val="215972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graphic that articulates what we believe are the critical</a:t>
            </a:r>
            <a:r>
              <a:rPr lang="en-US" baseline="0" dirty="0" smtClean="0"/>
              <a:t> building blocks of an effective improvement strategy and the key components of our model. During today’s presentation, we will explain the crucial roles that staff and executives from across the organization play in authorizing, driving, and hardwiring positive change in clinical and organizational improvement efforts. Getting everyone on board means that what you aim to improve has to be well-thought out, and is well understood by stakeholders that will be giving the green light to the project. During the HIIN project, you’ll hear some folks talk about the “science of improvement”. We would like you to start thinking in a scientific way about improvement – using critical thinking to analyze the current state of the topic you are setting out to improve, understanding where the gaps are, and using data to monitor your progress in the small tests of change that are part of the historic PSDA (Plan-Do-Study or Check-Act) model. You will learn that communication throughout all of the phases of any improvement project is essential to keeping everyone abreast of the progress of your improvement work, as well as “locking in” successful changes and being ready to share like a saint when it comes to raising all boats in our healthcare partnerships.</a:t>
            </a:r>
            <a:endParaRPr lang="en-US" dirty="0"/>
          </a:p>
        </p:txBody>
      </p:sp>
      <p:sp>
        <p:nvSpPr>
          <p:cNvPr id="4" name="Slide Number Placeholder 3"/>
          <p:cNvSpPr>
            <a:spLocks noGrp="1"/>
          </p:cNvSpPr>
          <p:nvPr>
            <p:ph type="sldNum" sz="quarter" idx="10"/>
          </p:nvPr>
        </p:nvSpPr>
        <p:spPr/>
        <p:txBody>
          <a:bodyPr/>
          <a:lstStyle/>
          <a:p>
            <a:fld id="{12AB33F9-1E0D-4AE7-A939-194D1195AF4D}" type="slidenum">
              <a:rPr lang="en-US" smtClean="0"/>
              <a:pPr/>
              <a:t>2</a:t>
            </a:fld>
            <a:endParaRPr lang="en-US"/>
          </a:p>
        </p:txBody>
      </p:sp>
    </p:spTree>
    <p:extLst>
      <p:ext uri="{BB962C8B-B14F-4D97-AF65-F5344CB8AC3E}">
        <p14:creationId xmlns:p14="http://schemas.microsoft.com/office/powerpoint/2010/main" val="348694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894" fontAlgn="base">
              <a:spcBef>
                <a:spcPct val="0"/>
              </a:spcBef>
              <a:spcAft>
                <a:spcPct val="0"/>
              </a:spcAft>
            </a:pPr>
            <a:fld id="{C9D48334-1E86-4679-8089-3097AEE06B4D}" type="slidenum">
              <a:rPr lang="en-US" smtClean="0">
                <a:solidFill>
                  <a:srgbClr val="000000"/>
                </a:solidFill>
                <a:latin typeface="Arial" charset="0"/>
              </a:rPr>
              <a:pPr defTabSz="929894" fontAlgn="base">
                <a:spcBef>
                  <a:spcPct val="0"/>
                </a:spcBef>
                <a:spcAft>
                  <a:spcPct val="0"/>
                </a:spcAft>
              </a:pPr>
              <a:t>20</a:t>
            </a:fld>
            <a:endParaRPr lang="en-US" dirty="0">
              <a:solidFill>
                <a:srgbClr val="000000"/>
              </a:solidFill>
              <a:latin typeface="Arial"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xfrm>
            <a:off x="936906" y="4494300"/>
            <a:ext cx="5146117" cy="4258087"/>
          </a:xfrm>
          <a:noFill/>
        </p:spPr>
        <p:txBody>
          <a:bodyPr wrap="square" lIns="92900" tIns="46450" rIns="92900" bIns="46450" numCol="1" anchor="t" anchorCtr="0" compatLnSpc="1">
            <a:prstTxWarp prst="textNoShape">
              <a:avLst/>
            </a:prstTxWarp>
          </a:bodyPr>
          <a:lstStyle/>
          <a:p>
            <a:pPr eaLnBrk="1" hangingPunct="1">
              <a:spcBef>
                <a:spcPct val="0"/>
              </a:spcBef>
            </a:pPr>
            <a:r>
              <a:rPr lang="en-US" dirty="0"/>
              <a:t>There is value in failed tests! When asked by a critical journalist how it felt to have failed 1000 times, Edison is said to have </a:t>
            </a:r>
            <a:r>
              <a:rPr lang="en-US" dirty="0" smtClean="0"/>
              <a:t>replied “I did not fail one thousand times, I found one thousand ways how not to make a light bulb. Learning </a:t>
            </a:r>
            <a:r>
              <a:rPr lang="en-US" dirty="0"/>
              <a:t>from what didn’t go right is </a:t>
            </a:r>
            <a:r>
              <a:rPr lang="en-US" dirty="0" smtClean="0"/>
              <a:t>important. We expect that there will be multiple trials and failures as you begin your improvement work in the HIIN. That is okay. Your job as a leader is to assist the team to learn quickly, not repeat errors, and keep working. </a:t>
            </a:r>
            <a:endParaRPr lang="en-US" dirty="0"/>
          </a:p>
        </p:txBody>
      </p:sp>
    </p:spTree>
    <p:extLst>
      <p:ext uri="{BB962C8B-B14F-4D97-AF65-F5344CB8AC3E}">
        <p14:creationId xmlns:p14="http://schemas.microsoft.com/office/powerpoint/2010/main" val="2070593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Face</a:t>
            </a:r>
            <a:r>
              <a:rPr lang="en-US" baseline="0" dirty="0" smtClean="0"/>
              <a:t> it, we are doers. Lots of Do </a:t>
            </a:r>
            <a:r>
              <a:rPr lang="en-US" baseline="0" dirty="0" err="1" smtClean="0"/>
              <a:t>Do</a:t>
            </a:r>
            <a:r>
              <a:rPr lang="en-US" baseline="0" dirty="0" smtClean="0"/>
              <a:t> </a:t>
            </a:r>
            <a:r>
              <a:rPr lang="en-US" baseline="0" dirty="0" err="1" smtClean="0"/>
              <a:t>Do</a:t>
            </a:r>
            <a:r>
              <a:rPr lang="en-US" baseline="0" dirty="0" smtClean="0"/>
              <a:t>. In some cases we can “just do it”. I mean if there is an imminent threat to patient safety, or there is water filling the basement, DON”T take time to get a project team together. Just do it. If your issue would take a simple fix, one step- one-person, one-time, then by all means “just do it”. PDSA is not meant for those situations. Just Do It is not PDSA</a:t>
            </a:r>
            <a:endParaRPr lang="en-US" dirty="0"/>
          </a:p>
        </p:txBody>
      </p:sp>
      <p:sp>
        <p:nvSpPr>
          <p:cNvPr id="4" name="Slide Number Placeholder 3"/>
          <p:cNvSpPr>
            <a:spLocks noGrp="1"/>
          </p:cNvSpPr>
          <p:nvPr>
            <p:ph type="sldNum" sz="quarter" idx="5"/>
          </p:nvPr>
        </p:nvSpPr>
        <p:spPr/>
        <p:txBody>
          <a:bodyPr/>
          <a:lstStyle/>
          <a:p>
            <a:pPr>
              <a:defRPr/>
            </a:pPr>
            <a:fld id="{85A9F0E2-FCAA-4182-A1AA-943B5456AD19}" type="slidenum">
              <a:rPr lang="en-US" smtClean="0"/>
              <a:pPr>
                <a:defRPr/>
              </a:pPr>
              <a:t>21</a:t>
            </a:fld>
            <a:endParaRPr lang="en-US"/>
          </a:p>
        </p:txBody>
      </p:sp>
    </p:spTree>
    <p:extLst>
      <p:ext uri="{BB962C8B-B14F-4D97-AF65-F5344CB8AC3E}">
        <p14:creationId xmlns:p14="http://schemas.microsoft.com/office/powerpoint/2010/main" val="647242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not how</a:t>
            </a:r>
            <a:r>
              <a:rPr lang="en-US" baseline="0" dirty="0" smtClean="0"/>
              <a:t> you do small tests of change. This might be how you PLAN, but not how you DO</a:t>
            </a:r>
            <a:r>
              <a:rPr lang="en-US" baseline="0" dirty="0" smtClean="0"/>
              <a:t>.</a:t>
            </a:r>
            <a:endParaRPr lang="en-US" dirty="0"/>
          </a:p>
          <a:p>
            <a:r>
              <a:rPr lang="en-US" baseline="0" dirty="0" smtClean="0"/>
              <a:t>“Doing” occurs outside</a:t>
            </a:r>
            <a:r>
              <a:rPr lang="en-US" dirty="0" smtClean="0"/>
              <a:t> of the conference room. </a:t>
            </a:r>
            <a:r>
              <a:rPr lang="en-US" dirty="0" smtClean="0"/>
              <a:t>It is done in real time on the unit, at the bedside by the people who do the work and know the best.</a:t>
            </a:r>
            <a:endParaRPr lang="en-US" baseline="0" dirty="0" smtClean="0"/>
          </a:p>
        </p:txBody>
      </p:sp>
      <p:sp>
        <p:nvSpPr>
          <p:cNvPr id="4" name="Slide Number Placeholder 3"/>
          <p:cNvSpPr>
            <a:spLocks noGrp="1"/>
          </p:cNvSpPr>
          <p:nvPr>
            <p:ph type="sldNum" sz="quarter" idx="10"/>
          </p:nvPr>
        </p:nvSpPr>
        <p:spPr/>
        <p:txBody>
          <a:bodyPr/>
          <a:lstStyle/>
          <a:p>
            <a:fld id="{52709A89-1B79-490F-B96F-D10BF2087A10}" type="slidenum">
              <a:rPr lang="en-US" smtClean="0"/>
              <a:t>22</a:t>
            </a:fld>
            <a:endParaRPr lang="en-US"/>
          </a:p>
        </p:txBody>
      </p:sp>
    </p:spTree>
    <p:extLst>
      <p:ext uri="{BB962C8B-B14F-4D97-AF65-F5344CB8AC3E}">
        <p14:creationId xmlns:p14="http://schemas.microsoft.com/office/powerpoint/2010/main" val="925542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Remember</a:t>
            </a:r>
            <a:r>
              <a:rPr lang="en-US" baseline="0" dirty="0" smtClean="0"/>
              <a:t> at the beginning of this webinar I told you how critical it was to do the leg work in getting the right people at the right table for the project team work? It’s </a:t>
            </a:r>
            <a:r>
              <a:rPr lang="en-US" baseline="0" dirty="0" smtClean="0"/>
              <a:t>the </a:t>
            </a:r>
            <a:r>
              <a:rPr lang="en-US" baseline="0" dirty="0" smtClean="0"/>
              <a:t>same with designing small tests of change. Critically thinking through this list will really help you keep the test manageable and its impact light. First clearly define the test. I urge you to resist writing a policy and putting it in a book. That is not a test and it rarely generates lasting improvement. Think back to the readmissions slide. One of the </a:t>
            </a:r>
            <a:r>
              <a:rPr lang="en-US" baseline="0" dirty="0" smtClean="0"/>
              <a:t>test processes we were going</a:t>
            </a:r>
            <a:r>
              <a:rPr lang="en-US" dirty="0" smtClean="0"/>
              <a:t> to measure</a:t>
            </a:r>
            <a:r>
              <a:rPr lang="en-US" baseline="0" dirty="0" smtClean="0"/>
              <a:t> </a:t>
            </a:r>
            <a:r>
              <a:rPr lang="en-US" baseline="0" dirty="0" smtClean="0"/>
              <a:t>talked about </a:t>
            </a:r>
            <a:r>
              <a:rPr lang="en-US" baseline="0" dirty="0" smtClean="0"/>
              <a:t>conducting </a:t>
            </a:r>
            <a:r>
              <a:rPr lang="en-US" baseline="0" dirty="0" smtClean="0"/>
              <a:t>phone calls to patients within 72 hours post-discharge. Is that a clear test? </a:t>
            </a:r>
            <a:r>
              <a:rPr lang="en-US" baseline="0" dirty="0" smtClean="0"/>
              <a:t>Yes. </a:t>
            </a:r>
            <a:r>
              <a:rPr lang="en-US" baseline="0" dirty="0" smtClean="0"/>
              <a:t>The rest of the questions </a:t>
            </a:r>
            <a:r>
              <a:rPr lang="en-US" baseline="0" dirty="0" smtClean="0"/>
              <a:t>on this slide</a:t>
            </a:r>
            <a:r>
              <a:rPr lang="en-US" dirty="0" smtClean="0"/>
              <a:t> </a:t>
            </a:r>
            <a:r>
              <a:rPr lang="en-US" baseline="0" dirty="0" smtClean="0"/>
              <a:t>ask </a:t>
            </a:r>
            <a:r>
              <a:rPr lang="en-US" baseline="0" dirty="0" smtClean="0"/>
              <a:t>us to really think about how small we can get this change to </a:t>
            </a:r>
            <a:r>
              <a:rPr lang="en-US" baseline="0" dirty="0" smtClean="0"/>
              <a:t>be?</a:t>
            </a:r>
            <a:r>
              <a:rPr lang="en-US" dirty="0" smtClean="0"/>
              <a:t> </a:t>
            </a:r>
            <a:r>
              <a:rPr lang="en-US" baseline="0" dirty="0" smtClean="0"/>
              <a:t>When </a:t>
            </a:r>
            <a:r>
              <a:rPr lang="en-US" baseline="0" dirty="0" smtClean="0"/>
              <a:t>we say small tests of change, we are talking as small as we can get it. Two reasons, one – we want to minimize work flow impact, and two its easier to study the results of </a:t>
            </a:r>
            <a:r>
              <a:rPr lang="en-US" baseline="0" dirty="0" smtClean="0"/>
              <a:t>one or two tests, right?</a:t>
            </a:r>
            <a:endParaRPr lang="en-US" dirty="0"/>
          </a:p>
        </p:txBody>
      </p:sp>
      <p:sp>
        <p:nvSpPr>
          <p:cNvPr id="4" name="Slide Number Placeholder 3"/>
          <p:cNvSpPr>
            <a:spLocks noGrp="1"/>
          </p:cNvSpPr>
          <p:nvPr>
            <p:ph type="sldNum" sz="quarter" idx="5"/>
          </p:nvPr>
        </p:nvSpPr>
        <p:spPr/>
        <p:txBody>
          <a:bodyPr/>
          <a:lstStyle/>
          <a:p>
            <a:pPr>
              <a:defRPr/>
            </a:pPr>
            <a:fld id="{76F9CA97-4A34-4D8F-AF98-6126B0D92193}" type="slidenum">
              <a:rPr lang="en-US" smtClean="0"/>
              <a:pPr>
                <a:defRPr/>
              </a:pPr>
              <a:t>23</a:t>
            </a:fld>
            <a:endParaRPr lang="en-US" dirty="0"/>
          </a:p>
        </p:txBody>
      </p:sp>
    </p:spTree>
    <p:extLst>
      <p:ext uri="{BB962C8B-B14F-4D97-AF65-F5344CB8AC3E}">
        <p14:creationId xmlns:p14="http://schemas.microsoft.com/office/powerpoint/2010/main" val="829004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perfect</a:t>
            </a:r>
            <a:r>
              <a:rPr lang="en-US" baseline="0" dirty="0" smtClean="0"/>
              <a:t> example of how the test informs the process measure that informs the aim statement. </a:t>
            </a:r>
            <a:r>
              <a:rPr lang="en-US" baseline="0" dirty="0" smtClean="0"/>
              <a:t>You can see how the aim is stated</a:t>
            </a:r>
            <a:r>
              <a:rPr lang="en-US" dirty="0" smtClean="0"/>
              <a:t> and the </a:t>
            </a:r>
            <a:r>
              <a:rPr lang="en-US" dirty="0" smtClean="0"/>
              <a:t>measure and test are clear. This is important - </a:t>
            </a:r>
            <a:r>
              <a:rPr lang="en-US" baseline="0" dirty="0" smtClean="0"/>
              <a:t>Make </a:t>
            </a:r>
            <a:r>
              <a:rPr lang="en-US" baseline="0" dirty="0" smtClean="0"/>
              <a:t>sure that the testers are the ones most familiar with the regularly accepted </a:t>
            </a:r>
            <a:r>
              <a:rPr lang="en-US" baseline="0" dirty="0" smtClean="0"/>
              <a:t>workflows. </a:t>
            </a:r>
            <a:r>
              <a:rPr lang="en-US" dirty="0" smtClean="0"/>
              <a:t>If </a:t>
            </a:r>
            <a:r>
              <a:rPr lang="en-US" dirty="0"/>
              <a:t>the</a:t>
            </a:r>
            <a:r>
              <a:rPr lang="en-US" baseline="0" dirty="0"/>
              <a:t> only people around the table discussing the next steps are those who do not do the task on a regular basis – don’t expect a successful implementation.</a:t>
            </a:r>
            <a:endParaRPr lang="en-US" dirty="0"/>
          </a:p>
        </p:txBody>
      </p:sp>
      <p:sp>
        <p:nvSpPr>
          <p:cNvPr id="4" name="Slide Number Placeholder 3"/>
          <p:cNvSpPr>
            <a:spLocks noGrp="1"/>
          </p:cNvSpPr>
          <p:nvPr>
            <p:ph type="sldNum" sz="quarter" idx="10"/>
          </p:nvPr>
        </p:nvSpPr>
        <p:spPr/>
        <p:txBody>
          <a:bodyPr/>
          <a:lstStyle/>
          <a:p>
            <a:fld id="{3F4303D7-D4B3-4799-BD27-FEB66C1BF9DC}" type="slidenum">
              <a:rPr lang="en-US" smtClean="0"/>
              <a:pPr/>
              <a:t>24</a:t>
            </a:fld>
            <a:endParaRPr lang="en-US"/>
          </a:p>
        </p:txBody>
      </p:sp>
    </p:spTree>
    <p:extLst>
      <p:ext uri="{BB962C8B-B14F-4D97-AF65-F5344CB8AC3E}">
        <p14:creationId xmlns:p14="http://schemas.microsoft.com/office/powerpoint/2010/main" val="2196247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clear concise roadmap that details each of the measures and tests of change, and you can see how the tests of change drive right up toward the aim statement. </a:t>
            </a:r>
            <a:r>
              <a:rPr lang="en-US" baseline="0" dirty="0" smtClean="0"/>
              <a:t>Take a look</a:t>
            </a:r>
            <a:r>
              <a:rPr lang="en-US" dirty="0" smtClean="0"/>
              <a:t> at the PDSA wheel. Then look at the </a:t>
            </a:r>
            <a:r>
              <a:rPr lang="en-US" dirty="0" smtClean="0"/>
              <a:t>aim statement, the measures and the PSDA. You can easily see the connection between the test wok and the project outcome. </a:t>
            </a:r>
            <a:r>
              <a:rPr lang="en-US" baseline="0" dirty="0" smtClean="0"/>
              <a:t>You </a:t>
            </a:r>
            <a:r>
              <a:rPr lang="en-US" baseline="0" dirty="0" smtClean="0"/>
              <a:t>can easily create a worksheet like this</a:t>
            </a:r>
            <a:r>
              <a:rPr lang="en-US" baseline="0" dirty="0" smtClean="0"/>
              <a:t>. We have also posted</a:t>
            </a:r>
            <a:r>
              <a:rPr lang="en-US" dirty="0" smtClean="0"/>
              <a:t> the Small Tests of Change User Guide to each of the state’s HIIN websites.</a:t>
            </a:r>
            <a:r>
              <a:rPr lang="en-US" baseline="0" dirty="0" smtClean="0"/>
              <a:t> </a:t>
            </a:r>
            <a:r>
              <a:rPr lang="en-US" baseline="0" dirty="0" smtClean="0"/>
              <a:t>We will also be using this model in the Quality Essentials Training (</a:t>
            </a:r>
            <a:r>
              <a:rPr lang="en-US" baseline="0" dirty="0" err="1" smtClean="0"/>
              <a:t>QuEST</a:t>
            </a:r>
            <a:r>
              <a:rPr lang="en-US" baseline="0" dirty="0" smtClean="0"/>
              <a:t>) events. If you attend </a:t>
            </a:r>
            <a:r>
              <a:rPr lang="en-US" baseline="0" dirty="0" err="1" smtClean="0"/>
              <a:t>QuEST</a:t>
            </a:r>
            <a:r>
              <a:rPr lang="en-US" baseline="0" dirty="0" smtClean="0"/>
              <a:t>, you will get lots of hands-on practice with this tool.</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25</a:t>
            </a:fld>
            <a:endParaRPr lang="en-US"/>
          </a:p>
        </p:txBody>
      </p:sp>
    </p:spTree>
    <p:extLst>
      <p:ext uri="{BB962C8B-B14F-4D97-AF65-F5344CB8AC3E}">
        <p14:creationId xmlns:p14="http://schemas.microsoft.com/office/powerpoint/2010/main" val="985013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Small</a:t>
            </a:r>
            <a:r>
              <a:rPr lang="en-US" baseline="0" dirty="0" smtClean="0"/>
              <a:t> tests of change means small.  Almost anyone in your organization (even those who most resist change) will be willing to try anything once. </a:t>
            </a:r>
            <a:r>
              <a:rPr lang="en-US" dirty="0" smtClean="0"/>
              <a:t>When you are designing your small tests of change remember the rule of 1</a:t>
            </a:r>
            <a:endParaRPr lang="en-US" dirty="0"/>
          </a:p>
        </p:txBody>
      </p:sp>
      <p:sp>
        <p:nvSpPr>
          <p:cNvPr id="4" name="Slide Number Placeholder 3"/>
          <p:cNvSpPr>
            <a:spLocks noGrp="1"/>
          </p:cNvSpPr>
          <p:nvPr>
            <p:ph type="sldNum" sz="quarter" idx="5"/>
          </p:nvPr>
        </p:nvSpPr>
        <p:spPr/>
        <p:txBody>
          <a:bodyPr/>
          <a:lstStyle/>
          <a:p>
            <a:pPr>
              <a:defRPr/>
            </a:pPr>
            <a:fld id="{455A1713-3BF6-4E0E-88C5-C027EE78D48E}" type="slidenum">
              <a:rPr lang="en-US" smtClean="0"/>
              <a:pPr>
                <a:defRPr/>
              </a:pPr>
              <a:t>26</a:t>
            </a:fld>
            <a:endParaRPr lang="en-US"/>
          </a:p>
        </p:txBody>
      </p:sp>
    </p:spTree>
    <p:extLst>
      <p:ext uri="{BB962C8B-B14F-4D97-AF65-F5344CB8AC3E}">
        <p14:creationId xmlns:p14="http://schemas.microsoft.com/office/powerpoint/2010/main" val="1105568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a:t>
            </a:r>
            <a:r>
              <a:rPr lang="en-US" baseline="0" dirty="0" smtClean="0"/>
              <a:t> is key when you are engaging in quality work. You need good documentation to be able to accurately analyze what has worked as well as what did not. If you look at this tool, it simply articulates the plan for starting small and moving on to larger testing groups ONLY when the necessary tweaks have been made and are successful. This is key. Think of your doer staff. There are lots of those who want to Just Do It. Resist. Be a scientist. If you look at the time lapse for this round, testing started on 8/4 and was ready for implementation by 8/21. This team was able to avoid a scrapped project OR implementing a faulty script just to keep plowing on to the next project.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27</a:t>
            </a:fld>
            <a:endParaRPr lang="en-US"/>
          </a:p>
        </p:txBody>
      </p:sp>
    </p:spTree>
    <p:extLst>
      <p:ext uri="{BB962C8B-B14F-4D97-AF65-F5344CB8AC3E}">
        <p14:creationId xmlns:p14="http://schemas.microsoft.com/office/powerpoint/2010/main" val="66938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Minimize the ‘ Cost of Failure</a:t>
            </a:r>
            <a:r>
              <a:rPr lang="en-US" dirty="0" smtClean="0"/>
              <a:t>’.</a:t>
            </a:r>
            <a:r>
              <a:rPr lang="en-US" baseline="0" dirty="0" smtClean="0"/>
              <a:t> Take your time. Likely the process that needs fixing was faulty when it first was implemented, OR has eroded with workarounds that will be difficult to just fix with a rewritten policy. </a:t>
            </a:r>
            <a:endParaRPr lang="en-US" dirty="0"/>
          </a:p>
          <a:p>
            <a:endParaRPr lang="en-US" dirty="0"/>
          </a:p>
          <a:p>
            <a:r>
              <a:rPr lang="en-US" dirty="0"/>
              <a:t>The purpose is to INVOLVE and learn from those who do the work and to speed up the rate of innovation adoption</a:t>
            </a:r>
            <a:r>
              <a:rPr lang="en-US" dirty="0" smtClean="0"/>
              <a:t>. </a:t>
            </a:r>
            <a:r>
              <a:rPr lang="en-US" dirty="0" smtClean="0"/>
              <a:t>When you are ready to move forward from the Rule of 1 testing, you want to incrementally add testers, time periods, shifts or units. It’s possible that a test of change that works on one unit may not work on another. It’s important to continue to study those changes by getting rapid feedback and being agile to tweak the tests. </a:t>
            </a:r>
            <a:endParaRPr lang="en-US" dirty="0" smtClean="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98B3AF8-D76D-43D6-A025-AF4E58AE5A57}" type="slidenum">
              <a:rPr lang="en-US" smtClean="0"/>
              <a:pPr>
                <a:defRPr/>
              </a:pPr>
              <a:t>28</a:t>
            </a:fld>
            <a:endParaRPr lang="en-US"/>
          </a:p>
        </p:txBody>
      </p:sp>
    </p:spTree>
    <p:extLst>
      <p:ext uri="{BB962C8B-B14F-4D97-AF65-F5344CB8AC3E}">
        <p14:creationId xmlns:p14="http://schemas.microsoft.com/office/powerpoint/2010/main" val="2289928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894" fontAlgn="base">
              <a:spcBef>
                <a:spcPct val="0"/>
              </a:spcBef>
              <a:spcAft>
                <a:spcPct val="0"/>
              </a:spcAft>
            </a:pPr>
            <a:fld id="{07A42522-A95E-499C-969A-0D909BCD208B}" type="slidenum">
              <a:rPr lang="en-US" smtClean="0">
                <a:solidFill>
                  <a:srgbClr val="000000"/>
                </a:solidFill>
                <a:latin typeface="Arial" charset="0"/>
              </a:rPr>
              <a:pPr defTabSz="929894" fontAlgn="base">
                <a:spcBef>
                  <a:spcPct val="0"/>
                </a:spcBef>
                <a:spcAft>
                  <a:spcPct val="0"/>
                </a:spcAft>
              </a:pPr>
              <a:t>29</a:t>
            </a:fld>
            <a:endParaRPr lang="en-US" dirty="0">
              <a:solidFill>
                <a:srgbClr val="000000"/>
              </a:solidFill>
              <a:latin typeface="Arial" charset="0"/>
            </a:endParaRPr>
          </a:p>
        </p:txBody>
      </p:sp>
      <p:sp>
        <p:nvSpPr>
          <p:cNvPr id="75779" name="Rectangle 2"/>
          <p:cNvSpPr>
            <a:spLocks noChangeArrowheads="1"/>
          </p:cNvSpPr>
          <p:nvPr/>
        </p:nvSpPr>
        <p:spPr bwMode="auto">
          <a:xfrm>
            <a:off x="3976130" y="1"/>
            <a:ext cx="3043796" cy="472426"/>
          </a:xfrm>
          <a:prstGeom prst="rect">
            <a:avLst/>
          </a:prstGeom>
          <a:noFill/>
          <a:ln w="9525">
            <a:noFill/>
            <a:miter lim="800000"/>
            <a:headEnd/>
            <a:tailEnd/>
          </a:ln>
        </p:spPr>
        <p:txBody>
          <a:bodyPr wrap="none" lIns="91534" tIns="45767" rIns="91534" bIns="45767" anchor="ctr"/>
          <a:lstStyle/>
          <a:p>
            <a:endParaRPr lang="en-US">
              <a:solidFill>
                <a:srgbClr val="000000"/>
              </a:solidFill>
              <a:latin typeface="Arial" charset="0"/>
            </a:endParaRPr>
          </a:p>
        </p:txBody>
      </p:sp>
      <p:sp>
        <p:nvSpPr>
          <p:cNvPr id="75780" name="Rectangle 3"/>
          <p:cNvSpPr>
            <a:spLocks noChangeArrowheads="1"/>
          </p:cNvSpPr>
          <p:nvPr/>
        </p:nvSpPr>
        <p:spPr bwMode="auto">
          <a:xfrm>
            <a:off x="3976130" y="8988599"/>
            <a:ext cx="3043796" cy="472426"/>
          </a:xfrm>
          <a:prstGeom prst="rect">
            <a:avLst/>
          </a:prstGeom>
          <a:noFill/>
          <a:ln w="9525">
            <a:noFill/>
            <a:miter lim="800000"/>
            <a:headEnd/>
            <a:tailEnd/>
          </a:ln>
        </p:spPr>
        <p:txBody>
          <a:bodyPr lIns="19377" tIns="0" rIns="19377" bIns="0" anchor="b"/>
          <a:lstStyle/>
          <a:p>
            <a:pPr algn="r" defTabSz="928361" eaLnBrk="0" hangingPunct="0"/>
            <a:r>
              <a:rPr lang="en-US" sz="1000" i="1" dirty="0">
                <a:solidFill>
                  <a:srgbClr val="000000"/>
                </a:solidFill>
              </a:rPr>
              <a:t>25</a:t>
            </a:r>
          </a:p>
        </p:txBody>
      </p:sp>
      <p:sp>
        <p:nvSpPr>
          <p:cNvPr id="75781" name="Rectangle 4"/>
          <p:cNvSpPr>
            <a:spLocks noChangeArrowheads="1"/>
          </p:cNvSpPr>
          <p:nvPr/>
        </p:nvSpPr>
        <p:spPr bwMode="auto">
          <a:xfrm>
            <a:off x="1" y="8988599"/>
            <a:ext cx="3042273" cy="472426"/>
          </a:xfrm>
          <a:prstGeom prst="rect">
            <a:avLst/>
          </a:prstGeom>
          <a:noFill/>
          <a:ln w="9525">
            <a:noFill/>
            <a:miter lim="800000"/>
            <a:headEnd/>
            <a:tailEnd/>
          </a:ln>
        </p:spPr>
        <p:txBody>
          <a:bodyPr wrap="none" lIns="91534" tIns="45767" rIns="91534" bIns="45767" anchor="ctr"/>
          <a:lstStyle/>
          <a:p>
            <a:endParaRPr lang="en-US">
              <a:solidFill>
                <a:srgbClr val="000000"/>
              </a:solidFill>
              <a:latin typeface="Arial" charset="0"/>
            </a:endParaRPr>
          </a:p>
        </p:txBody>
      </p:sp>
      <p:sp>
        <p:nvSpPr>
          <p:cNvPr id="75782" name="Rectangle 5"/>
          <p:cNvSpPr>
            <a:spLocks noChangeArrowheads="1"/>
          </p:cNvSpPr>
          <p:nvPr/>
        </p:nvSpPr>
        <p:spPr bwMode="auto">
          <a:xfrm>
            <a:off x="1" y="1"/>
            <a:ext cx="3042273" cy="472426"/>
          </a:xfrm>
          <a:prstGeom prst="rect">
            <a:avLst/>
          </a:prstGeom>
          <a:noFill/>
          <a:ln w="9525">
            <a:noFill/>
            <a:miter lim="800000"/>
            <a:headEnd/>
            <a:tailEnd/>
          </a:ln>
        </p:spPr>
        <p:txBody>
          <a:bodyPr wrap="none" lIns="91534" tIns="45767" rIns="91534" bIns="45767" anchor="ctr"/>
          <a:lstStyle/>
          <a:p>
            <a:endParaRPr lang="en-US">
              <a:solidFill>
                <a:srgbClr val="000000"/>
              </a:solidFill>
              <a:latin typeface="Arial" charset="0"/>
            </a:endParaRPr>
          </a:p>
        </p:txBody>
      </p:sp>
      <p:sp>
        <p:nvSpPr>
          <p:cNvPr id="75783" name="Rectangle 6"/>
          <p:cNvSpPr>
            <a:spLocks noGrp="1" noRot="1" noChangeAspect="1" noChangeArrowheads="1" noTextEdit="1"/>
          </p:cNvSpPr>
          <p:nvPr>
            <p:ph type="sldImg"/>
          </p:nvPr>
        </p:nvSpPr>
        <p:spPr bwMode="auto">
          <a:xfrm>
            <a:off x="368300" y="715963"/>
            <a:ext cx="6284913" cy="3535362"/>
          </a:xfrm>
          <a:noFill/>
          <a:ln cap="flat">
            <a:solidFill>
              <a:schemeClr val="tx1"/>
            </a:solidFill>
            <a:miter lim="800000"/>
            <a:headEnd/>
            <a:tailEnd/>
          </a:ln>
        </p:spPr>
      </p:sp>
      <p:sp>
        <p:nvSpPr>
          <p:cNvPr id="75784" name="Rectangle 7"/>
          <p:cNvSpPr>
            <a:spLocks noGrp="1" noChangeArrowheads="1"/>
          </p:cNvSpPr>
          <p:nvPr>
            <p:ph type="body" idx="1"/>
          </p:nvPr>
        </p:nvSpPr>
        <p:spPr bwMode="auto">
          <a:xfrm>
            <a:off x="936906" y="4494300"/>
            <a:ext cx="5146117" cy="4258087"/>
          </a:xfrm>
          <a:noFill/>
        </p:spPr>
        <p:txBody>
          <a:bodyPr wrap="square" lIns="93648" tIns="46824" rIns="93648" bIns="46824" numCol="1" anchor="t" anchorCtr="0" compatLnSpc="1">
            <a:prstTxWarp prst="textNoShape">
              <a:avLst/>
            </a:prstTxWarp>
          </a:bodyPr>
          <a:lstStyle/>
          <a:p>
            <a:pPr eaLnBrk="1" hangingPunct="1">
              <a:spcBef>
                <a:spcPct val="0"/>
              </a:spcBef>
            </a:pPr>
            <a:r>
              <a:rPr lang="en-US" dirty="0" smtClean="0"/>
              <a:t>Teaching </a:t>
            </a:r>
            <a:r>
              <a:rPr lang="en-US" dirty="0"/>
              <a:t>people to run small scale tests is critical.  </a:t>
            </a:r>
            <a:r>
              <a:rPr lang="en-US" dirty="0" smtClean="0"/>
              <a:t>Keep </a:t>
            </a:r>
            <a:r>
              <a:rPr lang="en-US" dirty="0"/>
              <a:t>the size of tests small - </a:t>
            </a:r>
            <a:r>
              <a:rPr lang="en-US" dirty="0" smtClean="0"/>
              <a:t>We </a:t>
            </a:r>
            <a:r>
              <a:rPr lang="en-US" dirty="0"/>
              <a:t>don’t need consensus here for </a:t>
            </a:r>
            <a:r>
              <a:rPr lang="en-US" dirty="0" smtClean="0"/>
              <a:t>tests. Let’s </a:t>
            </a:r>
            <a:r>
              <a:rPr lang="en-US" dirty="0"/>
              <a:t>run a set of tests if people have more than one </a:t>
            </a:r>
            <a:r>
              <a:rPr lang="en-US" dirty="0" smtClean="0"/>
              <a:t>opinion, </a:t>
            </a:r>
            <a:r>
              <a:rPr lang="en-US" dirty="0"/>
              <a:t>we can learn more from a range of tests.  Consensus only needed at implementation time, when we believe we have a lot of evidence for our theory of how the system works.</a:t>
            </a:r>
          </a:p>
          <a:p>
            <a:pPr eaLnBrk="1" hangingPunct="1">
              <a:spcBef>
                <a:spcPct val="0"/>
              </a:spcBef>
            </a:pPr>
            <a:r>
              <a:rPr lang="en-US" dirty="0"/>
              <a:t>Keep tests small</a:t>
            </a:r>
          </a:p>
          <a:p>
            <a:pPr eaLnBrk="1" hangingPunct="1">
              <a:spcBef>
                <a:spcPct val="0"/>
              </a:spcBef>
            </a:pPr>
            <a:r>
              <a:rPr lang="en-US" dirty="0"/>
              <a:t>These are all tips to use in designing a test on a small scale.  A small scale test does not mean that the test is insignificant.  The test should be “big</a:t>
            </a:r>
            <a:r>
              <a:rPr lang="en-US" dirty="0" smtClean="0"/>
              <a:t>” only in </a:t>
            </a:r>
            <a:r>
              <a:rPr lang="en-US" dirty="0"/>
              <a:t>that it is based on an important idea for how the process can be improved.  The scale is small to conserve resources, and to be able to work quickly to learn as much as possible in the quickest time. </a:t>
            </a:r>
            <a:endParaRPr lang="en-US" dirty="0" smtClean="0"/>
          </a:p>
          <a:p>
            <a:pPr eaLnBrk="1" hangingPunct="1">
              <a:spcBef>
                <a:spcPct val="0"/>
              </a:spcBef>
            </a:pPr>
            <a:r>
              <a:rPr lang="en-US" dirty="0" smtClean="0"/>
              <a:t>Testing over a wide range of conditions is important. Apply your tests on the weekend, on the night shift, when you are at low staff and high census. You want to know that your test will be successful under varying circumstances and situations. </a:t>
            </a:r>
            <a:endParaRPr lang="en-US" dirty="0"/>
          </a:p>
          <a:p>
            <a:pPr eaLnBrk="1" hangingPunct="1">
              <a:spcBef>
                <a:spcPct val="0"/>
              </a:spcBef>
            </a:pPr>
            <a:endParaRPr lang="en-US" dirty="0"/>
          </a:p>
        </p:txBody>
      </p:sp>
    </p:spTree>
    <p:extLst>
      <p:ext uri="{BB962C8B-B14F-4D97-AF65-F5344CB8AC3E}">
        <p14:creationId xmlns:p14="http://schemas.microsoft.com/office/powerpoint/2010/main" val="281814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get started. </a:t>
            </a:r>
            <a:r>
              <a:rPr lang="en-US" dirty="0" smtClean="0"/>
              <a:t>You </a:t>
            </a:r>
            <a:r>
              <a:rPr lang="en-US" baseline="0" dirty="0" smtClean="0"/>
              <a:t>are </a:t>
            </a:r>
            <a:r>
              <a:rPr lang="en-US" baseline="0" dirty="0" smtClean="0"/>
              <a:t>watching this second webinar in the starter </a:t>
            </a:r>
            <a:r>
              <a:rPr lang="en-US" baseline="0" dirty="0" smtClean="0"/>
              <a:t>pack,</a:t>
            </a:r>
            <a:r>
              <a:rPr lang="en-US" dirty="0" smtClean="0"/>
              <a:t> and likely,</a:t>
            </a:r>
            <a:r>
              <a:rPr lang="en-US" baseline="0" dirty="0" smtClean="0"/>
              <a:t> </a:t>
            </a:r>
            <a:r>
              <a:rPr lang="en-US" baseline="0" dirty="0" smtClean="0"/>
              <a:t>you have already watched the first, and may have already completed your gap analysis </a:t>
            </a:r>
            <a:r>
              <a:rPr lang="en-US" baseline="0" dirty="0" smtClean="0"/>
              <a:t>tool fo</a:t>
            </a:r>
            <a:r>
              <a:rPr lang="en-US" dirty="0" smtClean="0"/>
              <a:t>r the HIIN topic you will be starting an improvement project on</a:t>
            </a:r>
            <a:r>
              <a:rPr lang="en-US" baseline="0" dirty="0" smtClean="0"/>
              <a:t>. </a:t>
            </a:r>
            <a:r>
              <a:rPr lang="en-US" baseline="0" dirty="0" smtClean="0"/>
              <a:t>The first webinar in each of our starter packs contain basic educational background and best practices related to the topic. We believe that a good grounding in the topic, </a:t>
            </a:r>
            <a:r>
              <a:rPr lang="en-US" baseline="0" dirty="0" smtClean="0"/>
              <a:t>even, </a:t>
            </a:r>
            <a:r>
              <a:rPr lang="en-US" baseline="0" dirty="0" smtClean="0"/>
              <a:t>and </a:t>
            </a:r>
            <a:r>
              <a:rPr lang="en-US" baseline="0" dirty="0" smtClean="0"/>
              <a:t>especially,</a:t>
            </a:r>
            <a:r>
              <a:rPr lang="en-US" dirty="0" smtClean="0"/>
              <a:t> </a:t>
            </a:r>
            <a:r>
              <a:rPr lang="en-US" baseline="0" dirty="0" smtClean="0"/>
              <a:t>if </a:t>
            </a:r>
            <a:r>
              <a:rPr lang="en-US" baseline="0" dirty="0" smtClean="0"/>
              <a:t>you do not have a current working knowledge or need a refresher of the topic is critical to being able to lead or participate in an improvement project. </a:t>
            </a:r>
          </a:p>
          <a:p>
            <a:r>
              <a:rPr lang="en-US" baseline="0" dirty="0" smtClean="0"/>
              <a:t>Opportunities for improvement come from various sources. You may have a clinical topic that your hospital regularly reports performance data on – either externally – like CMS or Joint Commission, or internally –like a medical staff committee or other PI stakeholder group. A opportunity for improvement could  present itself if your performance data OR the program that you are reporting this data for shifts. </a:t>
            </a:r>
          </a:p>
          <a:p>
            <a:r>
              <a:rPr lang="en-US" baseline="0" dirty="0" smtClean="0"/>
              <a:t>Your data has shown that your</a:t>
            </a:r>
            <a:r>
              <a:rPr lang="en-US" dirty="0" smtClean="0"/>
              <a:t> hospital has improvement work to do in one of the 11 HIIN harm-reduction topics</a:t>
            </a:r>
            <a:r>
              <a:rPr lang="en-US" baseline="0" dirty="0" smtClean="0"/>
              <a:t>! </a:t>
            </a:r>
            <a:r>
              <a:rPr lang="en-US" baseline="0" dirty="0" smtClean="0"/>
              <a:t>Whether you are setting up proactive, concurrent, or retrospective monitoring, you will want to </a:t>
            </a:r>
            <a:r>
              <a:rPr lang="en-US" baseline="0" dirty="0" smtClean="0"/>
              <a:t>apply the </a:t>
            </a:r>
            <a:r>
              <a:rPr lang="en-US" baseline="0" dirty="0" smtClean="0"/>
              <a:t>improvement science, that you will learn as part of the HIIN work , to these opportunities.</a:t>
            </a:r>
          </a:p>
          <a:p>
            <a:r>
              <a:rPr lang="en-US" dirty="0"/>
              <a:t>Y</a:t>
            </a:r>
            <a:r>
              <a:rPr lang="en-US" baseline="0" dirty="0" smtClean="0"/>
              <a:t>ou </a:t>
            </a:r>
            <a:r>
              <a:rPr lang="en-US" baseline="0" dirty="0" smtClean="0"/>
              <a:t>are not alone. Good improvement takes a team. In the next few minutes we will discuss the attributes of a good project leader, as well as someone from the senior staff position who can support the effort. You will also need to identify and engage people who do the work and know the best. This is the exact mix that will move the project and keep you in the most appropriate supportive and coaching role.</a:t>
            </a:r>
          </a:p>
        </p:txBody>
      </p:sp>
      <p:sp>
        <p:nvSpPr>
          <p:cNvPr id="4" name="Slide Number Placeholder 3"/>
          <p:cNvSpPr>
            <a:spLocks noGrp="1"/>
          </p:cNvSpPr>
          <p:nvPr>
            <p:ph type="sldNum" sz="quarter" idx="10"/>
          </p:nvPr>
        </p:nvSpPr>
        <p:spPr/>
        <p:txBody>
          <a:bodyPr/>
          <a:lstStyle/>
          <a:p>
            <a:fld id="{52709A89-1B79-490F-B96F-D10BF2087A10}" type="slidenum">
              <a:rPr lang="en-US" smtClean="0"/>
              <a:t>3</a:t>
            </a:fld>
            <a:endParaRPr lang="en-US"/>
          </a:p>
        </p:txBody>
      </p:sp>
    </p:spTree>
    <p:extLst>
      <p:ext uri="{BB962C8B-B14F-4D97-AF65-F5344CB8AC3E}">
        <p14:creationId xmlns:p14="http://schemas.microsoft.com/office/powerpoint/2010/main" val="202571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taken the time to build a dream team, engaged people’s commitment in doing testing, you have stakeholders that are awaiting word of your project’s progress. Getting and giving feedback regularly and outside of a meeting room can be key to keeping the momentum for improvement going. Communicate successes and plans for re-work with your testers and other stakeholders. A little success will be contagious and inspiring. If appropriate, post your testing results in a conspicuous place for others to see and comment on.</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30</a:t>
            </a:fld>
            <a:endParaRPr lang="en-US"/>
          </a:p>
        </p:txBody>
      </p:sp>
    </p:spTree>
    <p:extLst>
      <p:ext uri="{BB962C8B-B14F-4D97-AF65-F5344CB8AC3E}">
        <p14:creationId xmlns:p14="http://schemas.microsoft.com/office/powerpoint/2010/main" val="871868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a:t>
            </a:r>
            <a:r>
              <a:rPr lang="en-US" baseline="0" dirty="0" smtClean="0"/>
              <a:t> is critical for understanding if and when you are ready to proceed. The decision to adopt a practice should only be made after testing has been done successfully often enough by enough people. Otherwise, keep at it and adapt or abandon and rework the test until you are certain it works. Remember Edison? If it didn’t work at all, and needs to be scrapped, pick yourself up and dust yourself off. Collect your learning and get back at it.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31</a:t>
            </a:fld>
            <a:endParaRPr lang="en-US"/>
          </a:p>
        </p:txBody>
      </p:sp>
    </p:spTree>
    <p:extLst>
      <p:ext uri="{BB962C8B-B14F-4D97-AF65-F5344CB8AC3E}">
        <p14:creationId xmlns:p14="http://schemas.microsoft.com/office/powerpoint/2010/main" val="1898290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Ready to move</a:t>
            </a:r>
            <a:r>
              <a:rPr lang="en-US" baseline="0" dirty="0" smtClean="0"/>
              <a:t> small tests of change move beyond the rule of 1. Here are a number of strategies you can use when expanding testing. Again, documentation is key. You don’t want to miss a step, but you also don’t want to repeat something that has not worked in the past.</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32</a:t>
            </a:fld>
            <a:endParaRPr lang="en-US"/>
          </a:p>
        </p:txBody>
      </p:sp>
    </p:spTree>
    <p:extLst>
      <p:ext uri="{BB962C8B-B14F-4D97-AF65-F5344CB8AC3E}">
        <p14:creationId xmlns:p14="http://schemas.microsoft.com/office/powerpoint/2010/main" val="138467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you want to be sensitive to your topic and public perception.</a:t>
            </a:r>
            <a:r>
              <a:rPr lang="en-US" baseline="0" dirty="0" smtClean="0"/>
              <a:t> The key here is how to communicate effectively with those who need to know, bearing in mind that there are likely those who will engage with the improvement work after they see that there has been some success.</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33</a:t>
            </a:fld>
            <a:endParaRPr lang="en-US" dirty="0"/>
          </a:p>
        </p:txBody>
      </p:sp>
    </p:spTree>
    <p:extLst>
      <p:ext uri="{BB962C8B-B14F-4D97-AF65-F5344CB8AC3E}">
        <p14:creationId xmlns:p14="http://schemas.microsoft.com/office/powerpoint/2010/main" val="530043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894" fontAlgn="base">
              <a:spcBef>
                <a:spcPct val="0"/>
              </a:spcBef>
              <a:spcAft>
                <a:spcPct val="0"/>
              </a:spcAft>
            </a:pPr>
            <a:fld id="{BA7FFE6C-6A5B-4B42-9A7C-A74D08AF917F}" type="slidenum">
              <a:rPr lang="en-US" smtClean="0">
                <a:solidFill>
                  <a:srgbClr val="000000"/>
                </a:solidFill>
                <a:latin typeface="Arial" charset="0"/>
              </a:rPr>
              <a:pPr defTabSz="929894" fontAlgn="base">
                <a:spcBef>
                  <a:spcPct val="0"/>
                </a:spcBef>
                <a:spcAft>
                  <a:spcPct val="0"/>
                </a:spcAft>
              </a:pPr>
              <a:t>34</a:t>
            </a:fld>
            <a:endParaRPr lang="en-US" dirty="0">
              <a:solidFill>
                <a:srgbClr val="000000"/>
              </a:solidFill>
              <a:latin typeface="Arial" charset="0"/>
            </a:endParaRPr>
          </a:p>
        </p:txBody>
      </p:sp>
      <p:sp>
        <p:nvSpPr>
          <p:cNvPr id="57347" name="Rectangle 7"/>
          <p:cNvSpPr txBox="1">
            <a:spLocks noGrp="1" noChangeArrowheads="1"/>
          </p:cNvSpPr>
          <p:nvPr/>
        </p:nvSpPr>
        <p:spPr bwMode="auto">
          <a:xfrm>
            <a:off x="3977654" y="8987035"/>
            <a:ext cx="3042272" cy="473989"/>
          </a:xfrm>
          <a:prstGeom prst="rect">
            <a:avLst/>
          </a:prstGeom>
          <a:noFill/>
          <a:ln w="9525">
            <a:noFill/>
            <a:miter lim="800000"/>
            <a:headEnd/>
            <a:tailEnd/>
          </a:ln>
        </p:spPr>
        <p:txBody>
          <a:bodyPr lIns="92900" tIns="46450" rIns="92900" bIns="46450" anchor="b"/>
          <a:lstStyle/>
          <a:p>
            <a:pPr algn="r" defTabSz="899254" eaLnBrk="0" hangingPunct="0"/>
            <a:fld id="{6CFFA404-3C7B-4A25-AAED-C3F7CEF9E334}" type="slidenum">
              <a:rPr lang="en-US" sz="1200">
                <a:solidFill>
                  <a:srgbClr val="000000"/>
                </a:solidFill>
                <a:ea typeface="ＭＳ Ｐゴシック" pitchFamily="34" charset="-128"/>
              </a:rPr>
              <a:pPr algn="r" defTabSz="899254" eaLnBrk="0" hangingPunct="0"/>
              <a:t>34</a:t>
            </a:fld>
            <a:endParaRPr lang="en-US" sz="1200" dirty="0">
              <a:solidFill>
                <a:srgbClr val="000000"/>
              </a:solidFill>
              <a:ea typeface="ＭＳ Ｐゴシック" pitchFamily="34" charset="-128"/>
            </a:endParaRPr>
          </a:p>
        </p:txBody>
      </p:sp>
      <p:sp>
        <p:nvSpPr>
          <p:cNvPr id="57348" name="Rectangle 2"/>
          <p:cNvSpPr>
            <a:spLocks noGrp="1" noRot="1" noChangeAspect="1" noChangeArrowheads="1" noTextEdit="1"/>
          </p:cNvSpPr>
          <p:nvPr>
            <p:ph type="sldImg"/>
          </p:nvPr>
        </p:nvSpPr>
        <p:spPr bwMode="auto">
          <a:xfrm>
            <a:off x="357188" y="708025"/>
            <a:ext cx="6308725" cy="3549650"/>
          </a:xfrm>
          <a:noFill/>
          <a:ln>
            <a:solidFill>
              <a:srgbClr val="000000"/>
            </a:solidFill>
            <a:miter lim="800000"/>
            <a:headEnd/>
            <a:tailEnd/>
          </a:ln>
        </p:spPr>
      </p:sp>
      <p:sp>
        <p:nvSpPr>
          <p:cNvPr id="57349" name="Rectangle 3"/>
          <p:cNvSpPr>
            <a:spLocks noGrp="1" noChangeArrowheads="1"/>
          </p:cNvSpPr>
          <p:nvPr>
            <p:ph type="body" idx="1"/>
          </p:nvPr>
        </p:nvSpPr>
        <p:spPr bwMode="auto">
          <a:xfrm>
            <a:off x="936906" y="4495864"/>
            <a:ext cx="5146117" cy="4256522"/>
          </a:xfrm>
          <a:noFill/>
        </p:spPr>
        <p:txBody>
          <a:bodyPr wrap="square" lIns="92900" tIns="46450" rIns="92900" bIns="46450" numCol="1" anchor="t" anchorCtr="0" compatLnSpc="1">
            <a:prstTxWarp prst="textNoShape">
              <a:avLst/>
            </a:prstTxWarp>
          </a:bodyPr>
          <a:lstStyle/>
          <a:p>
            <a:pPr eaLnBrk="1" hangingPunct="1">
              <a:spcBef>
                <a:spcPct val="0"/>
              </a:spcBef>
            </a:pPr>
            <a:r>
              <a:rPr lang="en-US" dirty="0"/>
              <a:t>Remember that the second question in the Model for Improvement is “</a:t>
            </a:r>
            <a:r>
              <a:rPr lang="en-US" i="1" dirty="0"/>
              <a:t>How Do We Know That a Change is an Improvement?”</a:t>
            </a:r>
            <a:r>
              <a:rPr lang="en-US" sz="900" i="1" dirty="0"/>
              <a:t>  </a:t>
            </a:r>
            <a:r>
              <a:rPr lang="en-US" dirty="0"/>
              <a:t>The collaborative is about change, not about measurement, but measurement is important to support the improvement work of the team.</a:t>
            </a:r>
          </a:p>
          <a:p>
            <a:pPr eaLnBrk="1" hangingPunct="1">
              <a:spcBef>
                <a:spcPct val="0"/>
              </a:spcBef>
            </a:pPr>
            <a:endParaRPr lang="en-US" dirty="0"/>
          </a:p>
          <a:p>
            <a:pPr eaLnBrk="1" hangingPunct="1">
              <a:spcBef>
                <a:spcPct val="0"/>
              </a:spcBef>
            </a:pPr>
            <a:r>
              <a:rPr lang="en-US" dirty="0"/>
              <a:t>The second question requires that the team decide on how it will measure its progress in reaching the aim.  </a:t>
            </a:r>
          </a:p>
          <a:p>
            <a:pPr eaLnBrk="1" hangingPunct="1">
              <a:spcBef>
                <a:spcPct val="0"/>
              </a:spcBef>
            </a:pPr>
            <a:endParaRPr lang="en-US" dirty="0"/>
          </a:p>
          <a:p>
            <a:pPr eaLnBrk="1" hangingPunct="1">
              <a:spcBef>
                <a:spcPct val="0"/>
              </a:spcBef>
            </a:pPr>
            <a:r>
              <a:rPr lang="en-US" dirty="0"/>
              <a:t>For example:  you don’t know whether your golf game is improving unless you keep track of the number of strokes per round. </a:t>
            </a:r>
          </a:p>
          <a:p>
            <a:pPr eaLnBrk="1" hangingPunct="1">
              <a:spcBef>
                <a:spcPct val="0"/>
              </a:spcBef>
            </a:pPr>
            <a:r>
              <a:rPr lang="en-US" dirty="0"/>
              <a:t>I don’t know how much weight I’m loosing, if I don’t weigh myself</a:t>
            </a:r>
          </a:p>
          <a:p>
            <a:pPr eaLnBrk="1" hangingPunct="1">
              <a:spcBef>
                <a:spcPct val="0"/>
              </a:spcBef>
            </a:pPr>
            <a:endParaRPr lang="en-US" i="1" dirty="0"/>
          </a:p>
        </p:txBody>
      </p:sp>
    </p:spTree>
    <p:extLst>
      <p:ext uri="{BB962C8B-B14F-4D97-AF65-F5344CB8AC3E}">
        <p14:creationId xmlns:p14="http://schemas.microsoft.com/office/powerpoint/2010/main" val="2548525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second part of the webinar, we are going to ask you</a:t>
            </a:r>
            <a:r>
              <a:rPr lang="en-US" baseline="0" dirty="0" smtClean="0"/>
              <a:t> to start doing some analytical thinking. And I promise you it won’t look like this!</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35</a:t>
            </a:fld>
            <a:endParaRPr lang="en-US"/>
          </a:p>
        </p:txBody>
      </p:sp>
    </p:spTree>
    <p:extLst>
      <p:ext uri="{BB962C8B-B14F-4D97-AF65-F5344CB8AC3E}">
        <p14:creationId xmlns:p14="http://schemas.microsoft.com/office/powerpoint/2010/main" val="1529507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data is not displayed or interpreted correctly, adverse actions and incorrect assumptions can be </a:t>
            </a:r>
            <a:r>
              <a:rPr lang="en-US" altLang="en-US" dirty="0" smtClean="0"/>
              <a:t>made. </a:t>
            </a:r>
            <a:r>
              <a:rPr lang="en-US" altLang="en-US" dirty="0" smtClean="0"/>
              <a:t>This is a run chart that was generated from our HIIN data source, the Keystone Data System, or KDS. We put these charts together to help all stakeholders to see the progress of quality improvement work in your hospital. Becoming familiar with how to read and interpret this data should be on your to-do list if you need to sharpen your analysis skills. Of course, monitoring your own improvement is really important, but the use of comparison data – like, how do your HIIN topic rates compare to hospitals like your size, or in your state, or in your system, can also inform your QI work.</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36</a:t>
            </a:fld>
            <a:endParaRPr lang="en-US"/>
          </a:p>
        </p:txBody>
      </p:sp>
    </p:spTree>
    <p:extLst>
      <p:ext uri="{BB962C8B-B14F-4D97-AF65-F5344CB8AC3E}">
        <p14:creationId xmlns:p14="http://schemas.microsoft.com/office/powerpoint/2010/main" val="38073803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charts</a:t>
            </a:r>
            <a:r>
              <a:rPr lang="en-US" baseline="0" dirty="0" smtClean="0"/>
              <a:t> can identify </a:t>
            </a:r>
            <a:r>
              <a:rPr lang="en-US" baseline="0" dirty="0" smtClean="0"/>
              <a:t>variation</a:t>
            </a:r>
            <a:r>
              <a:rPr lang="en-US" dirty="0" smtClean="0"/>
              <a:t> which we can call </a:t>
            </a:r>
            <a:r>
              <a:rPr lang="en-US" baseline="0" dirty="0" smtClean="0"/>
              <a:t>trends </a:t>
            </a:r>
            <a:r>
              <a:rPr lang="en-US" baseline="0" dirty="0" smtClean="0"/>
              <a:t>or shifts in performance. They can also help us know whether a strategy implemented at a specific time made an improvement. Let’s take a look at a typical run </a:t>
            </a:r>
            <a:r>
              <a:rPr lang="en-US" baseline="0" dirty="0" smtClean="0"/>
              <a:t>chart.</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37</a:t>
            </a:fld>
            <a:endParaRPr lang="en-US"/>
          </a:p>
        </p:txBody>
      </p:sp>
    </p:spTree>
    <p:extLst>
      <p:ext uri="{BB962C8B-B14F-4D97-AF65-F5344CB8AC3E}">
        <p14:creationId xmlns:p14="http://schemas.microsoft.com/office/powerpoint/2010/main" val="2078830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put,</a:t>
            </a:r>
            <a:r>
              <a:rPr lang="en-US" baseline="0" dirty="0" smtClean="0"/>
              <a:t> a run chart is data over time. It is one of the most simple to make and easy to interpret tools we have in quality work. It displays process performance in an easy way to determine if a change resulted in an improvement AND whether implemented changes have stayed stable. We call the dark line at the bottom of the chart the horizontal axis or X axis. It always measures time. We call the vertical line the Y axis. It’s easy to keep the two straight if you think about the Y looking like a tree and it stands up from the ground. It displays the individual value. So, let’s say you are measuring your readmissions rate for your quality project. The Y axis displays the number of readmissions, and the X axis are the time markers, whether you are measuring by month or by quarter. The line in the middle of the run chart that has the arrow pointing to it is the median. It is a straight line that tells you the “middle” number of all of the values on the Y </a:t>
            </a:r>
            <a:r>
              <a:rPr lang="en-US" baseline="0" dirty="0" smtClean="0"/>
              <a:t>axis.</a:t>
            </a:r>
            <a:r>
              <a:rPr lang="en-US" dirty="0" smtClean="0"/>
              <a:t> How do you know what the median value is, and how do you calculate it? Let’s find out….</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38</a:t>
            </a:fld>
            <a:endParaRPr lang="en-US"/>
          </a:p>
        </p:txBody>
      </p:sp>
    </p:spTree>
    <p:extLst>
      <p:ext uri="{BB962C8B-B14F-4D97-AF65-F5344CB8AC3E}">
        <p14:creationId xmlns:p14="http://schemas.microsoft.com/office/powerpoint/2010/main" val="229092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2B985-DA60-48B9-997F-5394923C0C5E}" type="slidenum">
              <a:rPr lang="en-US">
                <a:solidFill>
                  <a:prstClr val="black"/>
                </a:solidFill>
              </a:rPr>
              <a:pPr/>
              <a:t>39</a:t>
            </a:fld>
            <a:endParaRPr lang="en-US">
              <a:solidFill>
                <a:prstClr val="black"/>
              </a:solidFill>
            </a:endParaRPr>
          </a:p>
        </p:txBody>
      </p:sp>
      <p:sp>
        <p:nvSpPr>
          <p:cNvPr id="1277954" name="Rectangle 2"/>
          <p:cNvSpPr>
            <a:spLocks noGrp="1" noRot="1" noChangeAspect="1" noChangeArrowheads="1" noTextEdit="1"/>
          </p:cNvSpPr>
          <p:nvPr>
            <p:ph type="sldImg"/>
          </p:nvPr>
        </p:nvSpPr>
        <p:spPr>
          <a:ln/>
        </p:spPr>
      </p:sp>
      <p:sp>
        <p:nvSpPr>
          <p:cNvPr id="1277955" name="Rectangle 3"/>
          <p:cNvSpPr>
            <a:spLocks noGrp="1" noChangeArrowheads="1"/>
          </p:cNvSpPr>
          <p:nvPr>
            <p:ph type="body" idx="1"/>
          </p:nvPr>
        </p:nvSpPr>
        <p:spPr/>
        <p:txBody>
          <a:bodyPr/>
          <a:lstStyle/>
          <a:p>
            <a:r>
              <a:rPr lang="en-US" dirty="0" smtClean="0"/>
              <a:t>Here is a vertical</a:t>
            </a:r>
            <a:r>
              <a:rPr lang="en-US" baseline="0" dirty="0" smtClean="0"/>
              <a:t> demonstration of calculating a median. You can also do a calculation of the median of a set of numbers when written out horizontally across a page. It doesn’t matter. What does matter is how you understand the difference between the median and the mean. Remember that the mean is just another way of saying “average”. You know how to calculate an average, so we won’t go over that. Look at the left hand set of numbers. They are “distributed”, that is, listed in a random order. In the list on the right, you can see that the same set of numbers has now been listed in order, lowest value to highest. Find the “middle number” and that is your median. Understanding your data in relationship to a median helps you with one more way to analyze your data over time. Median values may shift over time as well to correlate with the data. Half of your dots will be above the median and half of your dots will be below the </a:t>
            </a:r>
            <a:r>
              <a:rPr lang="en-US" baseline="0" dirty="0" smtClean="0"/>
              <a:t>median.</a:t>
            </a:r>
            <a:endParaRPr lang="en-US" dirty="0"/>
          </a:p>
        </p:txBody>
      </p:sp>
    </p:spTree>
    <p:extLst>
      <p:ext uri="{BB962C8B-B14F-4D97-AF65-F5344CB8AC3E}">
        <p14:creationId xmlns:p14="http://schemas.microsoft.com/office/powerpoint/2010/main" val="297786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Recruiting</a:t>
            </a:r>
            <a:r>
              <a:rPr lang="en-US" baseline="0" dirty="0" smtClean="0"/>
              <a:t> and engaging a project leader is a critical component of setting the stage for successful QI work. Vince Lombardi, beloved coach of </a:t>
            </a:r>
            <a:r>
              <a:rPr lang="en-US" baseline="0" dirty="0" smtClean="0"/>
              <a:t>the </a:t>
            </a:r>
            <a:r>
              <a:rPr lang="en-US" baseline="0" dirty="0" smtClean="0"/>
              <a:t>Green Bay Packers, once said that “Leaders are made, they are not born”. That </a:t>
            </a:r>
            <a:r>
              <a:rPr lang="en-US" baseline="0" dirty="0" smtClean="0"/>
              <a:t>is true </a:t>
            </a:r>
            <a:r>
              <a:rPr lang="en-US" baseline="0" dirty="0" smtClean="0"/>
              <a:t>in quality improvement team leadership. Leaders have attributes and skills that are learned and developed over time and with practice. It may be likely that</a:t>
            </a:r>
            <a:r>
              <a:rPr lang="en-US" b="1" u="sng" baseline="0" dirty="0" smtClean="0"/>
              <a:t> you </a:t>
            </a:r>
            <a:r>
              <a:rPr lang="en-US" baseline="0" dirty="0" smtClean="0"/>
              <a:t>will be called on to lead a project as part of the HIIN </a:t>
            </a:r>
            <a:r>
              <a:rPr lang="en-US" baseline="0" dirty="0" err="1" smtClean="0"/>
              <a:t>worl</a:t>
            </a:r>
            <a:r>
              <a:rPr lang="en-US" baseline="0" dirty="0" smtClean="0"/>
              <a:t>. </a:t>
            </a:r>
            <a:r>
              <a:rPr lang="en-US" baseline="0" dirty="0" smtClean="0"/>
              <a:t>You may </a:t>
            </a:r>
            <a:r>
              <a:rPr lang="en-US" baseline="0" dirty="0" smtClean="0"/>
              <a:t>need to </a:t>
            </a:r>
            <a:r>
              <a:rPr lang="en-US" baseline="0" dirty="0" smtClean="0"/>
              <a:t>recruit a project leader for a topic that you will only oversee. Either way, here is a list of skills that we believe make an effective leader. </a:t>
            </a:r>
            <a:endParaRPr lang="en-US" baseline="0" dirty="0" smtClean="0"/>
          </a:p>
          <a:p>
            <a:r>
              <a:rPr lang="en-US" baseline="0" dirty="0" smtClean="0"/>
              <a:t>The </a:t>
            </a:r>
            <a:r>
              <a:rPr lang="en-US" baseline="0" dirty="0" smtClean="0"/>
              <a:t>project leader needs operational authority- by this we mean that the leader has the ability to assess the status of the work and act to adjust and redirect resources that have been allocated to the project to make sure that forward motion, or recovery and righting the project can take place expeditiously. The project leader makes wise use of human and time resources to convene the right people at the right time to make critical or operational decisions. But with all that authority comes responsibility. The leader has the responsibility to manage all of the indicators of project progress to make sure the project meets the constraints of time, budget, and deliverables. </a:t>
            </a:r>
            <a:r>
              <a:rPr lang="en-US" dirty="0"/>
              <a:t>P</a:t>
            </a:r>
            <a:r>
              <a:rPr lang="en-US" sz="1200" b="0" i="0" kern="1200" baseline="0" dirty="0" smtClean="0">
                <a:solidFill>
                  <a:schemeClr val="tx1"/>
                </a:solidFill>
                <a:effectLst/>
                <a:latin typeface="+mn-lt"/>
                <a:ea typeface="+mn-ea"/>
                <a:cs typeface="+mn-cs"/>
              </a:rPr>
              <a:t>roject </a:t>
            </a:r>
            <a:r>
              <a:rPr lang="en-US" sz="1200" b="0" i="0" kern="1200" baseline="0" dirty="0" smtClean="0">
                <a:solidFill>
                  <a:schemeClr val="tx1"/>
                </a:solidFill>
                <a:effectLst/>
                <a:latin typeface="+mn-lt"/>
                <a:ea typeface="+mn-ea"/>
                <a:cs typeface="+mn-cs"/>
              </a:rPr>
              <a:t>leaders use information from various sources to make sure the project is on course. Another primary responsibility is being the conduit of project progress communication with senior leaders. Done well, senior leaders, who ultimately endorsed the project and allocated resources to it are not burdened with too much detail about the project, but aren’t also kept in the dark about what is going on either. </a:t>
            </a:r>
            <a:r>
              <a:rPr lang="en-US" sz="1200" b="0" i="0" kern="1200" baseline="0" dirty="0" smtClean="0">
                <a:solidFill>
                  <a:schemeClr val="tx1"/>
                </a:solidFill>
                <a:effectLst/>
                <a:latin typeface="+mn-lt"/>
                <a:ea typeface="+mn-ea"/>
                <a:cs typeface="+mn-cs"/>
              </a:rPr>
              <a:t>The </a:t>
            </a:r>
            <a:r>
              <a:rPr lang="en-US" sz="1200" b="0" i="0" kern="1200" baseline="0" dirty="0" smtClean="0">
                <a:solidFill>
                  <a:schemeClr val="tx1"/>
                </a:solidFill>
                <a:effectLst/>
                <a:latin typeface="+mn-lt"/>
                <a:ea typeface="+mn-ea"/>
                <a:cs typeface="+mn-cs"/>
              </a:rPr>
              <a:t>skilled project leader is able to inform senior leaders with just enough information, delivered at the right time and in the right way. </a:t>
            </a:r>
          </a:p>
          <a:p>
            <a:r>
              <a:rPr lang="en-US" sz="1200" b="0" i="0" kern="1200" baseline="0" dirty="0" smtClean="0">
                <a:solidFill>
                  <a:schemeClr val="tx1"/>
                </a:solidFill>
                <a:effectLst/>
                <a:latin typeface="+mn-lt"/>
                <a:ea typeface="+mn-ea"/>
                <a:cs typeface="+mn-cs"/>
              </a:rPr>
              <a:t>Ultimately, the project leader sees the project through while some team members may enter and exit. The leader makes sure that the aims are clearly articulated and </a:t>
            </a:r>
            <a:r>
              <a:rPr lang="en-US" sz="1200" b="0" i="0" kern="1200" baseline="0" dirty="0" smtClean="0">
                <a:solidFill>
                  <a:schemeClr val="tx1"/>
                </a:solidFill>
                <a:effectLst/>
                <a:latin typeface="+mn-lt"/>
                <a:ea typeface="+mn-ea"/>
                <a:cs typeface="+mn-cs"/>
              </a:rPr>
              <a:t>achieved.</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a:t>
            </a:fld>
            <a:endParaRPr lang="en-US"/>
          </a:p>
        </p:txBody>
      </p:sp>
    </p:spTree>
    <p:extLst>
      <p:ext uri="{BB962C8B-B14F-4D97-AF65-F5344CB8AC3E}">
        <p14:creationId xmlns:p14="http://schemas.microsoft.com/office/powerpoint/2010/main" val="11780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couple of standard rules and </a:t>
            </a:r>
            <a:r>
              <a:rPr lang="en-US" dirty="0" smtClean="0"/>
              <a:t>terms we use to identify a movement in data points. </a:t>
            </a:r>
            <a:r>
              <a:rPr lang="en-US" dirty="0" smtClean="0"/>
              <a:t>A shift is a consecutive sequence of 8 or more points ALL on one side of the median</a:t>
            </a:r>
            <a:r>
              <a:rPr lang="en-US" dirty="0" smtClean="0"/>
              <a:t>.  A trend is a sequenc</a:t>
            </a:r>
            <a:r>
              <a:rPr lang="en-US" dirty="0" smtClean="0"/>
              <a:t>e of 6 points in a row going up or down.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40</a:t>
            </a:fld>
            <a:endParaRPr lang="en-US"/>
          </a:p>
        </p:txBody>
      </p:sp>
    </p:spTree>
    <p:extLst>
      <p:ext uri="{BB962C8B-B14F-4D97-AF65-F5344CB8AC3E}">
        <p14:creationId xmlns:p14="http://schemas.microsoft.com/office/powerpoint/2010/main" val="3408899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 shift or a trend. Remember that a shift is a consecutive sequence if 8 or more points all on one side of the median.</a:t>
            </a:r>
            <a:endParaRPr lang="en-US" dirty="0"/>
          </a:p>
          <a:p>
            <a:r>
              <a:rPr lang="en-US" dirty="0" smtClean="0"/>
              <a:t>A trend means that 6 data points are going in a single direction.</a:t>
            </a:r>
            <a:endParaRPr lang="en-US" dirty="0"/>
          </a:p>
          <a:p>
            <a:r>
              <a:rPr lang="en-US" dirty="0" smtClean="0"/>
              <a:t>This </a:t>
            </a:r>
            <a:r>
              <a:rPr lang="en-US" dirty="0" smtClean="0"/>
              <a:t>is a shift. Even</a:t>
            </a:r>
            <a:r>
              <a:rPr lang="en-US" baseline="0" dirty="0" smtClean="0"/>
              <a:t> though the dots aren’t all going in one direction there is a sequence of 8 dots above the median in this </a:t>
            </a:r>
            <a:r>
              <a:rPr lang="en-US" baseline="0" dirty="0" smtClean="0"/>
              <a:t>chart.</a:t>
            </a:r>
          </a:p>
          <a:p>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41</a:t>
            </a:fld>
            <a:endParaRPr lang="en-US"/>
          </a:p>
        </p:txBody>
      </p:sp>
    </p:spTree>
    <p:extLst>
      <p:ext uri="{BB962C8B-B14F-4D97-AF65-F5344CB8AC3E}">
        <p14:creationId xmlns:p14="http://schemas.microsoft.com/office/powerpoint/2010/main" val="623888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run chart</a:t>
            </a:r>
            <a:r>
              <a:rPr lang="en-US" baseline="0" dirty="0" smtClean="0"/>
              <a:t> that is annotated to add a </a:t>
            </a:r>
            <a:r>
              <a:rPr lang="en-US" baseline="0" dirty="0" smtClean="0"/>
              <a:t>goal and a</a:t>
            </a:r>
            <a:r>
              <a:rPr lang="en-US" dirty="0" smtClean="0"/>
              <a:t> test of change</a:t>
            </a:r>
            <a:r>
              <a:rPr lang="en-US" baseline="0" dirty="0" smtClean="0"/>
              <a:t>. </a:t>
            </a:r>
            <a:r>
              <a:rPr lang="en-US" baseline="0" dirty="0" smtClean="0"/>
              <a:t>See the goal of what looks to be 95% at the top? The chart is also annotated with a staff education intervention that occurred in November of 2002. These kinds of annotations assist the interpreter  in understanding the progress of the improvement </a:t>
            </a:r>
            <a:r>
              <a:rPr lang="en-US" baseline="0" dirty="0" smtClean="0"/>
              <a:t>work. </a:t>
            </a:r>
            <a:r>
              <a:rPr lang="en-US" dirty="0" smtClean="0"/>
              <a:t>Even without being on the Hand Hygiene Compliance team, I can tell you what is going on with this project. When you follow the directions on the left side, building a run chart – even without a computer, can be done.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42</a:t>
            </a:fld>
            <a:endParaRPr lang="en-US"/>
          </a:p>
        </p:txBody>
      </p:sp>
    </p:spTree>
    <p:extLst>
      <p:ext uri="{BB962C8B-B14F-4D97-AF65-F5344CB8AC3E}">
        <p14:creationId xmlns:p14="http://schemas.microsoft.com/office/powerpoint/2010/main" val="2977540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a couple more. Let’s talk about stability. </a:t>
            </a:r>
            <a:r>
              <a:rPr lang="en-US" baseline="0" dirty="0" smtClean="0"/>
              <a:t>These are what you want your </a:t>
            </a:r>
            <a:r>
              <a:rPr lang="en-US" dirty="0" smtClean="0"/>
              <a:t>charts to look like when they show positive progress in your improvement project work. </a:t>
            </a:r>
            <a:r>
              <a:rPr lang="en-US" baseline="0" dirty="0" smtClean="0"/>
              <a:t>Look </a:t>
            </a:r>
            <a:r>
              <a:rPr lang="en-US" baseline="0" dirty="0" smtClean="0"/>
              <a:t>at the data over time on each chart. Look at the wild variation in each of the chart, followed by a much more stabilized, less variable data display. </a:t>
            </a:r>
            <a:r>
              <a:rPr lang="en-US" dirty="0"/>
              <a:t>There are terms for kinds of variation, and how we think about and explain variation helps our stakeholders understand the stability of the process and not overreact</a:t>
            </a:r>
            <a:r>
              <a:rPr lang="en-US" dirty="0" smtClean="0"/>
              <a:t>. Another way to think about it is the more variability your data shows, the less predictable your process is. As variability decreases (where the peaks and valleys change into a more shallow line) the more stable or predictable your process is becoming.  </a:t>
            </a:r>
            <a:r>
              <a:rPr lang="en-US" dirty="0"/>
              <a:t>We strongly encourage you to attend a </a:t>
            </a:r>
            <a:r>
              <a:rPr lang="en-US" dirty="0" err="1"/>
              <a:t>QuEST</a:t>
            </a:r>
            <a:r>
              <a:rPr lang="en-US" dirty="0"/>
              <a:t> event in your state to learn about variation, and how to effectively understand and use variation. </a:t>
            </a:r>
          </a:p>
          <a:p>
            <a:endParaRPr lang="en-US" baseline="0" dirty="0" smtClean="0"/>
          </a:p>
          <a:p>
            <a:endParaRPr lang="en-US" dirty="0"/>
          </a:p>
          <a:p>
            <a:r>
              <a:rPr lang="en-US" baseline="0" dirty="0" smtClean="0"/>
              <a:t>Both </a:t>
            </a:r>
            <a:r>
              <a:rPr lang="en-US" baseline="0" dirty="0" smtClean="0"/>
              <a:t>charts contain markers along the X axis that denote the small tests of change in testing a protocol, and the chart on the right shows the marker for implementation of the protocol. In the next few slides we will talk about how to know when to stop testing and move to full implementation of the tested process. After implementation, data collection and monitoring must continue to make sure that implementation goes as planned and there is no </a:t>
            </a:r>
            <a:r>
              <a:rPr lang="en-US" baseline="0" dirty="0" smtClean="0"/>
              <a:t>backslide.</a:t>
            </a:r>
            <a:r>
              <a:rPr lang="en-US" dirty="0" smtClean="0"/>
              <a:t>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43</a:t>
            </a:fld>
            <a:endParaRPr lang="en-US"/>
          </a:p>
        </p:txBody>
      </p:sp>
    </p:spTree>
    <p:extLst>
      <p:ext uri="{BB962C8B-B14F-4D97-AF65-F5344CB8AC3E}">
        <p14:creationId xmlns:p14="http://schemas.microsoft.com/office/powerpoint/2010/main" val="1529270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 charts, while a valuable tool, may not tell you everything you need to know about the progress of your quality improvement work. Unusually large or small data points may be due to a low number of patients in the measure population. </a:t>
            </a:r>
            <a:r>
              <a:rPr lang="en-US" baseline="0" dirty="0" smtClean="0"/>
              <a:t>Data </a:t>
            </a:r>
            <a:r>
              <a:rPr lang="en-US" baseline="0" dirty="0" smtClean="0"/>
              <a:t>displays should be supplemented with a narrative that helps stakeholders understand the progress or past work, as well as support future decision </a:t>
            </a:r>
            <a:r>
              <a:rPr lang="en-US" baseline="0" dirty="0" smtClean="0"/>
              <a:t>making – like whether</a:t>
            </a:r>
            <a:r>
              <a:rPr lang="en-US" dirty="0" smtClean="0"/>
              <a:t> the improvement is acceptable or needs to be re-worked or redesigned</a:t>
            </a:r>
            <a:r>
              <a:rPr lang="en-US" baseline="0" dirty="0" smtClean="0"/>
              <a:t>.</a:t>
            </a:r>
            <a:r>
              <a:rPr lang="en-US" dirty="0" smtClean="0"/>
              <a:t> </a:t>
            </a:r>
            <a:r>
              <a:rPr lang="en-US" dirty="0"/>
              <a:t>We believe that data drives improvement, and improvement drives data. A strong relationship like this helps you to use data to drive decision making in your quality improvement agenda and project life cycles o </a:t>
            </a:r>
            <a:r>
              <a:rPr lang="en-US" baseline="0" dirty="0" smtClean="0"/>
              <a:t>explain it to your stakeholders. Effective data displays support decision making,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44</a:t>
            </a:fld>
            <a:endParaRPr lang="en-US"/>
          </a:p>
        </p:txBody>
      </p:sp>
    </p:spTree>
    <p:extLst>
      <p:ext uri="{BB962C8B-B14F-4D97-AF65-F5344CB8AC3E}">
        <p14:creationId xmlns:p14="http://schemas.microsoft.com/office/powerpoint/2010/main" val="3615342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a:t>
            </a:r>
            <a:r>
              <a:rPr lang="en-US" baseline="0" dirty="0" smtClean="0"/>
              <a:t> this chart tell you? Are there shifts or trends? Take a look at the relationship between the data points and the median. We could analyze this chart and call it “stable”. Stable is not where you want to be if you are trying to make a change. For instance, let’s say that this is your data display representing your current inpatient falls with injury rate. You can look at this past performance and correctly say that you have a process that is perfectly designed to achieve about a 4.8% rate. You have some quarters above that rate, and some below. Pizza parties in each third quarter, and temper tantrums in each quarter 4.  Doing a careful analysis of current state is really important to understand how to prioritize and direct your improvement work in the future.</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45</a:t>
            </a:fld>
            <a:endParaRPr lang="en-US"/>
          </a:p>
        </p:txBody>
      </p:sp>
    </p:spTree>
    <p:extLst>
      <p:ext uri="{BB962C8B-B14F-4D97-AF65-F5344CB8AC3E}">
        <p14:creationId xmlns:p14="http://schemas.microsoft.com/office/powerpoint/2010/main" val="25578542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know when to stop testing? Here are a few tips that may help you decide. Remember a few minutes ago when we talked about spreading test so that more staff try the test over more time? When the team feels like enough people have tested – that is, you have data over time for the testing period, AND you have engaged staff – especially those you suspect might have doubts or are true naysayers  - to get enough input – then you can consider implementation. There may be some minor tweaks to the process – even after implementation, but if you find that there is major re-work, then you need to continue to test the process. Remember to let data drive your decision making. Data and documentation are key to all quality work, and especially with this critical juncture of testing to implementation.</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46</a:t>
            </a:fld>
            <a:endParaRPr lang="en-US"/>
          </a:p>
        </p:txBody>
      </p:sp>
    </p:spTree>
    <p:extLst>
      <p:ext uri="{BB962C8B-B14F-4D97-AF65-F5344CB8AC3E}">
        <p14:creationId xmlns:p14="http://schemas.microsoft.com/office/powerpoint/2010/main" val="3259257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let’s say you are ready</a:t>
            </a:r>
            <a:r>
              <a:rPr lang="en-US" baseline="0" dirty="0" smtClean="0"/>
              <a:t> to make the move. You are done testing. Just as carefully as you tested, you will want to make sure that you cover your bases for successful implementation. A special note for clinical teams that have multiple shifts or occasional staff. Updating a policy will not be enough for folks who work occasionally on your unit. Find out the formal as well as the informal ways that staff communicate with each other and utilize these tools to make sure everyone is aware of changes. Likely you will be able to identify unit or subject champions. We suggest you keep these people engaged by asking them to continue to monitor results of the implementation. </a:t>
            </a:r>
            <a:endParaRPr lang="en-US" dirty="0" smtClean="0"/>
          </a:p>
        </p:txBody>
      </p:sp>
      <p:sp>
        <p:nvSpPr>
          <p:cNvPr id="4" name="Slide Number Placeholder 3"/>
          <p:cNvSpPr>
            <a:spLocks noGrp="1"/>
          </p:cNvSpPr>
          <p:nvPr>
            <p:ph type="sldNum" sz="quarter" idx="10"/>
          </p:nvPr>
        </p:nvSpPr>
        <p:spPr/>
        <p:txBody>
          <a:bodyPr/>
          <a:lstStyle/>
          <a:p>
            <a:fld id="{52709A89-1B79-490F-B96F-D10BF2087A10}" type="slidenum">
              <a:rPr lang="en-US" smtClean="0"/>
              <a:t>47</a:t>
            </a:fld>
            <a:endParaRPr lang="en-US"/>
          </a:p>
        </p:txBody>
      </p:sp>
    </p:spTree>
    <p:extLst>
      <p:ext uri="{BB962C8B-B14F-4D97-AF65-F5344CB8AC3E}">
        <p14:creationId xmlns:p14="http://schemas.microsoft.com/office/powerpoint/2010/main" val="34261808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you will want to make sure that the new process is linked to a senior leadership or accountability structure. Who will ultimately own this new process and hardwire it into their oversight. It may be the senior leader champion you engaged at the beginning who will decide. As soon as this decision is made, you will make sure that this accountability team has a briefing (without too many details) on its next agenda. Remember to keep an eye on the spread and sustained performance. </a:t>
            </a:r>
          </a:p>
          <a:p>
            <a:r>
              <a:rPr lang="en-US" baseline="0" dirty="0" smtClean="0"/>
              <a:t>All of this good work is very difficult to do if the organization’s culture does not support good quality work. You are viewing this webinar because your hospital signed on to the Great Lakes Partners for Patients hospital improvement network. By signing the enrollment document, your leadership pledged to begin its own work in discovering how they can establish and further their work in creating an environment where highly reliable systems can support quality and safety. We call these hospitals High Reliability Organizations. In the next slides we will describe the attributes of an HRO.</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48</a:t>
            </a:fld>
            <a:endParaRPr lang="en-US"/>
          </a:p>
        </p:txBody>
      </p:sp>
    </p:spTree>
    <p:extLst>
      <p:ext uri="{BB962C8B-B14F-4D97-AF65-F5344CB8AC3E}">
        <p14:creationId xmlns:p14="http://schemas.microsoft.com/office/powerpoint/2010/main" val="3008282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2"/>
            <a:ext cx="5486400" cy="4652009"/>
          </a:xfrm>
        </p:spPr>
        <p:txBody>
          <a:bodyPr>
            <a:normAutofit/>
          </a:bodyPr>
          <a:lstStyle/>
          <a:p>
            <a:r>
              <a:rPr lang="en-US" dirty="0"/>
              <a:t>The</a:t>
            </a:r>
            <a:r>
              <a:rPr lang="en-US" baseline="0" dirty="0"/>
              <a:t> Joint Commission Center for Transforming Healthcare is leading the nation to educate and assist hospitals to become highly reliable organizations. The foundation for highly reliable healthcare is first do no harm and focus outcomes related to the six domains or aims of health care quality: care that is safe, patient (person)-centered, timely, efficient, effective and equitable. (Institute of Medicine - IOM).</a:t>
            </a:r>
          </a:p>
          <a:p>
            <a:endParaRPr lang="en-US" dirty="0"/>
          </a:p>
          <a:p>
            <a:r>
              <a:rPr lang="en-US" dirty="0"/>
              <a:t>Although a lot of work has been accomplished since the</a:t>
            </a:r>
            <a:r>
              <a:rPr lang="en-US" baseline="0" dirty="0"/>
              <a:t> </a:t>
            </a:r>
            <a:r>
              <a:rPr lang="en-US" baseline="0" dirty="0" smtClean="0"/>
              <a:t>Institute Of Medicine’s </a:t>
            </a:r>
            <a:r>
              <a:rPr lang="en-US" baseline="0" dirty="0"/>
              <a:t>initial 1999 publication, “To Err is Human: Building a safer health system’ in which the </a:t>
            </a:r>
            <a:r>
              <a:rPr lang="en-US" baseline="0" dirty="0" smtClean="0"/>
              <a:t>Institute Of Medicine </a:t>
            </a:r>
            <a:r>
              <a:rPr lang="en-US" baseline="0" dirty="0"/>
              <a:t>identified that medical errors were rampant with an estimated 98,000 deaths per year in medical errors alone. Healthcare is still far from being reliable. A study of evidence-based treatments, the proper care was provided less than 60 percent of the time (</a:t>
            </a:r>
            <a:r>
              <a:rPr lang="en-US" baseline="0" dirty="0" err="1"/>
              <a:t>McGlynn</a:t>
            </a:r>
            <a:r>
              <a:rPr lang="en-US" baseline="0" dirty="0"/>
              <a:t> 2003).  </a:t>
            </a:r>
          </a:p>
          <a:p>
            <a:endParaRPr lang="en-US" baseline="0" dirty="0"/>
          </a:p>
          <a:p>
            <a:r>
              <a:rPr lang="en-US" baseline="0" dirty="0"/>
              <a:t>The Joint Commission Center for Transforming Healthcare has put forward the concepts of leadership, safety culture and robust process improvement as foundations in achieving highly reliable healthcare.</a:t>
            </a:r>
          </a:p>
          <a:p>
            <a:endParaRPr lang="en-US" dirty="0"/>
          </a:p>
        </p:txBody>
      </p:sp>
      <p:sp>
        <p:nvSpPr>
          <p:cNvPr id="4" name="Slide Number Placeholder 3"/>
          <p:cNvSpPr>
            <a:spLocks noGrp="1"/>
          </p:cNvSpPr>
          <p:nvPr>
            <p:ph type="sldNum" sz="quarter" idx="10"/>
          </p:nvPr>
        </p:nvSpPr>
        <p:spPr/>
        <p:txBody>
          <a:bodyPr/>
          <a:lstStyle/>
          <a:p>
            <a:fld id="{5DB19CE0-B6DF-1145-AA3D-BC1BD34BCC6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70251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senior leader sponsor or champion may be a bit easier to identify, recruit, and engage. Sometimes it’s intuitive. For instance, if the quality improvement project is related to Catheter Associated Urinary Tract Infections – specifically nurse-driven removal protocols, you’ll likely have a clinical senior leader. If your project is related to the High Reliability Organization HIIN topic, you may have a more general administrative senior leader. In any case, the senior leader will allocate resources to the project, and will be the point of contact for the project leader. The senior leader will likely attend an initial meeting to make sure that he or she is introduced to the team and get a general understanding of the subject, scope and timeline of the work. Thereafter, senior leaders will not regularly attend meetings, unless their presence is needed for decision making. In fact, over-involvement of senior leadership in meetings and operational issues often is a detractor and can wear them out as an ally.</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5</a:t>
            </a:fld>
            <a:endParaRPr lang="en-US"/>
          </a:p>
        </p:txBody>
      </p:sp>
    </p:spTree>
    <p:extLst>
      <p:ext uri="{BB962C8B-B14F-4D97-AF65-F5344CB8AC3E}">
        <p14:creationId xmlns:p14="http://schemas.microsoft.com/office/powerpoint/2010/main" val="1891368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The key to being highly reliable is making the decision</a:t>
            </a:r>
            <a:r>
              <a:rPr lang="en-US" baseline="0" dirty="0"/>
              <a:t> to promote excellence in patient care for ‘every patient, every time’. </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Senior leadership, hospital boards and other influential leadership must commit and weave </a:t>
            </a:r>
            <a:r>
              <a:rPr lang="en-US" baseline="0" dirty="0" smtClean="0"/>
              <a:t>these five </a:t>
            </a:r>
            <a:r>
              <a:rPr lang="en-US" baseline="0" dirty="0"/>
              <a:t>key principles into how care is delivered. Being highly reliable is not a new initiative to sign up for, it is the way the hospital operates every day. The ‘hallmark of an HRO is not that it is error-free but that errors do not disable 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book, Managing the Unexpected by Karl Weick and Kathleen Sutcliffe, navigates learners through the five principles needed for the highly reliable journey.</a:t>
            </a:r>
          </a:p>
          <a:p>
            <a:endParaRPr lang="en-US" baseline="0" dirty="0"/>
          </a:p>
          <a:p>
            <a:r>
              <a:rPr lang="en-US" baseline="0" dirty="0"/>
              <a:t>Preoccupation with failure “captures the need for continuous attention to anomalies that could be symptoms of larger problems in the system”. HRO’s practice this three ways: they work to detect small, emerging failures as that clues them in to additional failures elsewhere in the system, they work diligently to anticipate significant mistakes that they don’t want to make and they know that people’s knowledge of a situation, the environment around them and their own group is incomplete. Preoccupation with failure is about ‘detecting small discrepancies anywhere”.</a:t>
            </a:r>
          </a:p>
          <a:p>
            <a:endParaRPr lang="en-US" baseline="0" dirty="0"/>
          </a:p>
          <a:p>
            <a:r>
              <a:rPr lang="en-US" baseline="0" dirty="0"/>
              <a:t>Reluctance to simplify involves teaching others to resist the temptation to simplify their observations and their experiences of the environment around them; having them identify the subtle differences that may make the difference between early and late recognition - thus, identifying the situation and making simple corrections versus failing to recognize a problem until it gets out of control. Reluctance to simplify is about “the concepts people have on hand to do the detecting and recovery”. </a:t>
            </a:r>
          </a:p>
          <a:p>
            <a:endParaRPr lang="en-US" baseline="0" dirty="0"/>
          </a:p>
          <a:p>
            <a:r>
              <a:rPr lang="en-US" baseline="0" dirty="0"/>
              <a:t>Sensitivity to Operations means that these systems are sensitive to ‘expectable interactions with a complicated system. An HRO expects their staff to report any deviation from normal from expected, and making the expectation that staff will speak up with any concern. Sensitivity to operations is “about the work itself, about seeing what we are actually doing regardless of intentions, designs and plans”. </a:t>
            </a:r>
          </a:p>
          <a:p>
            <a:endParaRPr lang="en-US" baseline="0" dirty="0"/>
          </a:p>
          <a:p>
            <a:r>
              <a:rPr lang="en-US" baseline="0" dirty="0"/>
              <a:t>Commitment to resilience – it is known that errors in patient safety and adverse events may happen, but resilience is to recognize and contain them quickly, contain them so that they mitigate the harm that results when small errors are compounded and emerge in to major problems. </a:t>
            </a:r>
            <a:endParaRPr lang="en-US" baseline="0" dirty="0" smtClean="0"/>
          </a:p>
          <a:p>
            <a:endParaRPr lang="en-US" baseline="0" dirty="0"/>
          </a:p>
          <a:p>
            <a:r>
              <a:rPr lang="en-US" baseline="0" dirty="0"/>
              <a:t>Deference to expertise – this means that when confronted by a problem, an HRO identifies the individual with the greatest expertise to manage the situation, instead of assigning authority by job title or hierarchy. If you are a part of an HRO, you are not afraid to ask for help or admit you are in over your head. </a:t>
            </a:r>
          </a:p>
        </p:txBody>
      </p:sp>
      <p:sp>
        <p:nvSpPr>
          <p:cNvPr id="4" name="Slide Number Placeholder 3"/>
          <p:cNvSpPr>
            <a:spLocks noGrp="1"/>
          </p:cNvSpPr>
          <p:nvPr>
            <p:ph type="sldNum" sz="quarter" idx="10"/>
          </p:nvPr>
        </p:nvSpPr>
        <p:spPr/>
        <p:txBody>
          <a:bodyPr/>
          <a:lstStyle/>
          <a:p>
            <a:fld id="{9778572B-3E74-D44B-B741-8F64729AFFF6}" type="slidenum">
              <a:rPr lang="en-US" smtClean="0"/>
              <a:pPr/>
              <a:t>50</a:t>
            </a:fld>
            <a:endParaRPr lang="en-US"/>
          </a:p>
        </p:txBody>
      </p:sp>
    </p:spTree>
    <p:extLst>
      <p:ext uri="{BB962C8B-B14F-4D97-AF65-F5344CB8AC3E}">
        <p14:creationId xmlns:p14="http://schemas.microsoft.com/office/powerpoint/2010/main" val="2362682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reached the end of this second webinar in the starter pack. As you begin to apply the improvement model to the clinical topic you learned about in webinar one of the starter pack, you will likely need some more help. Each of the states in our Great Lakes partnership have prepared virtual and in-person resources to help you get started and be successful. The Designing Small Tests of Change User Guide is posted on your state’s HIIN website.  This is a great tool for mapping out your improvement work, and you can teach others to use it too. There are improvement action network opportunities in each state. These events are designed to help your team analyze and prioritize your opportunities for improvement and network with others who have achieved success in the gaps you are working on. Take advantage of the </a:t>
            </a:r>
            <a:r>
              <a:rPr lang="en-US" baseline="0" dirty="0" err="1" smtClean="0"/>
              <a:t>QuEST</a:t>
            </a:r>
            <a:r>
              <a:rPr lang="en-US" baseline="0" dirty="0" smtClean="0"/>
              <a:t> events as well. We’ll reinforce the learning you have had in this webinar, as well as teach you to use data to guide your work. Finally, make sure that you are in contact with your hospital’s improvement advisor. Use them to get ideas and resources.</a:t>
            </a:r>
          </a:p>
          <a:p>
            <a:r>
              <a:rPr lang="en-US" baseline="0" dirty="0" smtClean="0"/>
              <a:t>Thanks for joining me today.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51</a:t>
            </a:fld>
            <a:endParaRPr lang="en-US"/>
          </a:p>
        </p:txBody>
      </p:sp>
    </p:spTree>
    <p:extLst>
      <p:ext uri="{BB962C8B-B14F-4D97-AF65-F5344CB8AC3E}">
        <p14:creationId xmlns:p14="http://schemas.microsoft.com/office/powerpoint/2010/main" val="232398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discussed</a:t>
            </a:r>
            <a:r>
              <a:rPr lang="en-US" baseline="0" dirty="0" smtClean="0"/>
              <a:t> two really strategically important members of the team: the project leader and the senior leader champion. There are other stakeholders that will be key to success quality improvement project work. In the next few minutes we will talk about possible improvement team members from various disciplines in the hospital setting. Not all of these are needed for every project, but you will want to reference this list as you begin to build teams for improvement work, to make sure that you have the right people at the table and have not left anyone out. Too many people involved in the project can create complications in communication and carrying out the actual small tests of change. Too few people can limit creativity and place unintended burden because you don’t have enough hands to lighten the load. Let’s take a deeper dive into each of these categories of possible stakeholders.</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6</a:t>
            </a:fld>
            <a:endParaRPr lang="en-US"/>
          </a:p>
        </p:txBody>
      </p:sp>
    </p:spTree>
    <p:extLst>
      <p:ext uri="{BB962C8B-B14F-4D97-AF65-F5344CB8AC3E}">
        <p14:creationId xmlns:p14="http://schemas.microsoft.com/office/powerpoint/2010/main" val="13809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level stakeholders</a:t>
            </a:r>
            <a:r>
              <a:rPr lang="en-US" baseline="0" dirty="0" smtClean="0"/>
              <a:t> are those that have some knowledge and insight into the topic of your improvement project, and can offer valuable advice on your proposed strategy or actual project progress. A key consideration for inviting and enlisting as advisors to your project depends on what they know and what they can commit to. Their input can be valuable if you are very clear about the topic you are going work on. One best practice is to make the case coupled with actions that you can already talk about. Often, we mistakenly present a problem to advisory stakeholders without thinking through and talking about possible approaches to solutions. The more you can assure them that you have depth of understanding the issue, as well as having done some preliminary strategizing will help guide them into the role of advisor. Make sure you can accurately state what the project will be about, and what you need from them to launch or continue the work. Make sure that your “ask” is reasonable and related to the work of the project. You will want to make sure that the points on this slide are well thought-out and clearly communicated. Help the potential advisor feel like they can be your ally and represent your work to their colleagues accurately.</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7</a:t>
            </a:fld>
            <a:endParaRPr lang="en-US"/>
          </a:p>
        </p:txBody>
      </p:sp>
    </p:spTree>
    <p:extLst>
      <p:ext uri="{BB962C8B-B14F-4D97-AF65-F5344CB8AC3E}">
        <p14:creationId xmlns:p14="http://schemas.microsoft.com/office/powerpoint/2010/main" val="304119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identified</a:t>
            </a:r>
            <a:r>
              <a:rPr lang="en-US" baseline="0" dirty="0" smtClean="0"/>
              <a:t> your senior leader and advisory members, you can begin to recruit project team members. This task is made so much easier if potential team members know that senior leaders, one of whom might be their supervisor, is already aware and has blessed the project. As you invite, give potential project team members your best guess as to the scope and length of commitment. While you might get someone to sign on if you sugar coat or minimize the commitment, you will be inviting frustration if the project wears on or the expectation for time and resources reaches far beyond what your recruit originally thought. That’s not to say that a project does not ever miss target deadlines – for sure they </a:t>
            </a:r>
            <a:r>
              <a:rPr lang="en-US" baseline="0" dirty="0" smtClean="0"/>
              <a:t>sometimes </a:t>
            </a:r>
            <a:r>
              <a:rPr lang="en-US" baseline="0" dirty="0" smtClean="0"/>
              <a:t>do – but the more transparent and honest you are with folks you are trying to engage into participating on the project team, the likelier they are to hang in there with you when the going gets tough.  Next, make sure that the project team is well-balanced with representation from various disciplines and staff roles, as applicable to your project topic. The best laid plans for small tests of change can go terribly if the change impacts a point of care workflow that was created without the input of the people who actually do that work. Additionally, there can be little known, undocumented work flows that bedside care staff are performing that the team will want to know about – and sometimes the only way to get to that information is to make sure that staff are at the planning table. The project leader has to be attentive to make sure that all members have equal access and input. In some organizations, point-of-care staff are seldom included in the patient quality and safety work. The last point on this slide is really important.  Failures are expected and learned from.  Reflective activities like always asking “What did we learn?” can invite honest feedback and game future work for success.</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8</a:t>
            </a:fld>
            <a:endParaRPr lang="en-US"/>
          </a:p>
        </p:txBody>
      </p:sp>
    </p:spTree>
    <p:extLst>
      <p:ext uri="{BB962C8B-B14F-4D97-AF65-F5344CB8AC3E}">
        <p14:creationId xmlns:p14="http://schemas.microsoft.com/office/powerpoint/2010/main" val="307288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few words</a:t>
            </a:r>
            <a:r>
              <a:rPr lang="en-US" baseline="0" dirty="0" smtClean="0"/>
              <a:t> about point of care staff. Like managers, these folks will want to know that their time away from patients to help with improvement work has been considered and allocated. Likely, point of care staff will be somewhat useful at formal meetings, but you really want to get their input in the design and carrying out small tests of change, which can occur at huddles or shift change brief meetings. Their sense of belonging to the team and influencing the work will be key to deep engagement, pride, and sustaining the improvement work gains. </a:t>
            </a:r>
            <a:endParaRPr lang="en-US" dirty="0"/>
          </a:p>
        </p:txBody>
      </p:sp>
      <p:sp>
        <p:nvSpPr>
          <p:cNvPr id="4" name="Slide Number Placeholder 3"/>
          <p:cNvSpPr>
            <a:spLocks noGrp="1"/>
          </p:cNvSpPr>
          <p:nvPr>
            <p:ph type="sldNum" sz="quarter" idx="10"/>
          </p:nvPr>
        </p:nvSpPr>
        <p:spPr/>
        <p:txBody>
          <a:bodyPr/>
          <a:lstStyle/>
          <a:p>
            <a:fld id="{52709A89-1B79-490F-B96F-D10BF2087A10}" type="slidenum">
              <a:rPr lang="en-US" smtClean="0"/>
              <a:t>9</a:t>
            </a:fld>
            <a:endParaRPr lang="en-US"/>
          </a:p>
        </p:txBody>
      </p:sp>
    </p:spTree>
    <p:extLst>
      <p:ext uri="{BB962C8B-B14F-4D97-AF65-F5344CB8AC3E}">
        <p14:creationId xmlns:p14="http://schemas.microsoft.com/office/powerpoint/2010/main" val="142205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5117040"/>
          </a:xfrm>
          <a:prstGeom prst="rect">
            <a:avLst/>
          </a:prstGeom>
          <a:gradFill flip="none" rotWithShape="1">
            <a:gsLst>
              <a:gs pos="69000">
                <a:srgbClr val="E1E5E7"/>
              </a:gs>
              <a:gs pos="100000">
                <a:schemeClr val="accent2"/>
              </a:gs>
            </a:gsLst>
            <a:lin ang="42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44443" y="627367"/>
            <a:ext cx="10363200" cy="1208830"/>
          </a:xfrm>
        </p:spPr>
        <p:txBody>
          <a:bodyPr lIns="0" anchor="b" anchorCtr="0">
            <a:normAutofit/>
          </a:bodyPr>
          <a:lstStyle>
            <a:lvl1pPr>
              <a:lnSpc>
                <a:spcPct val="85000"/>
              </a:lnSpc>
              <a:defRPr sz="4800"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644442" y="1868928"/>
            <a:ext cx="8902311" cy="1167177"/>
          </a:xfrm>
        </p:spPr>
        <p:txBody>
          <a:bodyPr lIns="0">
            <a:normAutofit/>
          </a:bodyPr>
          <a:lstStyle>
            <a:lvl1pPr marL="0" indent="0" algn="l">
              <a:lnSpc>
                <a:spcPct val="85000"/>
              </a:lnSpc>
              <a:spcBef>
                <a:spcPts val="0"/>
              </a:spcBef>
              <a:buNone/>
              <a:defRPr sz="31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GreatLakesPFP-taglinelockup-horizontal-FullColor-rgb.png"/>
          <p:cNvPicPr>
            <a:picLocks noChangeAspect="1"/>
          </p:cNvPicPr>
          <p:nvPr/>
        </p:nvPicPr>
        <p:blipFill>
          <a:blip r:embed="rId2"/>
          <a:srcRect b="40758"/>
          <a:stretch>
            <a:fillRect/>
          </a:stretch>
        </p:blipFill>
        <p:spPr>
          <a:xfrm>
            <a:off x="409026" y="5410201"/>
            <a:ext cx="5949647" cy="1129615"/>
          </a:xfrm>
          <a:prstGeom prst="rect">
            <a:avLst/>
          </a:prstGeom>
        </p:spPr>
      </p:pic>
      <p:pic>
        <p:nvPicPr>
          <p:cNvPr id="9" name="Picture 8" descr="GreatLakesPFP-taglinelockup-horizontal-FullColor-rgb.png"/>
          <p:cNvPicPr>
            <a:picLocks noChangeAspect="1"/>
          </p:cNvPicPr>
          <p:nvPr/>
        </p:nvPicPr>
        <p:blipFill>
          <a:blip r:embed="rId2"/>
          <a:srcRect l="25707" t="57884"/>
          <a:stretch>
            <a:fillRect/>
          </a:stretch>
        </p:blipFill>
        <p:spPr>
          <a:xfrm>
            <a:off x="7288520" y="5871953"/>
            <a:ext cx="4420176" cy="803043"/>
          </a:xfrm>
          <a:prstGeom prst="rect">
            <a:avLst/>
          </a:prstGeom>
        </p:spPr>
      </p:pic>
    </p:spTree>
    <p:extLst>
      <p:ext uri="{BB962C8B-B14F-4D97-AF65-F5344CB8AC3E}">
        <p14:creationId xmlns:p14="http://schemas.microsoft.com/office/powerpoint/2010/main" val="120665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49000">
                <a:schemeClr val="accent4"/>
              </a:gs>
              <a:gs pos="100000">
                <a:schemeClr val="accent2"/>
              </a:gs>
            </a:gsLst>
            <a:lin ang="42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644443" y="1724998"/>
            <a:ext cx="10363200" cy="1208830"/>
          </a:xfrm>
        </p:spPr>
        <p:txBody>
          <a:bodyPr lIns="0" anchor="b" anchorCtr="0">
            <a:normAutofit/>
          </a:bodyPr>
          <a:lstStyle>
            <a:lvl1pPr>
              <a:lnSpc>
                <a:spcPct val="85000"/>
              </a:lnSpc>
              <a:defRPr sz="4800" b="1">
                <a:solidFill>
                  <a:srgbClr val="006AAD"/>
                </a:solidFill>
              </a:defRPr>
            </a:lvl1pPr>
          </a:lstStyle>
          <a:p>
            <a:r>
              <a:rPr lang="en-US"/>
              <a:t>Click to edit Master title style</a:t>
            </a:r>
            <a:endParaRPr lang="en-US" dirty="0"/>
          </a:p>
        </p:txBody>
      </p:sp>
      <p:sp>
        <p:nvSpPr>
          <p:cNvPr id="3" name="Subtitle 2"/>
          <p:cNvSpPr>
            <a:spLocks noGrp="1"/>
          </p:cNvSpPr>
          <p:nvPr>
            <p:ph type="subTitle" idx="1"/>
          </p:nvPr>
        </p:nvSpPr>
        <p:spPr>
          <a:xfrm>
            <a:off x="644442" y="2966558"/>
            <a:ext cx="8902311" cy="1167177"/>
          </a:xfrm>
        </p:spPr>
        <p:txBody>
          <a:bodyPr lIns="0">
            <a:normAutofit/>
          </a:bodyPr>
          <a:lstStyle>
            <a:lvl1pPr marL="0" indent="0" algn="l">
              <a:lnSpc>
                <a:spcPct val="85000"/>
              </a:lnSpc>
              <a:spcBef>
                <a:spcPts val="0"/>
              </a:spcBef>
              <a:buNone/>
              <a:defRPr sz="3100" b="1" i="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GreatLakesPFP-logo-horizontal-white.png"/>
          <p:cNvPicPr>
            <a:picLocks noChangeAspect="1"/>
          </p:cNvPicPr>
          <p:nvPr/>
        </p:nvPicPr>
        <p:blipFill>
          <a:blip r:embed="rId2"/>
          <a:stretch>
            <a:fillRect/>
          </a:stretch>
        </p:blipFill>
        <p:spPr>
          <a:xfrm>
            <a:off x="711200" y="5980156"/>
            <a:ext cx="2946400" cy="549321"/>
          </a:xfrm>
          <a:prstGeom prst="rect">
            <a:avLst/>
          </a:prstGeom>
        </p:spPr>
      </p:pic>
    </p:spTree>
    <p:extLst>
      <p:ext uri="{BB962C8B-B14F-4D97-AF65-F5344CB8AC3E}">
        <p14:creationId xmlns:p14="http://schemas.microsoft.com/office/powerpoint/2010/main" val="16370436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p:cNvSpPr/>
          <p:nvPr/>
        </p:nvSpPr>
        <p:spPr>
          <a:xfrm>
            <a:off x="0" y="1417638"/>
            <a:ext cx="12192000" cy="4915118"/>
          </a:xfrm>
          <a:prstGeom prst="rect">
            <a:avLst/>
          </a:prstGeom>
          <a:gradFill flip="none" rotWithShape="1">
            <a:gsLst>
              <a:gs pos="0">
                <a:schemeClr val="accent2">
                  <a:alpha val="50000"/>
                </a:schemeClr>
              </a:gs>
              <a:gs pos="43000">
                <a:srgbClr val="FFFFFF"/>
              </a:gs>
            </a:gsLst>
            <a:lin ang="15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579511" y="6556149"/>
            <a:ext cx="7956963" cy="269255"/>
          </a:xfrm>
        </p:spPr>
        <p:txBody>
          <a:bodyPr/>
          <a:lstStyle>
            <a:lvl1pPr>
              <a:defRPr kern="800"/>
            </a:lvl1pPr>
          </a:lstStyle>
          <a:p>
            <a:endParaRPr lang="en-US"/>
          </a:p>
        </p:txBody>
      </p:sp>
      <p:sp>
        <p:nvSpPr>
          <p:cNvPr id="6" name="Slide Number Placeholder 5"/>
          <p:cNvSpPr>
            <a:spLocks noGrp="1"/>
          </p:cNvSpPr>
          <p:nvPr>
            <p:ph type="sldNum" sz="quarter" idx="12"/>
          </p:nvPr>
        </p:nvSpPr>
        <p:spPr>
          <a:xfrm>
            <a:off x="11163300" y="6556149"/>
            <a:ext cx="419099" cy="269255"/>
          </a:xfrm>
        </p:spPr>
        <p:txBody>
          <a:bodyPr/>
          <a:lstStyle>
            <a:lvl1pPr>
              <a:defRPr sz="1800">
                <a:solidFill>
                  <a:srgbClr val="6F6F6F"/>
                </a:solidFill>
              </a:defRPr>
            </a:lvl1pPr>
          </a:lstStyle>
          <a:p>
            <a:fld id="{2A37CE8A-7245-4707-AC2B-032FD4933B99}" type="slidenum">
              <a:rPr lang="en-US" smtClean="0"/>
              <a:pPr/>
              <a:t>‹#›</a:t>
            </a:fld>
            <a:endParaRPr lang="en-US" dirty="0"/>
          </a:p>
        </p:txBody>
      </p:sp>
      <p:cxnSp>
        <p:nvCxnSpPr>
          <p:cNvPr id="10" name="Straight Connector 9"/>
          <p:cNvCxnSpPr/>
          <p:nvPr/>
        </p:nvCxnSpPr>
        <p:spPr>
          <a:xfrm rot="5400000">
            <a:off x="2306138" y="6637262"/>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10926895" y="6637262"/>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H="1" flipV="1">
            <a:off x="609600" y="902705"/>
            <a:ext cx="11582400" cy="23231"/>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descr="GreatLakesPFP-taglinelockup-horizontal-FullColor-rgb.png"/>
          <p:cNvPicPr>
            <a:picLocks noChangeAspect="1"/>
          </p:cNvPicPr>
          <p:nvPr/>
        </p:nvPicPr>
        <p:blipFill>
          <a:blip r:embed="rId2"/>
          <a:srcRect b="40758"/>
          <a:stretch>
            <a:fillRect/>
          </a:stretch>
        </p:blipFill>
        <p:spPr>
          <a:xfrm>
            <a:off x="578560" y="6431212"/>
            <a:ext cx="1643945" cy="312124"/>
          </a:xfrm>
          <a:prstGeom prst="rect">
            <a:avLst/>
          </a:prstGeom>
        </p:spPr>
      </p:pic>
    </p:spTree>
    <p:extLst>
      <p:ext uri="{BB962C8B-B14F-4D97-AF65-F5344CB8AC3E}">
        <p14:creationId xmlns:p14="http://schemas.microsoft.com/office/powerpoint/2010/main" val="67647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0" y="1417638"/>
            <a:ext cx="12192000" cy="4915118"/>
          </a:xfrm>
          <a:prstGeom prst="rect">
            <a:avLst/>
          </a:prstGeom>
          <a:gradFill flip="none" rotWithShape="1">
            <a:gsLst>
              <a:gs pos="0">
                <a:schemeClr val="accent2">
                  <a:alpha val="50000"/>
                </a:schemeClr>
              </a:gs>
              <a:gs pos="43000">
                <a:srgbClr val="FFFFFF"/>
              </a:gs>
            </a:gsLst>
            <a:lin ang="15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3" name="Straight Connector 12"/>
          <p:cNvCxnSpPr/>
          <p:nvPr/>
        </p:nvCxnSpPr>
        <p:spPr>
          <a:xfrm rot="5400000">
            <a:off x="2306138" y="6637262"/>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0926895" y="6628739"/>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37CE8A-7245-4707-AC2B-032FD4933B99}" type="slidenum">
              <a:rPr lang="en-US" smtClean="0"/>
              <a:t>‹#›</a:t>
            </a:fld>
            <a:endParaRPr lang="en-US"/>
          </a:p>
        </p:txBody>
      </p:sp>
      <p:cxnSp>
        <p:nvCxnSpPr>
          <p:cNvPr id="11" name="Straight Connector 10"/>
          <p:cNvCxnSpPr/>
          <p:nvPr/>
        </p:nvCxnSpPr>
        <p:spPr>
          <a:xfrm rot="10800000" flipH="1" flipV="1">
            <a:off x="609600" y="902705"/>
            <a:ext cx="11582400" cy="23231"/>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GreatLakesPFP-taglinelockup-horizontal-FullColor-rgb.png"/>
          <p:cNvPicPr>
            <a:picLocks noChangeAspect="1"/>
          </p:cNvPicPr>
          <p:nvPr/>
        </p:nvPicPr>
        <p:blipFill>
          <a:blip r:embed="rId2"/>
          <a:srcRect b="40758"/>
          <a:stretch>
            <a:fillRect/>
          </a:stretch>
        </p:blipFill>
        <p:spPr>
          <a:xfrm>
            <a:off x="578560" y="6431212"/>
            <a:ext cx="1643945" cy="312124"/>
          </a:xfrm>
          <a:prstGeom prst="rect">
            <a:avLst/>
          </a:prstGeom>
        </p:spPr>
      </p:pic>
    </p:spTree>
    <p:extLst>
      <p:ext uri="{BB962C8B-B14F-4D97-AF65-F5344CB8AC3E}">
        <p14:creationId xmlns:p14="http://schemas.microsoft.com/office/powerpoint/2010/main" val="160390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0" y="1417638"/>
            <a:ext cx="12192000" cy="4915118"/>
          </a:xfrm>
          <a:prstGeom prst="rect">
            <a:avLst/>
          </a:prstGeom>
          <a:gradFill flip="none" rotWithShape="1">
            <a:gsLst>
              <a:gs pos="0">
                <a:schemeClr val="accent2">
                  <a:alpha val="50000"/>
                </a:schemeClr>
              </a:gs>
              <a:gs pos="43000">
                <a:srgbClr val="FFFFFF"/>
              </a:gs>
            </a:gsLst>
            <a:lin ang="15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5" name="Straight Connector 14"/>
          <p:cNvCxnSpPr/>
          <p:nvPr/>
        </p:nvCxnSpPr>
        <p:spPr>
          <a:xfrm rot="5400000">
            <a:off x="2306138" y="6637262"/>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0926895" y="6628739"/>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37CE8A-7245-4707-AC2B-032FD4933B99}" type="slidenum">
              <a:rPr lang="en-US" smtClean="0"/>
              <a:t>‹#›</a:t>
            </a:fld>
            <a:endParaRPr lang="en-US"/>
          </a:p>
        </p:txBody>
      </p:sp>
      <p:cxnSp>
        <p:nvCxnSpPr>
          <p:cNvPr id="13" name="Straight Connector 12"/>
          <p:cNvCxnSpPr/>
          <p:nvPr/>
        </p:nvCxnSpPr>
        <p:spPr>
          <a:xfrm rot="10800000" flipH="1" flipV="1">
            <a:off x="609600" y="902705"/>
            <a:ext cx="11582400" cy="23231"/>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descr="GreatLakesPFP-taglinelockup-horizontal-FullColor-rgb.png"/>
          <p:cNvPicPr>
            <a:picLocks noChangeAspect="1"/>
          </p:cNvPicPr>
          <p:nvPr/>
        </p:nvPicPr>
        <p:blipFill>
          <a:blip r:embed="rId2"/>
          <a:srcRect b="40758"/>
          <a:stretch>
            <a:fillRect/>
          </a:stretch>
        </p:blipFill>
        <p:spPr>
          <a:xfrm>
            <a:off x="578560" y="6431212"/>
            <a:ext cx="1643945" cy="312124"/>
          </a:xfrm>
          <a:prstGeom prst="rect">
            <a:avLst/>
          </a:prstGeom>
        </p:spPr>
      </p:pic>
    </p:spTree>
    <p:extLst>
      <p:ext uri="{BB962C8B-B14F-4D97-AF65-F5344CB8AC3E}">
        <p14:creationId xmlns:p14="http://schemas.microsoft.com/office/powerpoint/2010/main" val="416872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Rectangle 9"/>
          <p:cNvSpPr/>
          <p:nvPr/>
        </p:nvSpPr>
        <p:spPr>
          <a:xfrm>
            <a:off x="0" y="1417638"/>
            <a:ext cx="12192000" cy="4915118"/>
          </a:xfrm>
          <a:prstGeom prst="rect">
            <a:avLst/>
          </a:prstGeom>
          <a:gradFill flip="none" rotWithShape="1">
            <a:gsLst>
              <a:gs pos="0">
                <a:schemeClr val="accent2">
                  <a:alpha val="50000"/>
                </a:schemeClr>
              </a:gs>
              <a:gs pos="43000">
                <a:srgbClr val="FFFFFF"/>
              </a:gs>
            </a:gsLst>
            <a:lin ang="155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rot="5400000">
            <a:off x="2306138" y="6637262"/>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37CE8A-7245-4707-AC2B-032FD4933B99}" type="slidenum">
              <a:rPr lang="en-US" smtClean="0"/>
              <a:t>‹#›</a:t>
            </a:fld>
            <a:endParaRPr lang="en-US"/>
          </a:p>
        </p:txBody>
      </p:sp>
      <p:cxnSp>
        <p:nvCxnSpPr>
          <p:cNvPr id="8" name="Straight Connector 7"/>
          <p:cNvCxnSpPr/>
          <p:nvPr/>
        </p:nvCxnSpPr>
        <p:spPr>
          <a:xfrm rot="5400000">
            <a:off x="10926895" y="6628739"/>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H="1" flipV="1">
            <a:off x="609600" y="902705"/>
            <a:ext cx="11582400" cy="23231"/>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GreatLakesPFP-taglinelockup-horizontal-FullColor-rgb.png"/>
          <p:cNvPicPr>
            <a:picLocks noChangeAspect="1"/>
          </p:cNvPicPr>
          <p:nvPr/>
        </p:nvPicPr>
        <p:blipFill>
          <a:blip r:embed="rId2"/>
          <a:srcRect b="40758"/>
          <a:stretch>
            <a:fillRect/>
          </a:stretch>
        </p:blipFill>
        <p:spPr>
          <a:xfrm>
            <a:off x="578560" y="6431212"/>
            <a:ext cx="1643945" cy="312124"/>
          </a:xfrm>
          <a:prstGeom prst="rect">
            <a:avLst/>
          </a:prstGeom>
        </p:spPr>
      </p:pic>
    </p:spTree>
    <p:extLst>
      <p:ext uri="{BB962C8B-B14F-4D97-AF65-F5344CB8AC3E}">
        <p14:creationId xmlns:p14="http://schemas.microsoft.com/office/powerpoint/2010/main" val="88379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37CE8A-7245-4707-AC2B-032FD4933B99}" type="slidenum">
              <a:rPr lang="en-US" smtClean="0"/>
              <a:t>‹#›</a:t>
            </a:fld>
            <a:endParaRPr lang="en-US"/>
          </a:p>
        </p:txBody>
      </p:sp>
      <p:cxnSp>
        <p:nvCxnSpPr>
          <p:cNvPr id="7" name="Straight Connector 6"/>
          <p:cNvCxnSpPr/>
          <p:nvPr/>
        </p:nvCxnSpPr>
        <p:spPr>
          <a:xfrm rot="5400000">
            <a:off x="10926895" y="6628739"/>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5400000">
            <a:off x="2306138" y="6637262"/>
            <a:ext cx="153194" cy="2117"/>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GreatLakesPFP-taglinelockup-horizontal-FullColor-rgb.png"/>
          <p:cNvPicPr>
            <a:picLocks noChangeAspect="1"/>
          </p:cNvPicPr>
          <p:nvPr/>
        </p:nvPicPr>
        <p:blipFill>
          <a:blip r:embed="rId2"/>
          <a:srcRect b="40758"/>
          <a:stretch>
            <a:fillRect/>
          </a:stretch>
        </p:blipFill>
        <p:spPr>
          <a:xfrm>
            <a:off x="578560" y="6431212"/>
            <a:ext cx="1643945" cy="312124"/>
          </a:xfrm>
          <a:prstGeom prst="rect">
            <a:avLst/>
          </a:prstGeom>
        </p:spPr>
      </p:pic>
    </p:spTree>
    <p:extLst>
      <p:ext uri="{BB962C8B-B14F-4D97-AF65-F5344CB8AC3E}">
        <p14:creationId xmlns:p14="http://schemas.microsoft.com/office/powerpoint/2010/main" val="266539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3" name="Rectangle 12"/>
          <p:cNvSpPr/>
          <p:nvPr/>
        </p:nvSpPr>
        <p:spPr>
          <a:xfrm>
            <a:off x="0" y="0"/>
            <a:ext cx="12192000" cy="5117040"/>
          </a:xfrm>
          <a:prstGeom prst="rect">
            <a:avLst/>
          </a:prstGeom>
          <a:gradFill flip="none" rotWithShape="1">
            <a:gsLst>
              <a:gs pos="49000">
                <a:schemeClr val="accent4"/>
              </a:gs>
              <a:gs pos="100000">
                <a:schemeClr val="accent2"/>
              </a:gs>
            </a:gsLst>
            <a:lin ang="42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4" name="Picture 13" descr="GreatLakesPFP-taglinelockup-horizontal-FullColor-rgb.png"/>
          <p:cNvPicPr>
            <a:picLocks noChangeAspect="1"/>
          </p:cNvPicPr>
          <p:nvPr/>
        </p:nvPicPr>
        <p:blipFill>
          <a:blip r:embed="rId2"/>
          <a:srcRect b="40758"/>
          <a:stretch>
            <a:fillRect/>
          </a:stretch>
        </p:blipFill>
        <p:spPr>
          <a:xfrm>
            <a:off x="409026" y="5410201"/>
            <a:ext cx="5949647" cy="1129615"/>
          </a:xfrm>
          <a:prstGeom prst="rect">
            <a:avLst/>
          </a:prstGeom>
        </p:spPr>
      </p:pic>
      <p:pic>
        <p:nvPicPr>
          <p:cNvPr id="15" name="Picture 14" descr="GreatLakesPFP-taglinelockup-horizontal-FullColor-rgb.png"/>
          <p:cNvPicPr>
            <a:picLocks noChangeAspect="1"/>
          </p:cNvPicPr>
          <p:nvPr/>
        </p:nvPicPr>
        <p:blipFill>
          <a:blip r:embed="rId2"/>
          <a:srcRect l="25707" t="57884"/>
          <a:stretch>
            <a:fillRect/>
          </a:stretch>
        </p:blipFill>
        <p:spPr>
          <a:xfrm>
            <a:off x="7288520" y="5871953"/>
            <a:ext cx="4420176" cy="803043"/>
          </a:xfrm>
          <a:prstGeom prst="rect">
            <a:avLst/>
          </a:prstGeom>
        </p:spPr>
      </p:pic>
      <p:sp>
        <p:nvSpPr>
          <p:cNvPr id="2" name="Title 1"/>
          <p:cNvSpPr>
            <a:spLocks noGrp="1"/>
          </p:cNvSpPr>
          <p:nvPr>
            <p:ph type="ctrTitle" hasCustomPrompt="1"/>
          </p:nvPr>
        </p:nvSpPr>
        <p:spPr>
          <a:xfrm>
            <a:off x="609600" y="274320"/>
            <a:ext cx="10363200" cy="1208830"/>
          </a:xfrm>
        </p:spPr>
        <p:txBody>
          <a:bodyPr lIns="0" anchor="t" anchorCtr="0">
            <a:normAutofit/>
          </a:bodyPr>
          <a:lstStyle>
            <a:lvl1pPr>
              <a:lnSpc>
                <a:spcPct val="85000"/>
              </a:lnSpc>
              <a:defRPr sz="4000" b="1">
                <a:solidFill>
                  <a:schemeClr val="accent1"/>
                </a:solidFill>
              </a:defRPr>
            </a:lvl1pPr>
          </a:lstStyle>
          <a:p>
            <a:r>
              <a:rPr lang="en-US" dirty="0"/>
              <a:t>Questions?</a:t>
            </a:r>
          </a:p>
        </p:txBody>
      </p:sp>
      <p:cxnSp>
        <p:nvCxnSpPr>
          <p:cNvPr id="5" name="Straight Connector 4"/>
          <p:cNvCxnSpPr/>
          <p:nvPr/>
        </p:nvCxnSpPr>
        <p:spPr>
          <a:xfrm rot="10800000" flipH="1" flipV="1">
            <a:off x="609600" y="902705"/>
            <a:ext cx="11582400" cy="23231"/>
          </a:xfrm>
          <a:prstGeom prst="line">
            <a:avLst/>
          </a:prstGeom>
          <a:ln w="1270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5930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79511" y="6547626"/>
            <a:ext cx="7956963" cy="269255"/>
          </a:xfrm>
          <a:prstGeom prst="rect">
            <a:avLst/>
          </a:prstGeom>
        </p:spPr>
        <p:txBody>
          <a:bodyPr vert="horz" lIns="0" tIns="0" rIns="91440" bIns="45720" rtlCol="0" anchor="t" anchorCtr="0"/>
          <a:lstStyle>
            <a:lvl1pPr algn="l">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219" y="6547626"/>
            <a:ext cx="604180" cy="269255"/>
          </a:xfrm>
          <a:prstGeom prst="rect">
            <a:avLst/>
          </a:prstGeom>
        </p:spPr>
        <p:txBody>
          <a:bodyPr vert="horz" lIns="91440" tIns="0" rIns="0" bIns="45720" rtlCol="0" anchor="t" anchorCtr="0"/>
          <a:lstStyle>
            <a:lvl1pPr algn="r">
              <a:defRPr sz="800">
                <a:solidFill>
                  <a:schemeClr val="tx1">
                    <a:tint val="75000"/>
                  </a:schemeClr>
                </a:solidFill>
              </a:defRPr>
            </a:lvl1pPr>
          </a:lstStyle>
          <a:p>
            <a:fld id="{2A37CE8A-7245-4707-AC2B-032FD4933B99}" type="slidenum">
              <a:rPr lang="en-US" smtClean="0"/>
              <a:t>‹#›</a:t>
            </a:fld>
            <a:endParaRPr lang="en-US"/>
          </a:p>
        </p:txBody>
      </p:sp>
    </p:spTree>
    <p:extLst>
      <p:ext uri="{BB962C8B-B14F-4D97-AF65-F5344CB8AC3E}">
        <p14:creationId xmlns:p14="http://schemas.microsoft.com/office/powerpoint/2010/main" val="672187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457200" rtl="0" eaLnBrk="1" latinLnBrk="0" hangingPunct="1">
        <a:lnSpc>
          <a:spcPct val="85000"/>
        </a:lnSpc>
        <a:spcBef>
          <a:spcPct val="0"/>
        </a:spcBef>
        <a:buNone/>
        <a:defRPr sz="4000" b="1" kern="1200">
          <a:solidFill>
            <a:schemeClr val="accent1"/>
          </a:solidFill>
          <a:latin typeface="+mj-lt"/>
          <a:ea typeface="+mj-ea"/>
          <a:cs typeface="+mj-cs"/>
        </a:defRPr>
      </a:lvl1pPr>
    </p:titleStyle>
    <p:bodyStyle>
      <a:lvl1pPr marL="342900" indent="-342900" algn="l" defTabSz="457200" rtl="0" eaLnBrk="1" latinLnBrk="0" hangingPunct="1">
        <a:lnSpc>
          <a:spcPct val="85000"/>
        </a:lnSpc>
        <a:spcBef>
          <a:spcPts val="1320"/>
        </a:spcBef>
        <a:buClr>
          <a:schemeClr val="accent1"/>
        </a:buClr>
        <a:buFont typeface="Arial"/>
        <a:buChar char="•"/>
        <a:defRPr sz="3000" kern="1200">
          <a:solidFill>
            <a:schemeClr val="tx1">
              <a:lumMod val="65000"/>
              <a:lumOff val="35000"/>
            </a:schemeClr>
          </a:solidFill>
          <a:latin typeface="+mn-lt"/>
          <a:ea typeface="+mn-ea"/>
          <a:cs typeface="+mn-cs"/>
        </a:defRPr>
      </a:lvl1pPr>
      <a:lvl2pPr marL="742950" indent="-285750" algn="l" defTabSz="457200" rtl="0" eaLnBrk="1" latinLnBrk="0" hangingPunct="1">
        <a:lnSpc>
          <a:spcPct val="85000"/>
        </a:lnSpc>
        <a:spcBef>
          <a:spcPts val="1320"/>
        </a:spcBef>
        <a:buClr>
          <a:schemeClr val="accent1"/>
        </a:buClr>
        <a:buFont typeface="Arial"/>
        <a:buChar char="–"/>
        <a:defRPr sz="2600" kern="1200">
          <a:solidFill>
            <a:srgbClr val="595959"/>
          </a:solidFill>
          <a:latin typeface="+mn-lt"/>
          <a:ea typeface="+mn-ea"/>
          <a:cs typeface="+mn-cs"/>
        </a:defRPr>
      </a:lvl2pPr>
      <a:lvl3pPr marL="1143000" indent="-228600" algn="l" defTabSz="457200" rtl="0" eaLnBrk="1" latinLnBrk="0" hangingPunct="1">
        <a:lnSpc>
          <a:spcPct val="85000"/>
        </a:lnSpc>
        <a:spcBef>
          <a:spcPts val="1320"/>
        </a:spcBef>
        <a:buClr>
          <a:schemeClr val="accent3"/>
        </a:buClr>
        <a:buFont typeface="Arial"/>
        <a:buChar char="•"/>
        <a:defRPr sz="2200" kern="1200">
          <a:solidFill>
            <a:srgbClr val="595959"/>
          </a:solidFill>
          <a:latin typeface="+mn-lt"/>
          <a:ea typeface="+mn-ea"/>
          <a:cs typeface="+mn-cs"/>
        </a:defRPr>
      </a:lvl3pPr>
      <a:lvl4pPr marL="1600200" indent="-228600" algn="l" defTabSz="457200" rtl="0" eaLnBrk="1" latinLnBrk="0" hangingPunct="1">
        <a:lnSpc>
          <a:spcPct val="85000"/>
        </a:lnSpc>
        <a:spcBef>
          <a:spcPts val="1320"/>
        </a:spcBef>
        <a:buClr>
          <a:schemeClr val="accent3"/>
        </a:buClr>
        <a:buFont typeface="Arial"/>
        <a:buChar char="–"/>
        <a:defRPr sz="1900" kern="1200">
          <a:solidFill>
            <a:srgbClr val="595959"/>
          </a:solidFill>
          <a:latin typeface="+mn-lt"/>
          <a:ea typeface="+mn-ea"/>
          <a:cs typeface="+mn-cs"/>
        </a:defRPr>
      </a:lvl4pPr>
      <a:lvl5pPr marL="2057400" indent="-228600" algn="l" defTabSz="457200" rtl="0" eaLnBrk="1" latinLnBrk="0" hangingPunct="1">
        <a:lnSpc>
          <a:spcPct val="85000"/>
        </a:lnSpc>
        <a:spcBef>
          <a:spcPts val="1320"/>
        </a:spcBef>
        <a:buClr>
          <a:schemeClr val="accent2"/>
        </a:buClr>
        <a:buFont typeface="Wingdings" charset="2"/>
        <a:buChar char="§"/>
        <a:defRPr sz="19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443" y="627366"/>
            <a:ext cx="10363200" cy="2762947"/>
          </a:xfrm>
        </p:spPr>
        <p:txBody>
          <a:bodyPr>
            <a:normAutofit/>
          </a:bodyPr>
          <a:lstStyle/>
          <a:p>
            <a:pPr algn="ctr"/>
            <a:r>
              <a:rPr lang="en-US" dirty="0"/>
              <a:t>Great Lakes Partners for Patients</a:t>
            </a:r>
            <a:br>
              <a:rPr lang="en-US" dirty="0"/>
            </a:br>
            <a:r>
              <a:rPr lang="en-US" dirty="0"/>
              <a:t>Improvement Model</a:t>
            </a:r>
          </a:p>
        </p:txBody>
      </p:sp>
    </p:spTree>
    <p:extLst>
      <p:ext uri="{BB962C8B-B14F-4D97-AF65-F5344CB8AC3E}">
        <p14:creationId xmlns:p14="http://schemas.microsoft.com/office/powerpoint/2010/main" val="81086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Quality Leader</a:t>
            </a:r>
          </a:p>
        </p:txBody>
      </p:sp>
      <p:sp>
        <p:nvSpPr>
          <p:cNvPr id="3" name="Content Placeholder 2"/>
          <p:cNvSpPr>
            <a:spLocks noGrp="1"/>
          </p:cNvSpPr>
          <p:nvPr>
            <p:ph idx="1"/>
          </p:nvPr>
        </p:nvSpPr>
        <p:spPr/>
        <p:txBody>
          <a:bodyPr/>
          <a:lstStyle/>
          <a:p>
            <a:r>
              <a:rPr lang="en-US" dirty="0"/>
              <a:t>Improvement Model Coach</a:t>
            </a:r>
          </a:p>
          <a:p>
            <a:r>
              <a:rPr lang="en-US" dirty="0"/>
              <a:t>Is a resource to the team:</a:t>
            </a:r>
          </a:p>
          <a:p>
            <a:pPr lvl="1"/>
            <a:r>
              <a:rPr lang="en-US" dirty="0"/>
              <a:t>use of data to drive project success</a:t>
            </a:r>
          </a:p>
          <a:p>
            <a:pPr lvl="1"/>
            <a:r>
              <a:rPr lang="en-US" dirty="0"/>
              <a:t>provide advice to team leader if the project becomes stalled </a:t>
            </a:r>
          </a:p>
          <a:p>
            <a:r>
              <a:rPr lang="en-US" dirty="0"/>
              <a:t>Is NOT the team leader</a:t>
            </a:r>
          </a:p>
        </p:txBody>
      </p:sp>
      <p:sp>
        <p:nvSpPr>
          <p:cNvPr id="4" name="Slide Number Placeholder 3"/>
          <p:cNvSpPr>
            <a:spLocks noGrp="1"/>
          </p:cNvSpPr>
          <p:nvPr>
            <p:ph type="sldNum" sz="quarter" idx="12"/>
          </p:nvPr>
        </p:nvSpPr>
        <p:spPr/>
        <p:txBody>
          <a:bodyPr/>
          <a:lstStyle/>
          <a:p>
            <a:fld id="{2A37CE8A-7245-4707-AC2B-032FD4933B99}" type="slidenum">
              <a:rPr lang="en-US" smtClean="0"/>
              <a:t>10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496" y="422224"/>
            <a:ext cx="2420814" cy="2420814"/>
          </a:xfrm>
          <a:prstGeom prst="rect">
            <a:avLst/>
          </a:prstGeom>
        </p:spPr>
      </p:pic>
    </p:spTree>
    <p:extLst>
      <p:ext uri="{BB962C8B-B14F-4D97-AF65-F5344CB8AC3E}">
        <p14:creationId xmlns:p14="http://schemas.microsoft.com/office/powerpoint/2010/main" val="2503621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and Families</a:t>
            </a:r>
          </a:p>
        </p:txBody>
      </p:sp>
      <p:sp>
        <p:nvSpPr>
          <p:cNvPr id="3" name="Content Placeholder 2"/>
          <p:cNvSpPr>
            <a:spLocks noGrp="1"/>
          </p:cNvSpPr>
          <p:nvPr>
            <p:ph idx="1"/>
          </p:nvPr>
        </p:nvSpPr>
        <p:spPr>
          <a:xfrm>
            <a:off x="838200" y="1533796"/>
            <a:ext cx="10515600" cy="4351338"/>
          </a:xfrm>
        </p:spPr>
        <p:txBody>
          <a:bodyPr>
            <a:normAutofit lnSpcReduction="10000"/>
          </a:bodyPr>
          <a:lstStyle/>
          <a:p>
            <a:r>
              <a:rPr lang="en-US" dirty="0"/>
              <a:t>Invite a patient to be a team member</a:t>
            </a:r>
          </a:p>
          <a:p>
            <a:r>
              <a:rPr lang="en-US" dirty="0"/>
              <a:t>If your hospital has a Patient and Family Advisory </a:t>
            </a:r>
            <a:r>
              <a:rPr lang="en-US" dirty="0" smtClean="0"/>
              <a:t>Council (PFAC), </a:t>
            </a:r>
            <a:r>
              <a:rPr lang="en-US" dirty="0"/>
              <a:t>tap them for information and advice</a:t>
            </a:r>
          </a:p>
          <a:p>
            <a:r>
              <a:rPr lang="en-US" dirty="0"/>
              <a:t>Do you know any patient stories that can help make the case?</a:t>
            </a:r>
          </a:p>
          <a:p>
            <a:r>
              <a:rPr lang="en-US" dirty="0"/>
              <a:t>To get the information you need from patient advisors: </a:t>
            </a:r>
          </a:p>
          <a:p>
            <a:pPr lvl="1"/>
            <a:r>
              <a:rPr lang="en-US" dirty="0"/>
              <a:t>Provide clear and concise information about the project: “Our hospital’s patient fall rate is higher than others, and we have a couple of ideas…”</a:t>
            </a:r>
          </a:p>
          <a:p>
            <a:pPr lvl="1"/>
            <a:r>
              <a:rPr lang="en-US" dirty="0"/>
              <a:t>Provide clear goals for the project</a:t>
            </a:r>
          </a:p>
          <a:p>
            <a:pPr lvl="1"/>
            <a:r>
              <a:rPr lang="en-US" dirty="0"/>
              <a:t>Provide context: “This is important because...”</a:t>
            </a:r>
          </a:p>
          <a:p>
            <a:endParaRPr lang="en-US" dirty="0"/>
          </a:p>
          <a:p>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11</a:t>
            </a:fld>
            <a:endParaRPr lang="en-US"/>
          </a:p>
        </p:txBody>
      </p:sp>
    </p:spTree>
    <p:extLst>
      <p:ext uri="{BB962C8B-B14F-4D97-AF65-F5344CB8AC3E}">
        <p14:creationId xmlns:p14="http://schemas.microsoft.com/office/powerpoint/2010/main" val="3595875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altLang="en-US" sz="3600" dirty="0"/>
              <a:t>Addressing Common Barriers to Quality Improvement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82531584"/>
              </p:ext>
            </p:extLst>
          </p:nvPr>
        </p:nvGraphicFramePr>
        <p:xfrm>
          <a:off x="609600" y="1600200"/>
          <a:ext cx="10972800" cy="421132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370840">
                <a:tc>
                  <a:txBody>
                    <a:bodyPr/>
                    <a:lstStyle/>
                    <a:p>
                      <a:r>
                        <a:rPr lang="en-US" dirty="0"/>
                        <a:t>Why</a:t>
                      </a:r>
                      <a:r>
                        <a:rPr lang="en-US" baseline="0" dirty="0"/>
                        <a:t> is it hard to get buy-in for this work?</a:t>
                      </a:r>
                      <a:endParaRPr lang="en-US" dirty="0"/>
                    </a:p>
                  </a:txBody>
                  <a:tcPr marL="95416" marR="95416"/>
                </a:tc>
                <a:tc>
                  <a:txBody>
                    <a:bodyPr/>
                    <a:lstStyle/>
                    <a:p>
                      <a:r>
                        <a:rPr lang="en-US" dirty="0"/>
                        <a:t>How might we re-design</a:t>
                      </a:r>
                      <a:r>
                        <a:rPr lang="en-US" baseline="0" dirty="0"/>
                        <a:t> our work to address this issue?</a:t>
                      </a:r>
                      <a:endParaRPr lang="en-US" dirty="0"/>
                    </a:p>
                  </a:txBody>
                  <a:tcPr marL="95416" marR="95416"/>
                </a:tc>
                <a:extLst>
                  <a:ext uri="{0D108BD9-81ED-4DB2-BD59-A6C34878D82A}">
                    <a16:rowId xmlns:a16="http://schemas.microsoft.com/office/drawing/2014/main" xmlns="" val="10000"/>
                  </a:ext>
                </a:extLst>
              </a:tr>
              <a:tr h="1188720">
                <a:tc>
                  <a:txBody>
                    <a:bodyPr/>
                    <a:lstStyle/>
                    <a:p>
                      <a:r>
                        <a:rPr lang="en-US" dirty="0"/>
                        <a:t>Takes time away from the work of the staff</a:t>
                      </a:r>
                    </a:p>
                  </a:txBody>
                  <a:tcPr marL="95416" marR="95416"/>
                </a:tc>
                <a:tc>
                  <a:txBody>
                    <a:bodyPr/>
                    <a:lstStyle/>
                    <a:p>
                      <a:pPr marL="285750" indent="-285750">
                        <a:buFont typeface="Arial" panose="020B0604020202020204" pitchFamily="34" charset="0"/>
                        <a:buChar char="•"/>
                      </a:pPr>
                      <a:r>
                        <a:rPr lang="en-US" dirty="0"/>
                        <a:t>Ensure the</a:t>
                      </a:r>
                      <a:r>
                        <a:rPr lang="en-US" baseline="0" dirty="0"/>
                        <a:t> focus IS patient care</a:t>
                      </a:r>
                    </a:p>
                    <a:p>
                      <a:pPr marL="285750" indent="-285750">
                        <a:buFont typeface="Arial" panose="020B0604020202020204" pitchFamily="34" charset="0"/>
                        <a:buChar char="•"/>
                      </a:pPr>
                      <a:r>
                        <a:rPr lang="en-US" baseline="0" dirty="0"/>
                        <a:t>Keep the “ask” and the work simple and clear</a:t>
                      </a:r>
                    </a:p>
                    <a:p>
                      <a:pPr marL="285750" indent="-285750">
                        <a:buFont typeface="Arial" panose="020B0604020202020204" pitchFamily="34" charset="0"/>
                        <a:buChar char="•"/>
                      </a:pPr>
                      <a:r>
                        <a:rPr lang="en-US" baseline="0" dirty="0"/>
                        <a:t>Minimize meetings; get creative about ways to communicate</a:t>
                      </a:r>
                      <a:endParaRPr lang="en-US" dirty="0"/>
                    </a:p>
                  </a:txBody>
                  <a:tcPr marL="95416" marR="95416"/>
                </a:tc>
                <a:extLst>
                  <a:ext uri="{0D108BD9-81ED-4DB2-BD59-A6C34878D82A}">
                    <a16:rowId xmlns:a16="http://schemas.microsoft.com/office/drawing/2014/main" xmlns="" val="10001"/>
                  </a:ext>
                </a:extLst>
              </a:tr>
              <a:tr h="640080">
                <a:tc>
                  <a:txBody>
                    <a:bodyPr/>
                    <a:lstStyle/>
                    <a:p>
                      <a:r>
                        <a:rPr lang="en-US" dirty="0"/>
                        <a:t>Only a small group of staff are willing; get</a:t>
                      </a:r>
                      <a:r>
                        <a:rPr lang="en-US" baseline="0" dirty="0"/>
                        <a:t> burned out</a:t>
                      </a:r>
                      <a:endParaRPr lang="en-US" dirty="0"/>
                    </a:p>
                  </a:txBody>
                  <a:tcPr marL="95416" marR="95416"/>
                </a:tc>
                <a:tc>
                  <a:txBody>
                    <a:bodyPr/>
                    <a:lstStyle/>
                    <a:p>
                      <a:pPr marL="285750" indent="-285750">
                        <a:buFont typeface="Arial" panose="020B0604020202020204" pitchFamily="34" charset="0"/>
                        <a:buChar char="•"/>
                      </a:pPr>
                      <a:r>
                        <a:rPr lang="en-US" dirty="0"/>
                        <a:t>Intentionally</a:t>
                      </a:r>
                      <a:r>
                        <a:rPr lang="en-US" baseline="0" dirty="0"/>
                        <a:t> invite others</a:t>
                      </a:r>
                    </a:p>
                    <a:p>
                      <a:pPr marL="285750" indent="-285750">
                        <a:buFont typeface="Arial" panose="020B0604020202020204" pitchFamily="34" charset="0"/>
                        <a:buChar char="•"/>
                      </a:pPr>
                      <a:r>
                        <a:rPr lang="en-US" baseline="0" dirty="0"/>
                        <a:t>Try engaging someone who will “do it once”</a:t>
                      </a:r>
                    </a:p>
                  </a:txBody>
                  <a:tcPr marL="95416" marR="95416"/>
                </a:tc>
                <a:extLst>
                  <a:ext uri="{0D108BD9-81ED-4DB2-BD59-A6C34878D82A}">
                    <a16:rowId xmlns:a16="http://schemas.microsoft.com/office/drawing/2014/main" xmlns="" val="10002"/>
                  </a:ext>
                </a:extLst>
              </a:tr>
              <a:tr h="2011680">
                <a:tc>
                  <a:txBody>
                    <a:bodyPr/>
                    <a:lstStyle/>
                    <a:p>
                      <a:r>
                        <a:rPr lang="en-US" dirty="0"/>
                        <a:t>Staff are uncomfortable</a:t>
                      </a:r>
                      <a:r>
                        <a:rPr lang="en-US" baseline="0" dirty="0"/>
                        <a:t> with trying new things so getting “buy-in” is hard</a:t>
                      </a:r>
                      <a:endParaRPr lang="en-US" dirty="0"/>
                    </a:p>
                  </a:txBody>
                  <a:tcPr marL="95416" marR="95416"/>
                </a:tc>
                <a:tc>
                  <a:txBody>
                    <a:bodyPr/>
                    <a:lstStyle/>
                    <a:p>
                      <a:pPr marL="285750" indent="-285750">
                        <a:buFont typeface="Arial" panose="020B0604020202020204" pitchFamily="34" charset="0"/>
                        <a:buChar char="•"/>
                      </a:pPr>
                      <a:r>
                        <a:rPr lang="en-US" dirty="0"/>
                        <a:t>Don’t</a:t>
                      </a:r>
                      <a:r>
                        <a:rPr lang="en-US" baseline="0" dirty="0"/>
                        <a:t> make radical changes</a:t>
                      </a:r>
                    </a:p>
                    <a:p>
                      <a:pPr marL="285750" indent="-285750">
                        <a:buFont typeface="Arial" panose="020B0604020202020204" pitchFamily="34" charset="0"/>
                        <a:buChar char="•"/>
                      </a:pPr>
                      <a:r>
                        <a:rPr lang="en-US" baseline="0" dirty="0"/>
                        <a:t>Break the tasks into “bite-size” pieces</a:t>
                      </a:r>
                    </a:p>
                    <a:p>
                      <a:pPr marL="285750" indent="-285750">
                        <a:buFont typeface="Arial" panose="020B0604020202020204" pitchFamily="34" charset="0"/>
                        <a:buChar char="•"/>
                      </a:pPr>
                      <a:r>
                        <a:rPr lang="en-US" baseline="0" dirty="0"/>
                        <a:t>Make sure the reason for change is well understood – show evidence for patient care</a:t>
                      </a:r>
                    </a:p>
                    <a:p>
                      <a:pPr marL="285750" indent="-285750">
                        <a:buFont typeface="Arial" panose="020B0604020202020204" pitchFamily="34" charset="0"/>
                        <a:buChar char="•"/>
                      </a:pPr>
                      <a:r>
                        <a:rPr lang="en-US" baseline="0" dirty="0"/>
                        <a:t>Allow staff to decline participation twice</a:t>
                      </a:r>
                    </a:p>
                    <a:p>
                      <a:pPr marL="285750" indent="-285750">
                        <a:buFont typeface="Arial" panose="020B0604020202020204" pitchFamily="34" charset="0"/>
                        <a:buChar char="•"/>
                      </a:pPr>
                      <a:r>
                        <a:rPr lang="en-US" baseline="0" dirty="0"/>
                        <a:t>Create a 2-minute high level “elevator” speech of why this is important</a:t>
                      </a:r>
                      <a:endParaRPr lang="en-US" dirty="0"/>
                    </a:p>
                  </a:txBody>
                  <a:tcPr marL="95416" marR="95416"/>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2A37CE8A-7245-4707-AC2B-032FD4933B99}" type="slidenum">
              <a:rPr lang="en-US" smtClean="0"/>
              <a:t>12</a:t>
            </a:fld>
            <a:endParaRPr lang="en-US"/>
          </a:p>
        </p:txBody>
      </p:sp>
    </p:spTree>
    <p:extLst>
      <p:ext uri="{BB962C8B-B14F-4D97-AF65-F5344CB8AC3E}">
        <p14:creationId xmlns:p14="http://schemas.microsoft.com/office/powerpoint/2010/main" val="336988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92480" y="136525"/>
            <a:ext cx="10515600" cy="1325563"/>
          </a:xfrm>
        </p:spPr>
        <p:txBody>
          <a:bodyPr>
            <a:normAutofit/>
          </a:bodyPr>
          <a:lstStyle/>
          <a:p>
            <a:r>
              <a:rPr lang="en-US" altLang="en-US" sz="3600" dirty="0" smtClean="0"/>
              <a:t>More </a:t>
            </a:r>
            <a:r>
              <a:rPr lang="en-US" altLang="en-US" sz="3600" dirty="0"/>
              <a:t>Common Barriers to Quality Improvement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85180513"/>
              </p:ext>
            </p:extLst>
          </p:nvPr>
        </p:nvGraphicFramePr>
        <p:xfrm>
          <a:off x="567397" y="1012876"/>
          <a:ext cx="10405404" cy="5119966"/>
        </p:xfrm>
        <a:graphic>
          <a:graphicData uri="http://schemas.openxmlformats.org/drawingml/2006/table">
            <a:tbl>
              <a:tblPr firstRow="1" bandRow="1">
                <a:tableStyleId>{5C22544A-7EE6-4342-B048-85BDC9FD1C3A}</a:tableStyleId>
              </a:tblPr>
              <a:tblGrid>
                <a:gridCol w="5202702">
                  <a:extLst>
                    <a:ext uri="{9D8B030D-6E8A-4147-A177-3AD203B41FA5}">
                      <a16:colId xmlns:a16="http://schemas.microsoft.com/office/drawing/2014/main" xmlns="" val="20000"/>
                    </a:ext>
                  </a:extLst>
                </a:gridCol>
                <a:gridCol w="5202702">
                  <a:extLst>
                    <a:ext uri="{9D8B030D-6E8A-4147-A177-3AD203B41FA5}">
                      <a16:colId xmlns:a16="http://schemas.microsoft.com/office/drawing/2014/main" xmlns="" val="20001"/>
                    </a:ext>
                  </a:extLst>
                </a:gridCol>
              </a:tblGrid>
              <a:tr h="1005166">
                <a:tc>
                  <a:txBody>
                    <a:bodyPr/>
                    <a:lstStyle/>
                    <a:p>
                      <a:r>
                        <a:rPr lang="en-US" dirty="0"/>
                        <a:t>Why</a:t>
                      </a:r>
                      <a:r>
                        <a:rPr lang="en-US" baseline="0" dirty="0"/>
                        <a:t> is it hard to get buy-in for this work?</a:t>
                      </a:r>
                      <a:endParaRPr lang="en-US" dirty="0"/>
                    </a:p>
                  </a:txBody>
                  <a:tcPr/>
                </a:tc>
                <a:tc>
                  <a:txBody>
                    <a:bodyPr/>
                    <a:lstStyle/>
                    <a:p>
                      <a:r>
                        <a:rPr lang="en-US" dirty="0"/>
                        <a:t>How might we re-design</a:t>
                      </a:r>
                      <a:r>
                        <a:rPr lang="en-US" baseline="0" dirty="0"/>
                        <a:t> our work to address this issue?</a:t>
                      </a:r>
                      <a:endParaRPr lang="en-US" dirty="0"/>
                    </a:p>
                  </a:txBody>
                  <a:tcPr/>
                </a:tc>
                <a:extLst>
                  <a:ext uri="{0D108BD9-81ED-4DB2-BD59-A6C34878D82A}">
                    <a16:rowId xmlns:a16="http://schemas.microsoft.com/office/drawing/2014/main" xmlns="" val="10000"/>
                  </a:ext>
                </a:extLst>
              </a:tr>
              <a:tr h="1737360">
                <a:tc>
                  <a:txBody>
                    <a:bodyPr/>
                    <a:lstStyle/>
                    <a:p>
                      <a:r>
                        <a:rPr lang="en-US" dirty="0"/>
                        <a:t>It’s hard to get the</a:t>
                      </a:r>
                      <a:r>
                        <a:rPr lang="en-US" baseline="0" dirty="0"/>
                        <a:t> right people involved, like those with the most expertise or experience</a:t>
                      </a:r>
                      <a:endParaRPr lang="en-US" dirty="0"/>
                    </a:p>
                  </a:txBody>
                  <a:tcPr/>
                </a:tc>
                <a:tc>
                  <a:txBody>
                    <a:bodyPr/>
                    <a:lstStyle/>
                    <a:p>
                      <a:pPr marL="285750" indent="-285750">
                        <a:buFont typeface="Arial" panose="020B0604020202020204" pitchFamily="34" charset="0"/>
                        <a:buChar char="•"/>
                      </a:pPr>
                      <a:r>
                        <a:rPr lang="en-US" dirty="0"/>
                        <a:t>Start</a:t>
                      </a:r>
                      <a:r>
                        <a:rPr lang="en-US" baseline="0" dirty="0"/>
                        <a:t> with a core team, the invite those who are willing</a:t>
                      </a:r>
                    </a:p>
                    <a:p>
                      <a:pPr marL="285750" indent="-285750">
                        <a:buFont typeface="Arial" panose="020B0604020202020204" pitchFamily="34" charset="0"/>
                        <a:buChar char="•"/>
                      </a:pPr>
                      <a:r>
                        <a:rPr lang="en-US" baseline="0" dirty="0"/>
                        <a:t>Re-invite others after an initial improvement is made</a:t>
                      </a:r>
                    </a:p>
                    <a:p>
                      <a:pPr marL="285750" indent="-285750">
                        <a:buFont typeface="Arial" panose="020B0604020202020204" pitchFamily="34" charset="0"/>
                        <a:buChar char="•"/>
                      </a:pPr>
                      <a:r>
                        <a:rPr lang="en-US" baseline="0" dirty="0"/>
                        <a:t>Keep the ask clear and simple – what do they need to be able to participate</a:t>
                      </a:r>
                    </a:p>
                  </a:txBody>
                  <a:tcPr/>
                </a:tc>
                <a:extLst>
                  <a:ext uri="{0D108BD9-81ED-4DB2-BD59-A6C34878D82A}">
                    <a16:rowId xmlns:a16="http://schemas.microsoft.com/office/drawing/2014/main" xmlns="" val="10001"/>
                  </a:ext>
                </a:extLst>
              </a:tr>
              <a:tr h="1463040">
                <a:tc>
                  <a:txBody>
                    <a:bodyPr/>
                    <a:lstStyle/>
                    <a:p>
                      <a:r>
                        <a:rPr lang="en-US" dirty="0"/>
                        <a:t>It’s tough to get the authority to</a:t>
                      </a:r>
                      <a:r>
                        <a:rPr lang="en-US" baseline="0" dirty="0"/>
                        <a:t> make a change</a:t>
                      </a:r>
                      <a:endParaRPr lang="en-US" dirty="0"/>
                    </a:p>
                  </a:txBody>
                  <a:tcPr/>
                </a:tc>
                <a:tc>
                  <a:txBody>
                    <a:bodyPr/>
                    <a:lstStyle/>
                    <a:p>
                      <a:pPr marL="285750" indent="-285750">
                        <a:buFont typeface="Arial" panose="020B0604020202020204" pitchFamily="34" charset="0"/>
                        <a:buChar char="•"/>
                      </a:pPr>
                      <a:r>
                        <a:rPr lang="en-US" dirty="0"/>
                        <a:t>Document</a:t>
                      </a:r>
                      <a:r>
                        <a:rPr lang="en-US" baseline="0" dirty="0"/>
                        <a:t> your plan first; be specific and present it to leaders</a:t>
                      </a:r>
                    </a:p>
                    <a:p>
                      <a:pPr marL="285750" indent="-285750">
                        <a:buFont typeface="Arial" panose="020B0604020202020204" pitchFamily="34" charset="0"/>
                        <a:buChar char="•"/>
                      </a:pPr>
                      <a:r>
                        <a:rPr lang="en-US" baseline="0" dirty="0"/>
                        <a:t>Present results and data before proposing next steps</a:t>
                      </a:r>
                    </a:p>
                    <a:p>
                      <a:pPr marL="285750" indent="-285750">
                        <a:buFont typeface="Arial" panose="020B0604020202020204" pitchFamily="34" charset="0"/>
                        <a:buChar char="•"/>
                      </a:pPr>
                      <a:r>
                        <a:rPr lang="en-US" baseline="0" dirty="0"/>
                        <a:t>Ask leaders directly about concerns </a:t>
                      </a:r>
                    </a:p>
                  </a:txBody>
                  <a:tcPr/>
                </a:tc>
                <a:extLst>
                  <a:ext uri="{0D108BD9-81ED-4DB2-BD59-A6C34878D82A}">
                    <a16:rowId xmlns:a16="http://schemas.microsoft.com/office/drawing/2014/main" xmlns="" val="10002"/>
                  </a:ext>
                </a:extLst>
              </a:tr>
              <a:tr h="914400">
                <a:tc>
                  <a:txBody>
                    <a:bodyPr/>
                    <a:lstStyle/>
                    <a:p>
                      <a:r>
                        <a:rPr lang="en-US" dirty="0"/>
                        <a:t>Keeping</a:t>
                      </a:r>
                      <a:r>
                        <a:rPr lang="en-US" baseline="0" dirty="0"/>
                        <a:t> the focus on the patient is a challenge – sometimes change becomes all about the staff</a:t>
                      </a:r>
                      <a:endParaRPr lang="en-US" dirty="0"/>
                    </a:p>
                  </a:txBody>
                  <a:tcPr/>
                </a:tc>
                <a:tc>
                  <a:txBody>
                    <a:bodyPr/>
                    <a:lstStyle/>
                    <a:p>
                      <a:pPr marL="285750" indent="-285750">
                        <a:buFont typeface="Arial" panose="020B0604020202020204" pitchFamily="34" charset="0"/>
                        <a:buChar char="•"/>
                      </a:pPr>
                      <a:r>
                        <a:rPr lang="en-US" dirty="0"/>
                        <a:t>Involve</a:t>
                      </a:r>
                      <a:r>
                        <a:rPr lang="en-US" baseline="0" dirty="0"/>
                        <a:t> the patients and include their voice</a:t>
                      </a:r>
                    </a:p>
                    <a:p>
                      <a:pPr marL="285750" indent="-285750">
                        <a:buFont typeface="Arial" panose="020B0604020202020204" pitchFamily="34" charset="0"/>
                        <a:buChar char="•"/>
                      </a:pPr>
                      <a:r>
                        <a:rPr lang="en-US" baseline="0" dirty="0"/>
                        <a:t>Keep asking “how does this work keep our patients safe?”</a:t>
                      </a:r>
                      <a:endParaRPr lang="en-US" dirty="0"/>
                    </a:p>
                  </a:txBody>
                  <a:tcPr/>
                </a:tc>
                <a:extLst>
                  <a:ext uri="{0D108BD9-81ED-4DB2-BD59-A6C34878D82A}">
                    <a16:rowId xmlns:a16="http://schemas.microsoft.com/office/drawing/2014/main" xmlns="" val="10003"/>
                  </a:ext>
                </a:extLst>
              </a:tr>
            </a:tbl>
          </a:graphicData>
        </a:graphic>
      </p:graphicFrame>
      <p:sp>
        <p:nvSpPr>
          <p:cNvPr id="2" name="Slide Number Placeholder 1"/>
          <p:cNvSpPr>
            <a:spLocks noGrp="1"/>
          </p:cNvSpPr>
          <p:nvPr>
            <p:ph type="sldNum" sz="quarter" idx="12"/>
          </p:nvPr>
        </p:nvSpPr>
        <p:spPr/>
        <p:txBody>
          <a:bodyPr/>
          <a:lstStyle/>
          <a:p>
            <a:fld id="{2A37CE8A-7245-4707-AC2B-032FD4933B99}" type="slidenum">
              <a:rPr lang="en-US" smtClean="0"/>
              <a:t>13</a:t>
            </a:fld>
            <a:endParaRPr lang="en-US" dirty="0"/>
          </a:p>
        </p:txBody>
      </p:sp>
    </p:spTree>
    <p:extLst>
      <p:ext uri="{BB962C8B-B14F-4D97-AF65-F5344CB8AC3E}">
        <p14:creationId xmlns:p14="http://schemas.microsoft.com/office/powerpoint/2010/main" val="1752373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Small Tests of Change"/>
          <p:cNvGrpSpPr/>
          <p:nvPr/>
        </p:nvGrpSpPr>
        <p:grpSpPr>
          <a:xfrm>
            <a:off x="6708342" y="4038600"/>
            <a:ext cx="3436049" cy="1524000"/>
            <a:chOff x="5250751" y="4114800"/>
            <a:chExt cx="3436049" cy="1524000"/>
          </a:xfrm>
        </p:grpSpPr>
        <p:sp>
          <p:nvSpPr>
            <p:cNvPr id="17414" name="AutoShape 6"/>
            <p:cNvSpPr>
              <a:spLocks noChangeArrowheads="1"/>
            </p:cNvSpPr>
            <p:nvPr/>
          </p:nvSpPr>
          <p:spPr bwMode="auto">
            <a:xfrm>
              <a:off x="5250751" y="46482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6" name="Rectangle 10" descr="Graphic that says small tests of change"/>
            <p:cNvSpPr>
              <a:spLocks noChangeArrowheads="1"/>
            </p:cNvSpPr>
            <p:nvPr/>
          </p:nvSpPr>
          <p:spPr bwMode="auto">
            <a:xfrm>
              <a:off x="6248400" y="4114800"/>
              <a:ext cx="2438400" cy="15240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dirty="0">
                  <a:solidFill>
                    <a:srgbClr val="000000"/>
                  </a:solidFill>
                  <a:latin typeface="Calibri" pitchFamily="34" charset="0"/>
                </a:rPr>
                <a:t>Trying ideas before </a:t>
              </a:r>
            </a:p>
            <a:p>
              <a:pPr algn="ctr">
                <a:defRPr/>
              </a:pPr>
              <a:r>
                <a:rPr lang="en-US" sz="2000" b="1" dirty="0">
                  <a:solidFill>
                    <a:srgbClr val="000000"/>
                  </a:solidFill>
                  <a:latin typeface="Calibri" pitchFamily="34" charset="0"/>
                </a:rPr>
                <a:t>implementing changes</a:t>
              </a:r>
            </a:p>
            <a:p>
              <a:pPr algn="ctr">
                <a:defRPr/>
              </a:pPr>
              <a:r>
                <a:rPr lang="en-US" sz="2000" b="1" dirty="0">
                  <a:solidFill>
                    <a:srgbClr val="000000"/>
                  </a:solidFill>
                  <a:latin typeface="Calibri" pitchFamily="34" charset="0"/>
                </a:rPr>
                <a:t>using </a:t>
              </a:r>
            </a:p>
            <a:p>
              <a:pPr algn="ctr">
                <a:defRPr/>
              </a:pPr>
              <a:r>
                <a:rPr lang="en-US" sz="2000" b="1" dirty="0">
                  <a:solidFill>
                    <a:srgbClr val="000000"/>
                  </a:solidFill>
                  <a:latin typeface="Calibri" pitchFamily="34" charset="0"/>
                </a:rPr>
                <a:t>Small Tests of Change</a:t>
              </a:r>
            </a:p>
          </p:txBody>
        </p:sp>
      </p:grpSp>
      <p:grpSp>
        <p:nvGrpSpPr>
          <p:cNvPr id="4" name="Group 3" title="Aims, Measurement and Change Ideas"/>
          <p:cNvGrpSpPr/>
          <p:nvPr/>
        </p:nvGrpSpPr>
        <p:grpSpPr>
          <a:xfrm>
            <a:off x="6720776" y="1634871"/>
            <a:ext cx="3261424" cy="1828800"/>
            <a:chOff x="5196776" y="1143000"/>
            <a:chExt cx="3490024" cy="2133600"/>
          </a:xfrm>
        </p:grpSpPr>
        <p:sp>
          <p:nvSpPr>
            <p:cNvPr id="17413" name="AutoShape 5"/>
            <p:cNvSpPr>
              <a:spLocks noChangeArrowheads="1"/>
            </p:cNvSpPr>
            <p:nvPr/>
          </p:nvSpPr>
          <p:spPr bwMode="auto">
            <a:xfrm>
              <a:off x="5206301" y="25908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5" name="Rectangle 9" descr="Graphic that includes aims, measurement and change ideas"/>
            <p:cNvSpPr>
              <a:spLocks noChangeArrowheads="1"/>
            </p:cNvSpPr>
            <p:nvPr/>
          </p:nvSpPr>
          <p:spPr bwMode="auto">
            <a:xfrm>
              <a:off x="6248400" y="2667000"/>
              <a:ext cx="2438400" cy="609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dirty="0">
                  <a:solidFill>
                    <a:srgbClr val="000000"/>
                  </a:solidFill>
                  <a:latin typeface="Calibri" pitchFamily="34" charset="0"/>
                </a:rPr>
                <a:t>Change ideas</a:t>
              </a:r>
            </a:p>
          </p:txBody>
        </p:sp>
        <p:sp>
          <p:nvSpPr>
            <p:cNvPr id="17412" name="AutoShape 4"/>
            <p:cNvSpPr>
              <a:spLocks noChangeArrowheads="1"/>
            </p:cNvSpPr>
            <p:nvPr/>
          </p:nvSpPr>
          <p:spPr bwMode="auto">
            <a:xfrm>
              <a:off x="5196776" y="18288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4" name="Rectangle 8"/>
            <p:cNvSpPr>
              <a:spLocks noChangeArrowheads="1"/>
            </p:cNvSpPr>
            <p:nvPr/>
          </p:nvSpPr>
          <p:spPr bwMode="auto">
            <a:xfrm>
              <a:off x="6248400" y="1905000"/>
              <a:ext cx="2438400" cy="4572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dirty="0">
                  <a:solidFill>
                    <a:srgbClr val="000000"/>
                  </a:solidFill>
                  <a:latin typeface="Calibri" pitchFamily="34" charset="0"/>
                </a:rPr>
                <a:t>Measurement</a:t>
              </a:r>
            </a:p>
          </p:txBody>
        </p:sp>
        <p:sp>
          <p:nvSpPr>
            <p:cNvPr id="17411" name="AutoShape 3"/>
            <p:cNvSpPr>
              <a:spLocks noChangeArrowheads="1"/>
            </p:cNvSpPr>
            <p:nvPr/>
          </p:nvSpPr>
          <p:spPr bwMode="auto">
            <a:xfrm>
              <a:off x="5196776" y="11430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3" name="Rectangle 7"/>
            <p:cNvSpPr>
              <a:spLocks noChangeArrowheads="1"/>
            </p:cNvSpPr>
            <p:nvPr/>
          </p:nvSpPr>
          <p:spPr bwMode="auto">
            <a:xfrm>
              <a:off x="6248400" y="1143000"/>
              <a:ext cx="2438400" cy="4572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dirty="0">
                  <a:solidFill>
                    <a:srgbClr val="000000"/>
                  </a:solidFill>
                  <a:latin typeface="Calibri" pitchFamily="34" charset="0"/>
                </a:rPr>
                <a:t>Aims</a:t>
              </a:r>
            </a:p>
          </p:txBody>
        </p:sp>
      </p:grpSp>
      <p:pic>
        <p:nvPicPr>
          <p:cNvPr id="17410" name="Picture 2" descr="Graphic for the model of improvement, including plan, do, study, act" title="Model for Improvement"/>
          <p:cNvPicPr>
            <a:picLocks noChangeAspect="1" noChangeArrowheads="1"/>
          </p:cNvPicPr>
          <p:nvPr/>
        </p:nvPicPr>
        <p:blipFill>
          <a:blip r:embed="rId3" cstate="print"/>
          <a:srcRect/>
          <a:stretch>
            <a:fillRect/>
          </a:stretch>
        </p:blipFill>
        <p:spPr bwMode="auto">
          <a:xfrm>
            <a:off x="3531859" y="1155192"/>
            <a:ext cx="2958790" cy="4852416"/>
          </a:xfrm>
          <a:prstGeom prst="rect">
            <a:avLst/>
          </a:prstGeom>
          <a:noFill/>
          <a:ln w="9525">
            <a:noFill/>
            <a:miter lim="800000"/>
            <a:headEnd/>
            <a:tailEnd/>
          </a:ln>
        </p:spPr>
      </p:pic>
      <p:sp>
        <p:nvSpPr>
          <p:cNvPr id="3" name="TextBox 2" descr="A sample project goal for improving CAUTI rates" title="Project Goal"/>
          <p:cNvSpPr txBox="1"/>
          <p:nvPr/>
        </p:nvSpPr>
        <p:spPr>
          <a:xfrm>
            <a:off x="1810759" y="1862343"/>
            <a:ext cx="1544948" cy="1200329"/>
          </a:xfrm>
          <a:prstGeom prst="rect">
            <a:avLst/>
          </a:prstGeom>
          <a:solidFill>
            <a:schemeClr val="accent3">
              <a:lumMod val="60000"/>
              <a:lumOff val="40000"/>
            </a:schemeClr>
          </a:solidFill>
        </p:spPr>
        <p:txBody>
          <a:bodyPr wrap="square" rtlCol="0">
            <a:spAutoFit/>
          </a:bodyPr>
          <a:lstStyle/>
          <a:p>
            <a:pPr algn="ctr"/>
            <a:r>
              <a:rPr lang="en-US" dirty="0"/>
              <a:t>Reduce Readmissions by 12% by 12/31/19</a:t>
            </a:r>
          </a:p>
        </p:txBody>
      </p:sp>
      <p:sp>
        <p:nvSpPr>
          <p:cNvPr id="2" name="Title 1"/>
          <p:cNvSpPr>
            <a:spLocks noGrp="1"/>
          </p:cNvSpPr>
          <p:nvPr>
            <p:ph type="title"/>
          </p:nvPr>
        </p:nvSpPr>
        <p:spPr>
          <a:xfrm>
            <a:off x="1600200" y="245523"/>
            <a:ext cx="8077200" cy="884238"/>
          </a:xfrm>
        </p:spPr>
        <p:txBody>
          <a:bodyPr/>
          <a:lstStyle/>
          <a:p>
            <a:r>
              <a:rPr lang="en-US" dirty="0"/>
              <a:t>Making PDSA Work for You</a:t>
            </a:r>
          </a:p>
        </p:txBody>
      </p:sp>
      <p:sp>
        <p:nvSpPr>
          <p:cNvPr id="7" name="Slide Number Placeholder 6"/>
          <p:cNvSpPr>
            <a:spLocks noGrp="1"/>
          </p:cNvSpPr>
          <p:nvPr>
            <p:ph type="sldNum" sz="quarter" idx="12"/>
          </p:nvPr>
        </p:nvSpPr>
        <p:spPr/>
        <p:txBody>
          <a:bodyPr/>
          <a:lstStyle/>
          <a:p>
            <a:fld id="{2A37CE8A-7245-4707-AC2B-032FD4933B99}" type="slidenum">
              <a:rPr lang="en-US" sz="1800">
                <a:solidFill>
                  <a:srgbClr val="6F6F6F"/>
                </a:solidFill>
              </a:rPr>
              <a:t>14</a:t>
            </a:fld>
            <a:endParaRPr lang="en-US" sz="1800" dirty="0">
              <a:solidFill>
                <a:srgbClr val="6F6F6F"/>
              </a:solidFill>
            </a:endParaRPr>
          </a:p>
        </p:txBody>
      </p:sp>
      <p:sp>
        <p:nvSpPr>
          <p:cNvPr id="8" name="TextBox 7"/>
          <p:cNvSpPr txBox="1"/>
          <p:nvPr/>
        </p:nvSpPr>
        <p:spPr>
          <a:xfrm>
            <a:off x="7315200" y="6007608"/>
            <a:ext cx="3692101" cy="369332"/>
          </a:xfrm>
          <a:prstGeom prst="rect">
            <a:avLst/>
          </a:prstGeom>
          <a:noFill/>
        </p:spPr>
        <p:txBody>
          <a:bodyPr wrap="none" rtlCol="0">
            <a:spAutoFit/>
          </a:bodyPr>
          <a:lstStyle/>
          <a:p>
            <a:r>
              <a:rPr lang="en-US" dirty="0"/>
              <a:t>Institute for Healthcare Improvement</a:t>
            </a:r>
          </a:p>
        </p:txBody>
      </p:sp>
    </p:spTree>
    <p:extLst>
      <p:ext uri="{BB962C8B-B14F-4D97-AF65-F5344CB8AC3E}">
        <p14:creationId xmlns:p14="http://schemas.microsoft.com/office/powerpoint/2010/main" val="121580245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AIM</a:t>
            </a:r>
          </a:p>
        </p:txBody>
      </p:sp>
      <p:sp>
        <p:nvSpPr>
          <p:cNvPr id="3" name="Content Placeholder 2"/>
          <p:cNvSpPr>
            <a:spLocks noGrp="1"/>
          </p:cNvSpPr>
          <p:nvPr>
            <p:ph idx="1"/>
          </p:nvPr>
        </p:nvSpPr>
        <p:spPr/>
        <p:txBody>
          <a:bodyPr/>
          <a:lstStyle/>
          <a:p>
            <a:r>
              <a:rPr lang="en-US" dirty="0"/>
              <a:t>Goal Setting:</a:t>
            </a:r>
          </a:p>
          <a:p>
            <a:pPr lvl="1"/>
            <a:r>
              <a:rPr lang="en-US" dirty="0"/>
              <a:t>Make goals easy to understand by others</a:t>
            </a:r>
          </a:p>
          <a:p>
            <a:pPr lvl="1"/>
            <a:r>
              <a:rPr lang="en-US" dirty="0"/>
              <a:t>Stay focused on the patient</a:t>
            </a:r>
          </a:p>
          <a:p>
            <a:r>
              <a:rPr lang="en-US" dirty="0"/>
              <a:t>AIM statements:</a:t>
            </a:r>
          </a:p>
          <a:p>
            <a:pPr lvl="1"/>
            <a:r>
              <a:rPr lang="en-US" dirty="0"/>
              <a:t>State the outcome (reduce or increase)</a:t>
            </a:r>
          </a:p>
          <a:p>
            <a:pPr lvl="1"/>
            <a:r>
              <a:rPr lang="en-US" dirty="0"/>
              <a:t>Define the measure of improvement (by </a:t>
            </a:r>
            <a:r>
              <a:rPr lang="en-US" i="1" dirty="0"/>
              <a:t>x</a:t>
            </a:r>
            <a:r>
              <a:rPr lang="en-US" dirty="0"/>
              <a:t>%)</a:t>
            </a:r>
          </a:p>
          <a:p>
            <a:pPr lvl="1"/>
            <a:r>
              <a:rPr lang="en-US" dirty="0"/>
              <a:t>Give a time span (by when)</a:t>
            </a:r>
          </a:p>
          <a:p>
            <a:r>
              <a:rPr lang="en-US" dirty="0"/>
              <a:t>Example: Reduce Readmissions by 12% by 12/31/19</a:t>
            </a:r>
          </a:p>
          <a:p>
            <a:pPr marL="457200" lvl="1" indent="0">
              <a:buNone/>
            </a:pPr>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15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942" y="1170216"/>
            <a:ext cx="2764301" cy="2764301"/>
          </a:xfrm>
          <a:prstGeom prst="rect">
            <a:avLst/>
          </a:prstGeom>
        </p:spPr>
      </p:pic>
    </p:spTree>
    <p:extLst>
      <p:ext uri="{BB962C8B-B14F-4D97-AF65-F5344CB8AC3E}">
        <p14:creationId xmlns:p14="http://schemas.microsoft.com/office/powerpoint/2010/main" val="2937111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 Measures and Process Measures</a:t>
            </a:r>
          </a:p>
        </p:txBody>
      </p:sp>
      <p:sp>
        <p:nvSpPr>
          <p:cNvPr id="3" name="Content Placeholder 2"/>
          <p:cNvSpPr>
            <a:spLocks noGrp="1"/>
          </p:cNvSpPr>
          <p:nvPr>
            <p:ph idx="1"/>
          </p:nvPr>
        </p:nvSpPr>
        <p:spPr/>
        <p:txBody>
          <a:bodyPr/>
          <a:lstStyle/>
          <a:p>
            <a:r>
              <a:rPr lang="en-US" dirty="0"/>
              <a:t>An Outcome Measure – how are we doing?</a:t>
            </a:r>
          </a:p>
          <a:p>
            <a:pPr lvl="1"/>
            <a:r>
              <a:rPr lang="en-US" dirty="0"/>
              <a:t>Mortality rates</a:t>
            </a:r>
          </a:p>
          <a:p>
            <a:pPr lvl="1"/>
            <a:r>
              <a:rPr lang="en-US" dirty="0"/>
              <a:t>Readmission Rates</a:t>
            </a:r>
          </a:p>
          <a:p>
            <a:pPr lvl="1"/>
            <a:r>
              <a:rPr lang="en-US" dirty="0"/>
              <a:t>Infection Rates</a:t>
            </a:r>
          </a:p>
          <a:p>
            <a:r>
              <a:rPr lang="en-US" dirty="0"/>
              <a:t>A Process Measure – what are we doing?</a:t>
            </a:r>
          </a:p>
          <a:p>
            <a:pPr lvl="1"/>
            <a:r>
              <a:rPr lang="en-US" dirty="0"/>
              <a:t>Antibiotics prior to incision</a:t>
            </a:r>
          </a:p>
          <a:p>
            <a:pPr lvl="1"/>
            <a:r>
              <a:rPr lang="en-US" dirty="0"/>
              <a:t>Three-hour sepsis bundle protocols</a:t>
            </a:r>
          </a:p>
          <a:p>
            <a:pPr lvl="1"/>
            <a:r>
              <a:rPr lang="en-US" dirty="0"/>
              <a:t>Readmission risk assessment performed</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2A37CE8A-7245-4707-AC2B-032FD4933B99}" type="slidenum">
              <a:rPr lang="en-US" smtClean="0"/>
              <a:t>16</a:t>
            </a:fld>
            <a:endParaRPr lang="en-US" dirty="0"/>
          </a:p>
        </p:txBody>
      </p:sp>
      <p:grpSp>
        <p:nvGrpSpPr>
          <p:cNvPr id="7" name="Group 6"/>
          <p:cNvGrpSpPr/>
          <p:nvPr/>
        </p:nvGrpSpPr>
        <p:grpSpPr>
          <a:xfrm>
            <a:off x="7792872" y="1417638"/>
            <a:ext cx="3966948" cy="4040647"/>
            <a:chOff x="7615451" y="1634775"/>
            <a:chExt cx="3966948" cy="4040647"/>
          </a:xfrm>
        </p:grpSpPr>
        <p:sp>
          <p:nvSpPr>
            <p:cNvPr id="6" name="Oval 5"/>
            <p:cNvSpPr/>
            <p:nvPr/>
          </p:nvSpPr>
          <p:spPr>
            <a:xfrm>
              <a:off x="7615451" y="1634775"/>
              <a:ext cx="3966948" cy="4040647"/>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8595872" y="1885384"/>
              <a:ext cx="2308860" cy="3539430"/>
            </a:xfrm>
            <a:prstGeom prst="rect">
              <a:avLst/>
            </a:prstGeom>
          </p:spPr>
          <p:txBody>
            <a:bodyPr wrap="square">
              <a:spAutoFit/>
            </a:bodyPr>
            <a:lstStyle/>
            <a:p>
              <a:r>
                <a:rPr lang="en-US" sz="2800" dirty="0">
                  <a:solidFill>
                    <a:srgbClr val="B80000"/>
                  </a:solidFill>
                </a:rPr>
                <a:t>Always make sure that your tests of change are linked to your measures and your aim statement</a:t>
              </a:r>
            </a:p>
          </p:txBody>
        </p:sp>
      </p:grpSp>
    </p:spTree>
    <p:extLst>
      <p:ext uri="{BB962C8B-B14F-4D97-AF65-F5344CB8AC3E}">
        <p14:creationId xmlns:p14="http://schemas.microsoft.com/office/powerpoint/2010/main" val="124240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Two samples of ideas to pilot using PDSA" title="PDSA Examples"/>
          <p:cNvGrpSpPr/>
          <p:nvPr/>
        </p:nvGrpSpPr>
        <p:grpSpPr>
          <a:xfrm>
            <a:off x="1810759" y="3695343"/>
            <a:ext cx="1544948" cy="2472143"/>
            <a:chOff x="286759" y="3695342"/>
            <a:chExt cx="1544948" cy="2472143"/>
          </a:xfrm>
        </p:grpSpPr>
        <p:sp>
          <p:nvSpPr>
            <p:cNvPr id="14" name="TextBox 13"/>
            <p:cNvSpPr txBox="1"/>
            <p:nvPr/>
          </p:nvSpPr>
          <p:spPr>
            <a:xfrm>
              <a:off x="286759" y="4690157"/>
              <a:ext cx="1544948" cy="1477328"/>
            </a:xfrm>
            <a:prstGeom prst="rect">
              <a:avLst/>
            </a:prstGeom>
            <a:solidFill>
              <a:schemeClr val="accent3">
                <a:lumMod val="60000"/>
                <a:lumOff val="40000"/>
              </a:schemeClr>
            </a:solidFill>
            <a:ln w="38100">
              <a:solidFill>
                <a:srgbClr val="FF0000"/>
              </a:solidFill>
            </a:ln>
          </p:spPr>
          <p:txBody>
            <a:bodyPr wrap="square" rtlCol="0">
              <a:spAutoFit/>
            </a:bodyPr>
            <a:lstStyle/>
            <a:p>
              <a:pPr algn="ctr"/>
              <a:r>
                <a:rPr lang="en-US" dirty="0"/>
                <a:t>Each patient receives follow-up call within 72 </a:t>
              </a:r>
              <a:r>
                <a:rPr lang="en-US" dirty="0" err="1"/>
                <a:t>hrs</a:t>
              </a:r>
              <a:r>
                <a:rPr lang="en-US" dirty="0"/>
                <a:t> post-d/c</a:t>
              </a:r>
            </a:p>
          </p:txBody>
        </p:sp>
        <p:sp>
          <p:nvSpPr>
            <p:cNvPr id="13" name="TextBox 12"/>
            <p:cNvSpPr txBox="1"/>
            <p:nvPr/>
          </p:nvSpPr>
          <p:spPr>
            <a:xfrm>
              <a:off x="286759" y="3695342"/>
              <a:ext cx="1544948" cy="923330"/>
            </a:xfrm>
            <a:prstGeom prst="rect">
              <a:avLst/>
            </a:prstGeom>
            <a:solidFill>
              <a:schemeClr val="accent3">
                <a:lumMod val="60000"/>
                <a:lumOff val="40000"/>
              </a:schemeClr>
            </a:solidFill>
            <a:ln w="38100">
              <a:solidFill>
                <a:srgbClr val="FF0000"/>
              </a:solidFill>
            </a:ln>
          </p:spPr>
          <p:txBody>
            <a:bodyPr wrap="square" rtlCol="0">
              <a:spAutoFit/>
            </a:bodyPr>
            <a:lstStyle/>
            <a:p>
              <a:pPr algn="ctr"/>
              <a:r>
                <a:rPr lang="en-US" dirty="0"/>
                <a:t>Phone Script for follow up calls</a:t>
              </a:r>
            </a:p>
          </p:txBody>
        </p:sp>
      </p:grpSp>
      <p:grpSp>
        <p:nvGrpSpPr>
          <p:cNvPr id="5" name="Group 4" title="Small Tests of Change"/>
          <p:cNvGrpSpPr/>
          <p:nvPr/>
        </p:nvGrpSpPr>
        <p:grpSpPr>
          <a:xfrm>
            <a:off x="6708342" y="4038600"/>
            <a:ext cx="3436049" cy="1524000"/>
            <a:chOff x="5250751" y="4114800"/>
            <a:chExt cx="3436049" cy="1524000"/>
          </a:xfrm>
        </p:grpSpPr>
        <p:sp>
          <p:nvSpPr>
            <p:cNvPr id="17414" name="AutoShape 6"/>
            <p:cNvSpPr>
              <a:spLocks noChangeArrowheads="1"/>
            </p:cNvSpPr>
            <p:nvPr/>
          </p:nvSpPr>
          <p:spPr bwMode="auto">
            <a:xfrm>
              <a:off x="5250751" y="46482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6" name="Rectangle 10" descr="Graphic that says small tests of change"/>
            <p:cNvSpPr>
              <a:spLocks noChangeArrowheads="1"/>
            </p:cNvSpPr>
            <p:nvPr/>
          </p:nvSpPr>
          <p:spPr bwMode="auto">
            <a:xfrm>
              <a:off x="6248400" y="4114800"/>
              <a:ext cx="2438400" cy="15240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dirty="0">
                  <a:solidFill>
                    <a:srgbClr val="000000"/>
                  </a:solidFill>
                  <a:latin typeface="Calibri" pitchFamily="34" charset="0"/>
                </a:rPr>
                <a:t>Trying ideas before </a:t>
              </a:r>
            </a:p>
            <a:p>
              <a:pPr algn="ctr">
                <a:defRPr/>
              </a:pPr>
              <a:r>
                <a:rPr lang="en-US" sz="2000" b="1" dirty="0">
                  <a:solidFill>
                    <a:srgbClr val="000000"/>
                  </a:solidFill>
                  <a:latin typeface="Calibri" pitchFamily="34" charset="0"/>
                </a:rPr>
                <a:t>implementing changes</a:t>
              </a:r>
            </a:p>
            <a:p>
              <a:pPr algn="ctr">
                <a:defRPr/>
              </a:pPr>
              <a:r>
                <a:rPr lang="en-US" sz="2000" b="1" dirty="0">
                  <a:solidFill>
                    <a:srgbClr val="000000"/>
                  </a:solidFill>
                  <a:latin typeface="Calibri" pitchFamily="34" charset="0"/>
                </a:rPr>
                <a:t>using </a:t>
              </a:r>
            </a:p>
            <a:p>
              <a:pPr algn="ctr">
                <a:defRPr/>
              </a:pPr>
              <a:r>
                <a:rPr lang="en-US" sz="2000" b="1" dirty="0">
                  <a:solidFill>
                    <a:srgbClr val="000000"/>
                  </a:solidFill>
                  <a:latin typeface="Calibri" pitchFamily="34" charset="0"/>
                </a:rPr>
                <a:t>Small Tests of Change</a:t>
              </a:r>
            </a:p>
          </p:txBody>
        </p:sp>
      </p:grpSp>
      <p:grpSp>
        <p:nvGrpSpPr>
          <p:cNvPr id="4" name="Group 3" title="Aims, Measurement and Change Ideas"/>
          <p:cNvGrpSpPr/>
          <p:nvPr/>
        </p:nvGrpSpPr>
        <p:grpSpPr>
          <a:xfrm>
            <a:off x="6720776" y="1634871"/>
            <a:ext cx="3261424" cy="1828800"/>
            <a:chOff x="5196776" y="1143000"/>
            <a:chExt cx="3490024" cy="2133600"/>
          </a:xfrm>
        </p:grpSpPr>
        <p:sp>
          <p:nvSpPr>
            <p:cNvPr id="17413" name="AutoShape 5"/>
            <p:cNvSpPr>
              <a:spLocks noChangeArrowheads="1"/>
            </p:cNvSpPr>
            <p:nvPr/>
          </p:nvSpPr>
          <p:spPr bwMode="auto">
            <a:xfrm>
              <a:off x="5206301" y="25908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5" name="Rectangle 9" descr="Graphic that includes aims, measurement and change ideas"/>
            <p:cNvSpPr>
              <a:spLocks noChangeArrowheads="1"/>
            </p:cNvSpPr>
            <p:nvPr/>
          </p:nvSpPr>
          <p:spPr bwMode="auto">
            <a:xfrm>
              <a:off x="6248400" y="2667000"/>
              <a:ext cx="2438400" cy="6096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dirty="0">
                  <a:solidFill>
                    <a:srgbClr val="000000"/>
                  </a:solidFill>
                  <a:latin typeface="Calibri" pitchFamily="34" charset="0"/>
                </a:rPr>
                <a:t>Change ideas</a:t>
              </a:r>
            </a:p>
          </p:txBody>
        </p:sp>
        <p:sp>
          <p:nvSpPr>
            <p:cNvPr id="17412" name="AutoShape 4"/>
            <p:cNvSpPr>
              <a:spLocks noChangeArrowheads="1"/>
            </p:cNvSpPr>
            <p:nvPr/>
          </p:nvSpPr>
          <p:spPr bwMode="auto">
            <a:xfrm>
              <a:off x="5196776" y="18288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4" name="Rectangle 8"/>
            <p:cNvSpPr>
              <a:spLocks noChangeArrowheads="1"/>
            </p:cNvSpPr>
            <p:nvPr/>
          </p:nvSpPr>
          <p:spPr bwMode="auto">
            <a:xfrm>
              <a:off x="6248400" y="1905000"/>
              <a:ext cx="2438400" cy="4572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a:solidFill>
                    <a:srgbClr val="000000"/>
                  </a:solidFill>
                  <a:latin typeface="Calibri" pitchFamily="34" charset="0"/>
                </a:rPr>
                <a:t>Measurement</a:t>
              </a:r>
            </a:p>
          </p:txBody>
        </p:sp>
        <p:sp>
          <p:nvSpPr>
            <p:cNvPr id="17411" name="AutoShape 3"/>
            <p:cNvSpPr>
              <a:spLocks noChangeArrowheads="1"/>
            </p:cNvSpPr>
            <p:nvPr/>
          </p:nvSpPr>
          <p:spPr bwMode="auto">
            <a:xfrm>
              <a:off x="5196776" y="1143000"/>
              <a:ext cx="976313" cy="485775"/>
            </a:xfrm>
            <a:prstGeom prst="lef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endParaRPr>
            </a:p>
          </p:txBody>
        </p:sp>
        <p:sp>
          <p:nvSpPr>
            <p:cNvPr id="29703" name="Rectangle 7"/>
            <p:cNvSpPr>
              <a:spLocks noChangeArrowheads="1"/>
            </p:cNvSpPr>
            <p:nvPr/>
          </p:nvSpPr>
          <p:spPr bwMode="auto">
            <a:xfrm>
              <a:off x="6248400" y="1143000"/>
              <a:ext cx="2438400" cy="4572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defRPr/>
              </a:pPr>
              <a:r>
                <a:rPr lang="en-US" sz="2000" b="1">
                  <a:solidFill>
                    <a:srgbClr val="000000"/>
                  </a:solidFill>
                  <a:latin typeface="Calibri" pitchFamily="34" charset="0"/>
                </a:rPr>
                <a:t>Aims</a:t>
              </a:r>
            </a:p>
          </p:txBody>
        </p:sp>
      </p:grpSp>
      <p:pic>
        <p:nvPicPr>
          <p:cNvPr id="17410" name="Picture 2" descr="Graphic for the model of improvement, including plan, do, study, act" title="Model for Improvement"/>
          <p:cNvPicPr>
            <a:picLocks noChangeAspect="1" noChangeArrowheads="1"/>
          </p:cNvPicPr>
          <p:nvPr/>
        </p:nvPicPr>
        <p:blipFill>
          <a:blip r:embed="rId3" cstate="print"/>
          <a:srcRect/>
          <a:stretch>
            <a:fillRect/>
          </a:stretch>
        </p:blipFill>
        <p:spPr bwMode="auto">
          <a:xfrm>
            <a:off x="3531859" y="1155192"/>
            <a:ext cx="2958790" cy="4852416"/>
          </a:xfrm>
          <a:prstGeom prst="rect">
            <a:avLst/>
          </a:prstGeom>
          <a:noFill/>
          <a:ln w="9525">
            <a:noFill/>
            <a:miter lim="800000"/>
            <a:headEnd/>
            <a:tailEnd/>
          </a:ln>
        </p:spPr>
      </p:pic>
      <p:sp>
        <p:nvSpPr>
          <p:cNvPr id="3" name="TextBox 2" descr="A sample project goal for improving CAUTI rates" title="Project Goal"/>
          <p:cNvSpPr txBox="1"/>
          <p:nvPr/>
        </p:nvSpPr>
        <p:spPr>
          <a:xfrm>
            <a:off x="1810759" y="1862343"/>
            <a:ext cx="1544948" cy="1200329"/>
          </a:xfrm>
          <a:prstGeom prst="rect">
            <a:avLst/>
          </a:prstGeom>
          <a:solidFill>
            <a:schemeClr val="accent3">
              <a:lumMod val="60000"/>
              <a:lumOff val="40000"/>
            </a:schemeClr>
          </a:solidFill>
        </p:spPr>
        <p:txBody>
          <a:bodyPr wrap="square" rtlCol="0">
            <a:spAutoFit/>
          </a:bodyPr>
          <a:lstStyle/>
          <a:p>
            <a:pPr algn="ctr"/>
            <a:r>
              <a:rPr lang="en-US" dirty="0"/>
              <a:t>Reduce Readmissions by 12% by 12/31/19</a:t>
            </a:r>
          </a:p>
        </p:txBody>
      </p:sp>
      <p:sp>
        <p:nvSpPr>
          <p:cNvPr id="2" name="Title 1"/>
          <p:cNvSpPr>
            <a:spLocks noGrp="1"/>
          </p:cNvSpPr>
          <p:nvPr>
            <p:ph type="title"/>
          </p:nvPr>
        </p:nvSpPr>
        <p:spPr>
          <a:xfrm>
            <a:off x="2067191" y="152573"/>
            <a:ext cx="8077200" cy="884238"/>
          </a:xfrm>
        </p:spPr>
        <p:txBody>
          <a:bodyPr>
            <a:normAutofit/>
          </a:bodyPr>
          <a:lstStyle/>
          <a:p>
            <a:r>
              <a:rPr lang="en-US" dirty="0"/>
              <a:t>Making PDSA Work for You</a:t>
            </a:r>
            <a:endParaRPr lang="en-US" dirty="0">
              <a:solidFill>
                <a:srgbClr val="FF0000"/>
              </a:solidFill>
            </a:endParaRPr>
          </a:p>
        </p:txBody>
      </p:sp>
      <p:sp>
        <p:nvSpPr>
          <p:cNvPr id="7" name="Slide Number Placeholder 6"/>
          <p:cNvSpPr>
            <a:spLocks noGrp="1"/>
          </p:cNvSpPr>
          <p:nvPr>
            <p:ph type="sldNum" sz="quarter" idx="12"/>
          </p:nvPr>
        </p:nvSpPr>
        <p:spPr>
          <a:xfrm>
            <a:off x="10978219" y="6547626"/>
            <a:ext cx="604180" cy="269255"/>
          </a:xfrm>
        </p:spPr>
        <p:txBody>
          <a:bodyPr/>
          <a:lstStyle/>
          <a:p>
            <a:fld id="{2A37CE8A-7245-4707-AC2B-032FD4933B99}" type="slidenum">
              <a:rPr lang="en-US" sz="1800">
                <a:solidFill>
                  <a:srgbClr val="6F6F6F"/>
                </a:solidFill>
              </a:rPr>
              <a:t>17</a:t>
            </a:fld>
            <a:endParaRPr lang="en-US" sz="1800" dirty="0">
              <a:solidFill>
                <a:srgbClr val="6F6F6F"/>
              </a:solidFill>
            </a:endParaRPr>
          </a:p>
        </p:txBody>
      </p:sp>
      <p:sp>
        <p:nvSpPr>
          <p:cNvPr id="9" name="TextBox 8"/>
          <p:cNvSpPr txBox="1"/>
          <p:nvPr/>
        </p:nvSpPr>
        <p:spPr>
          <a:xfrm>
            <a:off x="352075" y="2043536"/>
            <a:ext cx="1240991" cy="646331"/>
          </a:xfrm>
          <a:prstGeom prst="rect">
            <a:avLst/>
          </a:prstGeom>
          <a:noFill/>
        </p:spPr>
        <p:txBody>
          <a:bodyPr wrap="square" rtlCol="0">
            <a:spAutoFit/>
          </a:bodyPr>
          <a:lstStyle/>
          <a:p>
            <a:r>
              <a:rPr lang="en-US" dirty="0"/>
              <a:t>(Outcome measure)</a:t>
            </a:r>
          </a:p>
        </p:txBody>
      </p:sp>
      <p:sp>
        <p:nvSpPr>
          <p:cNvPr id="22" name="TextBox 21"/>
          <p:cNvSpPr txBox="1"/>
          <p:nvPr/>
        </p:nvSpPr>
        <p:spPr>
          <a:xfrm>
            <a:off x="460921" y="4366992"/>
            <a:ext cx="1240991" cy="646331"/>
          </a:xfrm>
          <a:prstGeom prst="rect">
            <a:avLst/>
          </a:prstGeom>
          <a:noFill/>
        </p:spPr>
        <p:txBody>
          <a:bodyPr wrap="square" rtlCol="0">
            <a:spAutoFit/>
          </a:bodyPr>
          <a:lstStyle/>
          <a:p>
            <a:r>
              <a:rPr lang="en-US" dirty="0"/>
              <a:t>(Process measures)</a:t>
            </a:r>
          </a:p>
        </p:txBody>
      </p:sp>
      <p:sp>
        <p:nvSpPr>
          <p:cNvPr id="21" name="TextBox 20"/>
          <p:cNvSpPr txBox="1"/>
          <p:nvPr/>
        </p:nvSpPr>
        <p:spPr>
          <a:xfrm>
            <a:off x="7315200" y="6007608"/>
            <a:ext cx="3692101" cy="369332"/>
          </a:xfrm>
          <a:prstGeom prst="rect">
            <a:avLst/>
          </a:prstGeom>
          <a:noFill/>
        </p:spPr>
        <p:txBody>
          <a:bodyPr wrap="none" rtlCol="0">
            <a:spAutoFit/>
          </a:bodyPr>
          <a:lstStyle/>
          <a:p>
            <a:r>
              <a:rPr lang="en-US" dirty="0"/>
              <a:t>Institute for Healthcare Improvement</a:t>
            </a:r>
          </a:p>
        </p:txBody>
      </p:sp>
    </p:spTree>
    <p:extLst>
      <p:ext uri="{BB962C8B-B14F-4D97-AF65-F5344CB8AC3E}">
        <p14:creationId xmlns:p14="http://schemas.microsoft.com/office/powerpoint/2010/main" val="2889251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Ideas That Will Work</a:t>
            </a:r>
          </a:p>
        </p:txBody>
      </p:sp>
      <p:sp>
        <p:nvSpPr>
          <p:cNvPr id="3" name="Content Placeholder 2"/>
          <p:cNvSpPr>
            <a:spLocks noGrp="1"/>
          </p:cNvSpPr>
          <p:nvPr>
            <p:ph idx="1"/>
          </p:nvPr>
        </p:nvSpPr>
        <p:spPr>
          <a:xfrm>
            <a:off x="735329" y="1282891"/>
            <a:ext cx="7194019" cy="4900740"/>
          </a:xfrm>
        </p:spPr>
        <p:txBody>
          <a:bodyPr>
            <a:normAutofit/>
          </a:bodyPr>
          <a:lstStyle/>
          <a:p>
            <a:r>
              <a:rPr lang="en-US" sz="3600" dirty="0" smtClean="0">
                <a:latin typeface="Calibri" pitchFamily="34" charset="0"/>
              </a:rPr>
              <a:t>Gap </a:t>
            </a:r>
            <a:r>
              <a:rPr lang="en-US" sz="3600" dirty="0">
                <a:latin typeface="Calibri" pitchFamily="34" charset="0"/>
              </a:rPr>
              <a:t>Analysis</a:t>
            </a:r>
          </a:p>
          <a:p>
            <a:r>
              <a:rPr lang="en-US" sz="3600" dirty="0">
                <a:latin typeface="Calibri" pitchFamily="34" charset="0"/>
              </a:rPr>
              <a:t>Top 10 Checklists</a:t>
            </a:r>
          </a:p>
          <a:p>
            <a:r>
              <a:rPr lang="en-US" sz="3600" dirty="0">
                <a:latin typeface="Calibri" pitchFamily="34" charset="0"/>
              </a:rPr>
              <a:t>Clinical Guidelines</a:t>
            </a:r>
          </a:p>
          <a:p>
            <a:r>
              <a:rPr lang="en-US" sz="3600" dirty="0" smtClean="0">
                <a:latin typeface="Calibri" pitchFamily="34" charset="0"/>
              </a:rPr>
              <a:t>Literature</a:t>
            </a:r>
          </a:p>
          <a:p>
            <a:r>
              <a:rPr lang="en-US" sz="3600" dirty="0">
                <a:latin typeface="Calibri" pitchFamily="34" charset="0"/>
              </a:rPr>
              <a:t>Root Cause Analysis</a:t>
            </a:r>
          </a:p>
          <a:p>
            <a:r>
              <a:rPr lang="en-US" sz="3600" dirty="0" smtClean="0">
                <a:latin typeface="Calibri" pitchFamily="34" charset="0"/>
              </a:rPr>
              <a:t>HIIN Improvement Action Networks and </a:t>
            </a:r>
            <a:r>
              <a:rPr lang="en-US" sz="3600" dirty="0" err="1" smtClean="0">
                <a:latin typeface="Calibri" pitchFamily="34" charset="0"/>
              </a:rPr>
              <a:t>QuEST</a:t>
            </a:r>
            <a:r>
              <a:rPr lang="en-US" sz="3600" dirty="0" smtClean="0">
                <a:latin typeface="Calibri" pitchFamily="34" charset="0"/>
              </a:rPr>
              <a:t> events</a:t>
            </a:r>
            <a:endParaRPr lang="en-US" sz="3600" dirty="0">
              <a:latin typeface="Calibri" pitchFamily="34" charset="0"/>
            </a:endParaRPr>
          </a:p>
          <a:p>
            <a:r>
              <a:rPr lang="en-US" sz="3600" dirty="0">
                <a:latin typeface="Calibri" pitchFamily="34" charset="0"/>
              </a:rPr>
              <a:t>Other hospitals or industries</a:t>
            </a:r>
          </a:p>
          <a:p>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18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070" y="1692519"/>
            <a:ext cx="3746500" cy="2628900"/>
          </a:xfrm>
          <a:prstGeom prst="rect">
            <a:avLst/>
          </a:prstGeom>
        </p:spPr>
      </p:pic>
    </p:spTree>
    <p:extLst>
      <p:ext uri="{BB962C8B-B14F-4D97-AF65-F5344CB8AC3E}">
        <p14:creationId xmlns:p14="http://schemas.microsoft.com/office/powerpoint/2010/main" val="1852499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6" descr="Graphic showing how PDSA cycles link together to achieve an overall objective" title="PDSA Ramp"/>
          <p:cNvPicPr>
            <a:picLocks noChangeAspect="1" noChangeArrowheads="1"/>
          </p:cNvPicPr>
          <p:nvPr/>
        </p:nvPicPr>
        <p:blipFill>
          <a:blip r:embed="rId3"/>
          <a:srcRect/>
          <a:stretch>
            <a:fillRect/>
          </a:stretch>
        </p:blipFill>
        <p:spPr bwMode="auto">
          <a:xfrm>
            <a:off x="2971800" y="1828801"/>
            <a:ext cx="6705600" cy="3895725"/>
          </a:xfrm>
          <a:prstGeom prst="rect">
            <a:avLst/>
          </a:prstGeom>
          <a:noFill/>
          <a:ln w="9525">
            <a:noFill/>
            <a:miter lim="800000"/>
            <a:headEnd/>
            <a:tailEnd/>
          </a:ln>
        </p:spPr>
      </p:pic>
      <p:grpSp>
        <p:nvGrpSpPr>
          <p:cNvPr id="5" name="Group 4" title="Examples of present and future state"/>
          <p:cNvGrpSpPr/>
          <p:nvPr/>
        </p:nvGrpSpPr>
        <p:grpSpPr>
          <a:xfrm>
            <a:off x="2895600" y="2757167"/>
            <a:ext cx="7196328" cy="3529691"/>
            <a:chOff x="1371600" y="2757166"/>
            <a:chExt cx="7196328" cy="3529691"/>
          </a:xfrm>
        </p:grpSpPr>
        <p:sp>
          <p:nvSpPr>
            <p:cNvPr id="9" name="TextBox 8" descr="Checklist used with every patient" title="Text Box"/>
            <p:cNvSpPr txBox="1"/>
            <p:nvPr/>
          </p:nvSpPr>
          <p:spPr>
            <a:xfrm>
              <a:off x="7028057" y="2757166"/>
              <a:ext cx="1539871" cy="923330"/>
            </a:xfrm>
            <a:prstGeom prst="rect">
              <a:avLst/>
            </a:prstGeom>
            <a:solidFill>
              <a:schemeClr val="accent3">
                <a:lumMod val="60000"/>
                <a:lumOff val="40000"/>
              </a:schemeClr>
            </a:solidFill>
          </p:spPr>
          <p:txBody>
            <a:bodyPr wrap="square" rtlCol="0">
              <a:spAutoFit/>
            </a:bodyPr>
            <a:lstStyle/>
            <a:p>
              <a:pPr algn="ctr"/>
              <a:r>
                <a:rPr lang="en-US" dirty="0"/>
                <a:t>Checklist used with every patient</a:t>
              </a:r>
            </a:p>
          </p:txBody>
        </p:sp>
        <p:sp>
          <p:nvSpPr>
            <p:cNvPr id="3" name="TextBox 2" descr="Checklist not being used" title="Text Box"/>
            <p:cNvSpPr txBox="1"/>
            <p:nvPr/>
          </p:nvSpPr>
          <p:spPr>
            <a:xfrm>
              <a:off x="1371600" y="5640526"/>
              <a:ext cx="1539871" cy="646331"/>
            </a:xfrm>
            <a:prstGeom prst="rect">
              <a:avLst/>
            </a:prstGeom>
            <a:solidFill>
              <a:schemeClr val="accent3">
                <a:lumMod val="60000"/>
                <a:lumOff val="40000"/>
              </a:schemeClr>
            </a:solidFill>
          </p:spPr>
          <p:txBody>
            <a:bodyPr wrap="square" rtlCol="0">
              <a:spAutoFit/>
            </a:bodyPr>
            <a:lstStyle/>
            <a:p>
              <a:pPr algn="ctr"/>
              <a:r>
                <a:rPr lang="en-US" dirty="0"/>
                <a:t>Checklist not being used</a:t>
              </a:r>
            </a:p>
          </p:txBody>
        </p:sp>
      </p:grpSp>
      <p:sp>
        <p:nvSpPr>
          <p:cNvPr id="14338" name="Title 1"/>
          <p:cNvSpPr>
            <a:spLocks noGrp="1"/>
          </p:cNvSpPr>
          <p:nvPr>
            <p:ph type="title"/>
          </p:nvPr>
        </p:nvSpPr>
        <p:spPr>
          <a:xfrm>
            <a:off x="672905" y="228601"/>
            <a:ext cx="8077200" cy="1066800"/>
          </a:xfrm>
        </p:spPr>
        <p:txBody>
          <a:bodyPr/>
          <a:lstStyle/>
          <a:p>
            <a:r>
              <a:rPr lang="en-US" dirty="0"/>
              <a:t>Small Tests of Change = PDSA</a:t>
            </a:r>
          </a:p>
        </p:txBody>
      </p:sp>
      <p:sp>
        <p:nvSpPr>
          <p:cNvPr id="4" name="Slide Number Placeholder 3"/>
          <p:cNvSpPr>
            <a:spLocks noGrp="1"/>
          </p:cNvSpPr>
          <p:nvPr>
            <p:ph type="sldNum" sz="quarter" idx="12"/>
          </p:nvPr>
        </p:nvSpPr>
        <p:spPr/>
        <p:txBody>
          <a:bodyPr/>
          <a:lstStyle/>
          <a:p>
            <a:pPr>
              <a:defRPr/>
            </a:pPr>
            <a:fld id="{FD7D6B0E-3437-422B-9DDE-33783F98E9E8}" type="slidenum">
              <a:rPr lang="en-US" smtClean="0"/>
              <a:pPr>
                <a:defRPr/>
              </a:pPr>
              <a:t>19</a:t>
            </a:fld>
            <a:endParaRPr lang="en-US"/>
          </a:p>
        </p:txBody>
      </p:sp>
      <p:sp>
        <p:nvSpPr>
          <p:cNvPr id="14343" name="TextBox 6" descr="How often do we give up when we don't get it right" title="Text Box"/>
          <p:cNvSpPr txBox="1">
            <a:spLocks noChangeArrowheads="1"/>
          </p:cNvSpPr>
          <p:nvPr/>
        </p:nvSpPr>
        <p:spPr bwMode="auto">
          <a:xfrm>
            <a:off x="6781559" y="3886200"/>
            <a:ext cx="3622916" cy="1754326"/>
          </a:xfrm>
          <a:prstGeom prst="rect">
            <a:avLst/>
          </a:prstGeom>
          <a:noFill/>
          <a:ln w="9525">
            <a:noFill/>
            <a:miter lim="800000"/>
            <a:headEnd/>
            <a:tailEnd/>
          </a:ln>
        </p:spPr>
        <p:txBody>
          <a:bodyPr>
            <a:spAutoFit/>
          </a:bodyPr>
          <a:lstStyle/>
          <a:p>
            <a:r>
              <a:rPr lang="en-US" sz="3600" i="1" dirty="0"/>
              <a:t>How often do we give up when we don’t get it right?</a:t>
            </a:r>
          </a:p>
        </p:txBody>
      </p:sp>
      <p:sp>
        <p:nvSpPr>
          <p:cNvPr id="14342" name="TextBox 5" descr="How often to we get it right the first time?" title="Text Box"/>
          <p:cNvSpPr txBox="1">
            <a:spLocks noChangeArrowheads="1"/>
          </p:cNvSpPr>
          <p:nvPr/>
        </p:nvSpPr>
        <p:spPr bwMode="auto">
          <a:xfrm>
            <a:off x="1905000" y="1752600"/>
            <a:ext cx="3381388" cy="1754326"/>
          </a:xfrm>
          <a:prstGeom prst="rect">
            <a:avLst/>
          </a:prstGeom>
          <a:noFill/>
          <a:ln w="9525">
            <a:noFill/>
            <a:miter lim="800000"/>
            <a:headEnd/>
            <a:tailEnd/>
          </a:ln>
        </p:spPr>
        <p:txBody>
          <a:bodyPr>
            <a:spAutoFit/>
          </a:bodyPr>
          <a:lstStyle/>
          <a:p>
            <a:r>
              <a:rPr lang="en-US" sz="3600" i="1" dirty="0"/>
              <a:t>How often do we get it right the first time?</a:t>
            </a:r>
          </a:p>
        </p:txBody>
      </p:sp>
    </p:spTree>
    <p:extLst>
      <p:ext uri="{BB962C8B-B14F-4D97-AF65-F5344CB8AC3E}">
        <p14:creationId xmlns:p14="http://schemas.microsoft.com/office/powerpoint/2010/main" val="152272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8517" y="26679"/>
            <a:ext cx="10515600" cy="1325563"/>
          </a:xfrm>
        </p:spPr>
        <p:txBody>
          <a:bodyPr>
            <a:normAutofit/>
          </a:bodyPr>
          <a:lstStyle/>
          <a:p>
            <a:r>
              <a:rPr lang="en-US" dirty="0"/>
              <a:t>Key Components of HIIN Improvement Model</a:t>
            </a:r>
          </a:p>
        </p:txBody>
      </p:sp>
      <p:sp>
        <p:nvSpPr>
          <p:cNvPr id="2" name="Slide Number Placeholder 1"/>
          <p:cNvSpPr>
            <a:spLocks noGrp="1"/>
          </p:cNvSpPr>
          <p:nvPr>
            <p:ph type="sldNum" sz="quarter" idx="12"/>
          </p:nvPr>
        </p:nvSpPr>
        <p:spPr/>
        <p:txBody>
          <a:bodyPr/>
          <a:lstStyle/>
          <a:p>
            <a:fld id="{2A37CE8A-7245-4707-AC2B-032FD4933B99}" type="slidenum">
              <a:rPr lang="en-US" smtClean="0"/>
              <a:t>2</a:t>
            </a:fld>
            <a:endParaRPr lang="en-US"/>
          </a:p>
        </p:txBody>
      </p:sp>
      <p:grpSp>
        <p:nvGrpSpPr>
          <p:cNvPr id="4" name="Group 3"/>
          <p:cNvGrpSpPr/>
          <p:nvPr/>
        </p:nvGrpSpPr>
        <p:grpSpPr>
          <a:xfrm>
            <a:off x="2104417" y="1286959"/>
            <a:ext cx="7543800" cy="4729163"/>
            <a:chOff x="644769" y="1254918"/>
            <a:chExt cx="7543800" cy="4729163"/>
          </a:xfrm>
        </p:grpSpPr>
        <p:sp>
          <p:nvSpPr>
            <p:cNvPr id="3" name="Right Arrow 2"/>
            <p:cNvSpPr/>
            <p:nvPr/>
          </p:nvSpPr>
          <p:spPr>
            <a:xfrm>
              <a:off x="644769" y="1254918"/>
              <a:ext cx="7543800" cy="1447800"/>
            </a:xfrm>
            <a:prstGeom prst="rightArrow">
              <a:avLst/>
            </a:prstGeom>
            <a:solidFill>
              <a:srgbClr val="00AAA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ight Arrow 5"/>
            <p:cNvSpPr/>
            <p:nvPr/>
          </p:nvSpPr>
          <p:spPr>
            <a:xfrm>
              <a:off x="644769" y="2895600"/>
              <a:ext cx="7543800" cy="1447800"/>
            </a:xfrm>
            <a:prstGeom prst="rightArrow">
              <a:avLst/>
            </a:prstGeom>
            <a:solidFill>
              <a:srgbClr val="00AAA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ight Arrow 8"/>
            <p:cNvSpPr/>
            <p:nvPr/>
          </p:nvSpPr>
          <p:spPr>
            <a:xfrm>
              <a:off x="644769" y="4536281"/>
              <a:ext cx="7543800" cy="1447800"/>
            </a:xfrm>
            <a:prstGeom prst="rightArrow">
              <a:avLst/>
            </a:prstGeom>
            <a:solidFill>
              <a:srgbClr val="00AAA7"/>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5" name="TextBox 4"/>
          <p:cNvSpPr txBox="1"/>
          <p:nvPr/>
        </p:nvSpPr>
        <p:spPr>
          <a:xfrm>
            <a:off x="952500" y="1286959"/>
            <a:ext cx="5715000" cy="923330"/>
          </a:xfrm>
          <a:prstGeom prst="rect">
            <a:avLst/>
          </a:prstGeom>
          <a:solidFill>
            <a:schemeClr val="bg1"/>
          </a:solidFill>
          <a:ln>
            <a:solidFill>
              <a:srgbClr val="063D71"/>
            </a:solidFill>
          </a:ln>
        </p:spPr>
        <p:txBody>
          <a:bodyPr wrap="square" rtlCol="0">
            <a:spAutoFit/>
          </a:bodyPr>
          <a:lstStyle/>
          <a:p>
            <a:r>
              <a:rPr lang="en-US" b="1" dirty="0"/>
              <a:t>Engaging Stakeholders and Building a Team:</a:t>
            </a:r>
          </a:p>
          <a:p>
            <a:r>
              <a:rPr lang="en-US" dirty="0"/>
              <a:t>Executive sponsor, leader, subject matter experts, front line staff, patient advisors</a:t>
            </a:r>
          </a:p>
        </p:txBody>
      </p:sp>
      <p:sp>
        <p:nvSpPr>
          <p:cNvPr id="10" name="TextBox 9"/>
          <p:cNvSpPr txBox="1"/>
          <p:nvPr/>
        </p:nvSpPr>
        <p:spPr>
          <a:xfrm>
            <a:off x="1775792" y="2356416"/>
            <a:ext cx="5715000" cy="646331"/>
          </a:xfrm>
          <a:prstGeom prst="rect">
            <a:avLst/>
          </a:prstGeom>
          <a:solidFill>
            <a:schemeClr val="bg1"/>
          </a:solidFill>
          <a:ln>
            <a:solidFill>
              <a:srgbClr val="063D71"/>
            </a:solidFill>
          </a:ln>
        </p:spPr>
        <p:txBody>
          <a:bodyPr wrap="square" rtlCol="0">
            <a:spAutoFit/>
          </a:bodyPr>
          <a:lstStyle/>
          <a:p>
            <a:r>
              <a:rPr lang="en-US" b="1" dirty="0"/>
              <a:t>Clearly articulate goals or aims:</a:t>
            </a:r>
          </a:p>
          <a:p>
            <a:r>
              <a:rPr lang="en-US" dirty="0"/>
              <a:t>Goals are specific, measurable and achievable </a:t>
            </a:r>
          </a:p>
        </p:txBody>
      </p:sp>
      <p:sp>
        <p:nvSpPr>
          <p:cNvPr id="11" name="TextBox 10"/>
          <p:cNvSpPr txBox="1"/>
          <p:nvPr/>
        </p:nvSpPr>
        <p:spPr>
          <a:xfrm>
            <a:off x="2807801" y="3151644"/>
            <a:ext cx="5715000" cy="923330"/>
          </a:xfrm>
          <a:prstGeom prst="rect">
            <a:avLst/>
          </a:prstGeom>
          <a:solidFill>
            <a:schemeClr val="bg1"/>
          </a:solidFill>
          <a:ln>
            <a:solidFill>
              <a:srgbClr val="063D71"/>
            </a:solidFill>
          </a:ln>
        </p:spPr>
        <p:txBody>
          <a:bodyPr wrap="square" rtlCol="0">
            <a:spAutoFit/>
          </a:bodyPr>
          <a:lstStyle/>
          <a:p>
            <a:r>
              <a:rPr lang="en-US" b="1" dirty="0"/>
              <a:t>Perform gap analysis between current and ideal state:</a:t>
            </a:r>
          </a:p>
          <a:p>
            <a:r>
              <a:rPr lang="en-US" dirty="0"/>
              <a:t>Develop action plan for ideal state with identified accountability for action plans</a:t>
            </a:r>
          </a:p>
        </p:txBody>
      </p:sp>
      <p:sp>
        <p:nvSpPr>
          <p:cNvPr id="12" name="TextBox 11"/>
          <p:cNvSpPr txBox="1"/>
          <p:nvPr/>
        </p:nvSpPr>
        <p:spPr>
          <a:xfrm>
            <a:off x="3613053" y="4175876"/>
            <a:ext cx="5715000" cy="923330"/>
          </a:xfrm>
          <a:prstGeom prst="rect">
            <a:avLst/>
          </a:prstGeom>
          <a:solidFill>
            <a:schemeClr val="bg1"/>
          </a:solidFill>
          <a:ln>
            <a:solidFill>
              <a:srgbClr val="063D71"/>
            </a:solidFill>
          </a:ln>
        </p:spPr>
        <p:txBody>
          <a:bodyPr wrap="square" rtlCol="0">
            <a:spAutoFit/>
          </a:bodyPr>
          <a:lstStyle/>
          <a:p>
            <a:r>
              <a:rPr lang="en-US" b="1" dirty="0"/>
              <a:t>Perform small tests of change until measured aims are met:</a:t>
            </a:r>
          </a:p>
          <a:p>
            <a:r>
              <a:rPr lang="en-US" dirty="0"/>
              <a:t>PDSA/PDCA</a:t>
            </a:r>
          </a:p>
        </p:txBody>
      </p:sp>
      <p:sp>
        <p:nvSpPr>
          <p:cNvPr id="13" name="TextBox 12"/>
          <p:cNvSpPr txBox="1"/>
          <p:nvPr/>
        </p:nvSpPr>
        <p:spPr>
          <a:xfrm>
            <a:off x="4633292" y="5285673"/>
            <a:ext cx="5715000" cy="923330"/>
          </a:xfrm>
          <a:prstGeom prst="rect">
            <a:avLst/>
          </a:prstGeom>
          <a:solidFill>
            <a:schemeClr val="bg1"/>
          </a:solidFill>
          <a:ln>
            <a:solidFill>
              <a:srgbClr val="063D71"/>
            </a:solidFill>
          </a:ln>
        </p:spPr>
        <p:txBody>
          <a:bodyPr wrap="square" rtlCol="0">
            <a:spAutoFit/>
          </a:bodyPr>
          <a:lstStyle/>
          <a:p>
            <a:r>
              <a:rPr lang="en-US" b="1" dirty="0"/>
              <a:t>Spread and Sustain the changes:</a:t>
            </a:r>
            <a:br>
              <a:rPr lang="en-US" b="1" dirty="0"/>
            </a:br>
            <a:r>
              <a:rPr lang="en-US" dirty="0"/>
              <a:t>Develop communication plan, “lock-in” changes to hospital systems, share with other hospitals</a:t>
            </a:r>
          </a:p>
        </p:txBody>
      </p:sp>
    </p:spTree>
    <p:extLst>
      <p:ext uri="{BB962C8B-B14F-4D97-AF65-F5344CB8AC3E}">
        <p14:creationId xmlns:p14="http://schemas.microsoft.com/office/powerpoint/2010/main" val="3335364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z="3600" b="1" dirty="0">
                <a:latin typeface="Calibri" pitchFamily="34" charset="0"/>
              </a:rPr>
              <a:t>The Value of “Failed” Tests</a:t>
            </a:r>
          </a:p>
        </p:txBody>
      </p:sp>
      <p:sp>
        <p:nvSpPr>
          <p:cNvPr id="45060" name="Rectangle 3"/>
          <p:cNvSpPr>
            <a:spLocks noGrp="1" noChangeArrowheads="1"/>
          </p:cNvSpPr>
          <p:nvPr>
            <p:ph idx="1"/>
          </p:nvPr>
        </p:nvSpPr>
        <p:spPr/>
        <p:txBody>
          <a:bodyPr/>
          <a:lstStyle/>
          <a:p>
            <a:pPr>
              <a:buFontTx/>
              <a:buNone/>
            </a:pPr>
            <a:r>
              <a:rPr lang="en-US" dirty="0">
                <a:solidFill>
                  <a:schemeClr val="tx1">
                    <a:lumMod val="75000"/>
                    <a:lumOff val="25000"/>
                  </a:schemeClr>
                </a:solidFill>
                <a:latin typeface="Calibri" pitchFamily="34" charset="0"/>
              </a:rPr>
              <a:t>“</a:t>
            </a:r>
            <a:r>
              <a:rPr lang="en-US" i="1" dirty="0">
                <a:solidFill>
                  <a:schemeClr val="tx1">
                    <a:lumMod val="75000"/>
                    <a:lumOff val="25000"/>
                  </a:schemeClr>
                </a:solidFill>
                <a:latin typeface="Calibri" pitchFamily="34" charset="0"/>
              </a:rPr>
              <a:t>I did not fail one thousand times; I found one thousand ways how not to make a light bulb.”</a:t>
            </a:r>
            <a:r>
              <a:rPr lang="en-US" i="1" dirty="0">
                <a:latin typeface="Calibri" pitchFamily="34" charset="0"/>
              </a:rPr>
              <a:t>	</a:t>
            </a:r>
          </a:p>
          <a:p>
            <a:pPr>
              <a:buFontTx/>
              <a:buNone/>
            </a:pPr>
            <a:r>
              <a:rPr lang="en-US" i="1" dirty="0">
                <a:solidFill>
                  <a:srgbClr val="000099"/>
                </a:solidFill>
                <a:latin typeface="Calibri" pitchFamily="34" charset="0"/>
              </a:rPr>
              <a:t>		Thomas Edison</a:t>
            </a:r>
            <a:endParaRPr lang="en-US" sz="1800" dirty="0">
              <a:solidFill>
                <a:srgbClr val="000099"/>
              </a:solidFill>
              <a:latin typeface="Calibri" pitchFamily="34" charset="0"/>
            </a:endParaRPr>
          </a:p>
        </p:txBody>
      </p:sp>
      <p:pic>
        <p:nvPicPr>
          <p:cNvPr id="45061" name="Picture 4" descr="Picture of Thomas Edison" title="Picture"/>
          <p:cNvPicPr>
            <a:picLocks noChangeAspect="1" noChangeArrowheads="1"/>
          </p:cNvPicPr>
          <p:nvPr/>
        </p:nvPicPr>
        <p:blipFill>
          <a:blip r:embed="rId3" cstate="print"/>
          <a:srcRect/>
          <a:stretch>
            <a:fillRect/>
          </a:stretch>
        </p:blipFill>
        <p:spPr bwMode="auto">
          <a:xfrm>
            <a:off x="7645791" y="2164670"/>
            <a:ext cx="2895600" cy="3995323"/>
          </a:xfrm>
          <a:prstGeom prst="rect">
            <a:avLst/>
          </a:prstGeom>
          <a:noFill/>
          <a:ln w="12700" cap="sq">
            <a:solidFill>
              <a:schemeClr val="tx1"/>
            </a:solidFill>
            <a:miter lim="800000"/>
            <a:headEnd type="none" w="sm" len="sm"/>
            <a:tailEnd type="none" w="sm" len="sm"/>
          </a:ln>
        </p:spPr>
      </p:pic>
    </p:spTree>
    <p:extLst>
      <p:ext uri="{BB962C8B-B14F-4D97-AF65-F5344CB8AC3E}">
        <p14:creationId xmlns:p14="http://schemas.microsoft.com/office/powerpoint/2010/main" val="36471167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7961" y="249756"/>
            <a:ext cx="10360123" cy="747897"/>
          </a:xfrm>
        </p:spPr>
        <p:txBody>
          <a:bodyPr>
            <a:normAutofit fontScale="90000"/>
          </a:bodyPr>
          <a:lstStyle/>
          <a:p>
            <a:pPr algn="ctr"/>
            <a:r>
              <a:rPr lang="en-US" sz="5400" dirty="0" smtClean="0"/>
              <a:t>Sometimes You </a:t>
            </a:r>
            <a:r>
              <a:rPr lang="en-US" sz="5400" dirty="0"/>
              <a:t>S</a:t>
            </a:r>
            <a:r>
              <a:rPr lang="en-US" sz="5400" dirty="0" smtClean="0"/>
              <a:t>hould “Just </a:t>
            </a:r>
            <a:r>
              <a:rPr lang="en-US" sz="5400" dirty="0"/>
              <a:t>Do It</a:t>
            </a:r>
            <a:r>
              <a:rPr lang="en-US" sz="5400" dirty="0" smtClean="0"/>
              <a:t>”</a:t>
            </a:r>
            <a:endParaRPr lang="en-US" sz="5400" dirty="0"/>
          </a:p>
        </p:txBody>
      </p:sp>
      <p:pic>
        <p:nvPicPr>
          <p:cNvPr id="9220" name="Picture 2" descr="s_02_mfi_nofill_03"/>
          <p:cNvPicPr>
            <a:picLocks noGrp="1" noChangeAspect="1" noChangeArrowheads="1"/>
          </p:cNvPicPr>
          <p:nvPr>
            <p:ph idx="1"/>
          </p:nvPr>
        </p:nvPicPr>
        <p:blipFill>
          <a:blip r:embed="rId3"/>
          <a:srcRect/>
          <a:stretch>
            <a:fillRect/>
          </a:stretch>
        </p:blipFill>
        <p:spPr>
          <a:xfrm>
            <a:off x="4648201" y="1447801"/>
            <a:ext cx="3000375" cy="4448175"/>
          </a:xfrm>
        </p:spPr>
      </p:pic>
      <p:sp>
        <p:nvSpPr>
          <p:cNvPr id="2" name="Slide Number Placeholder 1"/>
          <p:cNvSpPr>
            <a:spLocks noGrp="1"/>
          </p:cNvSpPr>
          <p:nvPr>
            <p:ph type="sldNum" sz="quarter" idx="12"/>
          </p:nvPr>
        </p:nvSpPr>
        <p:spPr/>
        <p:txBody>
          <a:bodyPr/>
          <a:lstStyle/>
          <a:p>
            <a:fld id="{2A37CE8A-7245-4707-AC2B-032FD4933B99}" type="slidenum">
              <a:rPr lang="en-US" smtClean="0"/>
              <a:t>21</a:t>
            </a:fld>
            <a:endParaRPr lang="en-US"/>
          </a:p>
        </p:txBody>
      </p:sp>
      <p:sp>
        <p:nvSpPr>
          <p:cNvPr id="6" name="Multiply 5"/>
          <p:cNvSpPr/>
          <p:nvPr/>
        </p:nvSpPr>
        <p:spPr>
          <a:xfrm>
            <a:off x="4495800" y="1600200"/>
            <a:ext cx="3581400" cy="39624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9048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t>
            </a:r>
            <a:r>
              <a:rPr lang="en-US" u="sng" dirty="0"/>
              <a:t>Not </a:t>
            </a:r>
            <a:r>
              <a:rPr lang="en-US" dirty="0"/>
              <a:t>How You Do Small Tests of Change…..</a:t>
            </a:r>
          </a:p>
        </p:txBody>
      </p:sp>
      <p:sp>
        <p:nvSpPr>
          <p:cNvPr id="3" name="Slide Number Placeholder 2"/>
          <p:cNvSpPr>
            <a:spLocks noGrp="1"/>
          </p:cNvSpPr>
          <p:nvPr>
            <p:ph type="sldNum" sz="quarter" idx="12"/>
          </p:nvPr>
        </p:nvSpPr>
        <p:spPr/>
        <p:txBody>
          <a:bodyPr/>
          <a:lstStyle/>
          <a:p>
            <a:fld id="{2A37CE8A-7245-4707-AC2B-032FD4933B99}" type="slidenum">
              <a:rPr lang="en-US" smtClean="0"/>
              <a:t>22</a:t>
            </a:fld>
            <a:endParaRPr lang="en-US"/>
          </a:p>
        </p:txBody>
      </p:sp>
      <p:pic>
        <p:nvPicPr>
          <p:cNvPr id="2050" name="Picture 2"/>
          <p:cNvPicPr>
            <a:picLocks noChangeAspect="1" noChangeArrowheads="1"/>
          </p:cNvPicPr>
          <p:nvPr/>
        </p:nvPicPr>
        <p:blipFill>
          <a:blip r:embed="rId3"/>
          <a:srcRect/>
          <a:stretch>
            <a:fillRect/>
          </a:stretch>
        </p:blipFill>
        <p:spPr bwMode="auto">
          <a:xfrm>
            <a:off x="3124200" y="1828801"/>
            <a:ext cx="5791200" cy="3841301"/>
          </a:xfrm>
          <a:prstGeom prst="rect">
            <a:avLst/>
          </a:prstGeom>
          <a:noFill/>
          <a:ln w="9525">
            <a:noFill/>
            <a:miter lim="800000"/>
            <a:headEnd/>
            <a:tailEnd/>
          </a:ln>
          <a:effectLst/>
        </p:spPr>
      </p:pic>
    </p:spTree>
    <p:extLst>
      <p:ext uri="{BB962C8B-B14F-4D97-AF65-F5344CB8AC3E}">
        <p14:creationId xmlns:p14="http://schemas.microsoft.com/office/powerpoint/2010/main" val="2068784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96705" y="243840"/>
            <a:ext cx="8077200" cy="884238"/>
          </a:xfrm>
        </p:spPr>
        <p:txBody>
          <a:bodyPr/>
          <a:lstStyle/>
          <a:p>
            <a:r>
              <a:rPr lang="en-US" dirty="0"/>
              <a:t>Designing Small Tests of Change</a:t>
            </a:r>
          </a:p>
        </p:txBody>
      </p:sp>
      <p:sp>
        <p:nvSpPr>
          <p:cNvPr id="34819" name="Content Placeholder 2"/>
          <p:cNvSpPr>
            <a:spLocks noGrp="1"/>
          </p:cNvSpPr>
          <p:nvPr>
            <p:ph idx="1"/>
          </p:nvPr>
        </p:nvSpPr>
        <p:spPr>
          <a:xfrm>
            <a:off x="672905" y="1383324"/>
            <a:ext cx="7924800" cy="4602163"/>
          </a:xfrm>
        </p:spPr>
        <p:txBody>
          <a:bodyPr/>
          <a:lstStyle/>
          <a:p>
            <a:pPr marL="514350" indent="-514350">
              <a:buNone/>
            </a:pPr>
            <a:r>
              <a:rPr lang="en-US" dirty="0">
                <a:solidFill>
                  <a:srgbClr val="0070C0"/>
                </a:solidFill>
              </a:rPr>
              <a:t>Key Information before beginning:</a:t>
            </a:r>
          </a:p>
          <a:p>
            <a:r>
              <a:rPr lang="en-US" dirty="0"/>
              <a:t>What is the test?</a:t>
            </a:r>
          </a:p>
          <a:p>
            <a:r>
              <a:rPr lang="en-US" dirty="0"/>
              <a:t>What is the smallest unit of change?</a:t>
            </a:r>
          </a:p>
          <a:p>
            <a:r>
              <a:rPr lang="en-US" dirty="0"/>
              <a:t>Who has to change?</a:t>
            </a:r>
          </a:p>
          <a:p>
            <a:r>
              <a:rPr lang="en-US" dirty="0"/>
              <a:t>How many staff need to change?</a:t>
            </a:r>
          </a:p>
          <a:p>
            <a:r>
              <a:rPr lang="en-US" dirty="0"/>
              <a:t>How many staff need to test the change?</a:t>
            </a:r>
          </a:p>
          <a:p>
            <a:r>
              <a:rPr lang="en-US" dirty="0"/>
              <a:t>When will the testing take place?</a:t>
            </a:r>
          </a:p>
        </p:txBody>
      </p:sp>
      <p:sp>
        <p:nvSpPr>
          <p:cNvPr id="4" name="Slide Number Placeholder 3"/>
          <p:cNvSpPr>
            <a:spLocks noGrp="1"/>
          </p:cNvSpPr>
          <p:nvPr>
            <p:ph type="sldNum" sz="quarter" idx="12"/>
          </p:nvPr>
        </p:nvSpPr>
        <p:spPr/>
        <p:txBody>
          <a:bodyPr/>
          <a:lstStyle/>
          <a:p>
            <a:pPr>
              <a:defRPr/>
            </a:pPr>
            <a:fld id="{9B694552-2C7A-4632-B615-B457265D6422}" type="slidenum">
              <a:rPr lang="en-US" smtClean="0"/>
              <a:pPr>
                <a:defRPr/>
              </a:pPr>
              <a:t>23</a:t>
            </a:fld>
            <a:endParaRPr lang="en-US"/>
          </a:p>
        </p:txBody>
      </p:sp>
    </p:spTree>
    <p:extLst>
      <p:ext uri="{BB962C8B-B14F-4D97-AF65-F5344CB8AC3E}">
        <p14:creationId xmlns:p14="http://schemas.microsoft.com/office/powerpoint/2010/main" val="3328300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Test the Ideas</a:t>
            </a:r>
          </a:p>
        </p:txBody>
      </p:sp>
      <p:sp>
        <p:nvSpPr>
          <p:cNvPr id="3" name="Content Placeholder 2"/>
          <p:cNvSpPr>
            <a:spLocks noGrp="1"/>
          </p:cNvSpPr>
          <p:nvPr>
            <p:ph idx="1"/>
          </p:nvPr>
        </p:nvSpPr>
        <p:spPr>
          <a:xfrm>
            <a:off x="609600" y="1111349"/>
            <a:ext cx="10972800" cy="5014816"/>
          </a:xfrm>
        </p:spPr>
        <p:txBody>
          <a:bodyPr>
            <a:normAutofit lnSpcReduction="10000"/>
          </a:bodyPr>
          <a:lstStyle/>
          <a:p>
            <a:pPr marL="0" indent="0">
              <a:buNone/>
            </a:pPr>
            <a:endParaRPr lang="en-US" b="1" u="sng" dirty="0"/>
          </a:p>
          <a:p>
            <a:pPr marL="0" indent="0">
              <a:buNone/>
            </a:pPr>
            <a:r>
              <a:rPr lang="en-US" b="1" u="sng" dirty="0"/>
              <a:t>Aim: </a:t>
            </a:r>
            <a:r>
              <a:rPr lang="en-US" i="1" dirty="0"/>
              <a:t>Reduce readmissions of patients discharged to home from Med-Surg 4 achieving a 12% reduction by December 31, 2019</a:t>
            </a:r>
            <a:r>
              <a:rPr lang="en-US" dirty="0"/>
              <a:t>.</a:t>
            </a:r>
          </a:p>
          <a:p>
            <a:pPr marL="0" indent="0">
              <a:buNone/>
            </a:pPr>
            <a:r>
              <a:rPr lang="en-US" b="1" u="sng" dirty="0"/>
              <a:t>Measure:  </a:t>
            </a:r>
            <a:r>
              <a:rPr lang="en-US" dirty="0"/>
              <a:t>A consistent phone script will be used for 100% of follow-up calls.</a:t>
            </a:r>
          </a:p>
          <a:p>
            <a:pPr marL="0" indent="0">
              <a:buNone/>
            </a:pPr>
            <a:r>
              <a:rPr lang="en-US" b="1" u="sng" dirty="0"/>
              <a:t>Test: </a:t>
            </a:r>
            <a:r>
              <a:rPr lang="en-US" dirty="0"/>
              <a:t>Develop standardized  phone script for discharge calls. </a:t>
            </a:r>
          </a:p>
          <a:p>
            <a:pPr marL="0" indent="0">
              <a:buNone/>
            </a:pPr>
            <a:r>
              <a:rPr lang="en-US" b="1" u="sng" dirty="0"/>
              <a:t>Idea Testers:</a:t>
            </a:r>
          </a:p>
          <a:p>
            <a:pPr lvl="1"/>
            <a:r>
              <a:rPr lang="en-US" sz="2800" dirty="0"/>
              <a:t>People that do the work should be testing the ideas</a:t>
            </a:r>
          </a:p>
          <a:p>
            <a:pPr lvl="1"/>
            <a:r>
              <a:rPr lang="en-US" sz="2800" dirty="0">
                <a:sym typeface="Wingdings" panose="05000000000000000000" pitchFamily="2" charset="2"/>
              </a:rPr>
              <a:t>Bedside nurses</a:t>
            </a:r>
            <a:endParaRPr lang="en-US" sz="2800" dirty="0"/>
          </a:p>
          <a:p>
            <a:pPr marL="0" indent="0">
              <a:buNone/>
            </a:pPr>
            <a:r>
              <a:rPr lang="en-US" dirty="0"/>
              <a:t> </a:t>
            </a:r>
          </a:p>
        </p:txBody>
      </p:sp>
      <p:sp>
        <p:nvSpPr>
          <p:cNvPr id="4" name="Slide Number Placeholder 3"/>
          <p:cNvSpPr>
            <a:spLocks noGrp="1"/>
          </p:cNvSpPr>
          <p:nvPr>
            <p:ph type="sldNum" sz="quarter" idx="12"/>
          </p:nvPr>
        </p:nvSpPr>
        <p:spPr/>
        <p:txBody>
          <a:bodyPr/>
          <a:lstStyle/>
          <a:p>
            <a:fld id="{2A37CE8A-7245-4707-AC2B-032FD4933B99}" type="slidenum">
              <a:rPr lang="en-US" smtClean="0"/>
              <a:t>24</a:t>
            </a:fld>
            <a:endParaRPr lang="en-US" dirty="0"/>
          </a:p>
        </p:txBody>
      </p:sp>
    </p:spTree>
    <p:extLst>
      <p:ext uri="{BB962C8B-B14F-4D97-AF65-F5344CB8AC3E}">
        <p14:creationId xmlns:p14="http://schemas.microsoft.com/office/powerpoint/2010/main" val="135920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978219" y="6547626"/>
            <a:ext cx="604180" cy="269255"/>
          </a:xfrm>
        </p:spPr>
        <p:txBody>
          <a:bodyPr/>
          <a:lstStyle/>
          <a:p>
            <a:fld id="{2A37CE8A-7245-4707-AC2B-032FD4933B99}" type="slidenum">
              <a:rPr lang="en-US" sz="1800">
                <a:solidFill>
                  <a:srgbClr val="6F6F6F"/>
                </a:solidFill>
              </a:rPr>
              <a:t>25</a:t>
            </a:fld>
            <a:endParaRPr lang="en-US" sz="1800" dirty="0">
              <a:solidFill>
                <a:srgbClr val="6F6F6F"/>
              </a:solidFill>
            </a:endParaRPr>
          </a:p>
        </p:txBody>
      </p:sp>
      <p:pic>
        <p:nvPicPr>
          <p:cNvPr id="6" name="Picture 5"/>
          <p:cNvPicPr>
            <a:picLocks noChangeAspect="1"/>
          </p:cNvPicPr>
          <p:nvPr/>
        </p:nvPicPr>
        <p:blipFill>
          <a:blip r:embed="rId3"/>
          <a:stretch>
            <a:fillRect/>
          </a:stretch>
        </p:blipFill>
        <p:spPr>
          <a:xfrm>
            <a:off x="2424331" y="272957"/>
            <a:ext cx="8957902" cy="6127970"/>
          </a:xfrm>
          <a:prstGeom prst="rect">
            <a:avLst/>
          </a:prstGeom>
        </p:spPr>
      </p:pic>
      <p:pic>
        <p:nvPicPr>
          <p:cNvPr id="7" name="Picture 2" descr="Graphic for the model of improvement, including plan, do, study, act" title="Model for Improvement"/>
          <p:cNvPicPr>
            <a:picLocks noChangeAspect="1" noChangeArrowheads="1"/>
          </p:cNvPicPr>
          <p:nvPr/>
        </p:nvPicPr>
        <p:blipFill>
          <a:blip r:embed="rId4" cstate="print"/>
          <a:srcRect/>
          <a:stretch>
            <a:fillRect/>
          </a:stretch>
        </p:blipFill>
        <p:spPr bwMode="auto">
          <a:xfrm>
            <a:off x="126537" y="1546355"/>
            <a:ext cx="2183642" cy="3581173"/>
          </a:xfrm>
          <a:prstGeom prst="rect">
            <a:avLst/>
          </a:prstGeom>
          <a:noFill/>
          <a:ln w="9525">
            <a:noFill/>
            <a:miter lim="800000"/>
            <a:headEnd/>
            <a:tailEnd/>
          </a:ln>
        </p:spPr>
      </p:pic>
    </p:spTree>
    <p:extLst>
      <p:ext uri="{BB962C8B-B14F-4D97-AF65-F5344CB8AC3E}">
        <p14:creationId xmlns:p14="http://schemas.microsoft.com/office/powerpoint/2010/main" val="348092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58837" y="222008"/>
            <a:ext cx="8077200" cy="664797"/>
          </a:xfrm>
        </p:spPr>
        <p:txBody>
          <a:bodyPr>
            <a:normAutofit/>
          </a:bodyPr>
          <a:lstStyle/>
          <a:p>
            <a:r>
              <a:rPr lang="en-US" dirty="0"/>
              <a:t>How Small Is Small?</a:t>
            </a:r>
          </a:p>
        </p:txBody>
      </p:sp>
      <p:sp>
        <p:nvSpPr>
          <p:cNvPr id="27652" name="Content Placeholder 2"/>
          <p:cNvSpPr>
            <a:spLocks noGrp="1"/>
          </p:cNvSpPr>
          <p:nvPr>
            <p:ph idx="1"/>
          </p:nvPr>
        </p:nvSpPr>
        <p:spPr>
          <a:xfrm>
            <a:off x="1024597" y="1395048"/>
            <a:ext cx="8229600" cy="4350912"/>
          </a:xfrm>
        </p:spPr>
        <p:txBody>
          <a:bodyPr>
            <a:normAutofit fontScale="92500" lnSpcReduction="10000"/>
          </a:bodyPr>
          <a:lstStyle/>
          <a:p>
            <a:pPr>
              <a:buFont typeface="Arial" charset="0"/>
              <a:buNone/>
            </a:pPr>
            <a:r>
              <a:rPr lang="en-US" sz="3600" dirty="0"/>
              <a:t>Remember the </a:t>
            </a:r>
            <a:r>
              <a:rPr lang="en-US" sz="3600" dirty="0">
                <a:solidFill>
                  <a:schemeClr val="accent1"/>
                </a:solidFill>
              </a:rPr>
              <a:t>“Rule of One”</a:t>
            </a:r>
          </a:p>
          <a:p>
            <a:pPr>
              <a:buFont typeface="Arial" charset="0"/>
              <a:buNone/>
            </a:pPr>
            <a:r>
              <a:rPr lang="en-US" sz="3600" dirty="0"/>
              <a:t>	One nurse</a:t>
            </a:r>
          </a:p>
          <a:p>
            <a:pPr>
              <a:buFont typeface="Arial" charset="0"/>
              <a:buNone/>
            </a:pPr>
            <a:r>
              <a:rPr lang="en-US" sz="3600" dirty="0"/>
              <a:t>		One patient</a:t>
            </a:r>
          </a:p>
          <a:p>
            <a:pPr>
              <a:buFont typeface="Arial" charset="0"/>
              <a:buNone/>
            </a:pPr>
            <a:r>
              <a:rPr lang="en-US" sz="3600" dirty="0"/>
              <a:t>			One shift</a:t>
            </a:r>
          </a:p>
          <a:p>
            <a:pPr>
              <a:buFont typeface="Arial" charset="0"/>
              <a:buNone/>
            </a:pPr>
            <a:r>
              <a:rPr lang="en-US" sz="3600" dirty="0"/>
              <a:t>				One hour</a:t>
            </a:r>
          </a:p>
          <a:p>
            <a:pPr>
              <a:buFont typeface="Arial" charset="0"/>
              <a:buNone/>
            </a:pPr>
            <a:r>
              <a:rPr lang="en-US" sz="3600" dirty="0"/>
              <a:t>					One time</a:t>
            </a:r>
          </a:p>
          <a:p>
            <a:pPr>
              <a:buFont typeface="Arial" charset="0"/>
              <a:buNone/>
            </a:pPr>
            <a:endParaRPr lang="en-US" sz="3600" dirty="0"/>
          </a:p>
          <a:p>
            <a:pPr>
              <a:buFont typeface="Arial" charset="0"/>
              <a:buNone/>
            </a:pPr>
            <a:r>
              <a:rPr lang="en-US" sz="3600" dirty="0"/>
              <a:t>	</a:t>
            </a:r>
          </a:p>
          <a:p>
            <a:pPr>
              <a:buFont typeface="Arial" charset="0"/>
              <a:buNone/>
            </a:pPr>
            <a:endParaRPr lang="en-US" sz="3600" dirty="0"/>
          </a:p>
        </p:txBody>
      </p:sp>
      <p:sp>
        <p:nvSpPr>
          <p:cNvPr id="2" name="Slide Number Placeholder 1"/>
          <p:cNvSpPr>
            <a:spLocks noGrp="1"/>
          </p:cNvSpPr>
          <p:nvPr>
            <p:ph type="sldNum" sz="quarter" idx="12"/>
          </p:nvPr>
        </p:nvSpPr>
        <p:spPr/>
        <p:txBody>
          <a:bodyPr/>
          <a:lstStyle/>
          <a:p>
            <a:fld id="{2A37CE8A-7245-4707-AC2B-032FD4933B99}" type="slidenum">
              <a:rPr lang="en-US" smtClean="0"/>
              <a:t>26</a:t>
            </a:fld>
            <a:endParaRPr lang="en-US"/>
          </a:p>
        </p:txBody>
      </p:sp>
      <p:sp>
        <p:nvSpPr>
          <p:cNvPr id="7" name="Rectangle 6"/>
          <p:cNvSpPr/>
          <p:nvPr/>
        </p:nvSpPr>
        <p:spPr>
          <a:xfrm>
            <a:off x="6288962" y="2365717"/>
            <a:ext cx="2057400" cy="156966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a:t>
            </a:r>
          </a:p>
        </p:txBody>
      </p:sp>
    </p:spTree>
    <p:extLst>
      <p:ext uri="{BB962C8B-B14F-4D97-AF65-F5344CB8AC3E}">
        <p14:creationId xmlns:p14="http://schemas.microsoft.com/office/powerpoint/2010/main" val="3224224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86927" y="80843"/>
            <a:ext cx="9750275" cy="6596113"/>
          </a:xfrm>
          <a:prstGeom prst="rect">
            <a:avLst/>
          </a:prstGeom>
        </p:spPr>
      </p:pic>
      <p:grpSp>
        <p:nvGrpSpPr>
          <p:cNvPr id="10" name="Group 9"/>
          <p:cNvGrpSpPr/>
          <p:nvPr/>
        </p:nvGrpSpPr>
        <p:grpSpPr>
          <a:xfrm>
            <a:off x="602868" y="2378017"/>
            <a:ext cx="482589" cy="3189148"/>
            <a:chOff x="602868" y="2378017"/>
            <a:chExt cx="482589" cy="3189148"/>
          </a:xfrm>
        </p:grpSpPr>
        <p:pic>
          <p:nvPicPr>
            <p:cNvPr id="6" name="Picture 5" descr="Images of PDSA cycle" title="PDSA"/>
            <p:cNvPicPr>
              <a:picLocks noChangeAspect="1"/>
            </p:cNvPicPr>
            <p:nvPr/>
          </p:nvPicPr>
          <p:blipFill>
            <a:blip r:embed="rId4"/>
            <a:stretch>
              <a:fillRect/>
            </a:stretch>
          </p:blipFill>
          <p:spPr>
            <a:xfrm>
              <a:off x="625930" y="4253929"/>
              <a:ext cx="457200" cy="431671"/>
            </a:xfrm>
            <a:prstGeom prst="rect">
              <a:avLst/>
            </a:prstGeom>
          </p:spPr>
        </p:pic>
        <p:pic>
          <p:nvPicPr>
            <p:cNvPr id="7" name="Picture 6" descr="Image of PDSA cycle" title="PDSA"/>
            <p:cNvPicPr>
              <a:picLocks noChangeAspect="1"/>
            </p:cNvPicPr>
            <p:nvPr/>
          </p:nvPicPr>
          <p:blipFill>
            <a:blip r:embed="rId4"/>
            <a:stretch>
              <a:fillRect/>
            </a:stretch>
          </p:blipFill>
          <p:spPr>
            <a:xfrm>
              <a:off x="616298" y="3354472"/>
              <a:ext cx="457200" cy="431671"/>
            </a:xfrm>
            <a:prstGeom prst="rect">
              <a:avLst/>
            </a:prstGeom>
          </p:spPr>
        </p:pic>
        <p:pic>
          <p:nvPicPr>
            <p:cNvPr id="8" name="Picture 7" descr="Image of PDSA cycle" title="PDSA"/>
            <p:cNvPicPr>
              <a:picLocks noChangeAspect="1"/>
            </p:cNvPicPr>
            <p:nvPr/>
          </p:nvPicPr>
          <p:blipFill>
            <a:blip r:embed="rId4"/>
            <a:stretch>
              <a:fillRect/>
            </a:stretch>
          </p:blipFill>
          <p:spPr>
            <a:xfrm>
              <a:off x="628257" y="2378017"/>
              <a:ext cx="457200" cy="431671"/>
            </a:xfrm>
            <a:prstGeom prst="rect">
              <a:avLst/>
            </a:prstGeom>
          </p:spPr>
        </p:pic>
        <p:pic>
          <p:nvPicPr>
            <p:cNvPr id="9" name="Picture 8" descr="Images of PDSA cycle" title="PDSA"/>
            <p:cNvPicPr>
              <a:picLocks noChangeAspect="1"/>
            </p:cNvPicPr>
            <p:nvPr/>
          </p:nvPicPr>
          <p:blipFill>
            <a:blip r:embed="rId4"/>
            <a:stretch>
              <a:fillRect/>
            </a:stretch>
          </p:blipFill>
          <p:spPr>
            <a:xfrm>
              <a:off x="602868" y="5135494"/>
              <a:ext cx="457200" cy="431671"/>
            </a:xfrm>
            <a:prstGeom prst="rect">
              <a:avLst/>
            </a:prstGeom>
          </p:spPr>
        </p:pic>
      </p:grpSp>
      <p:sp>
        <p:nvSpPr>
          <p:cNvPr id="2" name="Slide Number Placeholder 1"/>
          <p:cNvSpPr>
            <a:spLocks noGrp="1"/>
          </p:cNvSpPr>
          <p:nvPr>
            <p:ph type="sldNum" sz="quarter" idx="12"/>
          </p:nvPr>
        </p:nvSpPr>
        <p:spPr/>
        <p:txBody>
          <a:bodyPr/>
          <a:lstStyle/>
          <a:p>
            <a:fld id="{2A37CE8A-7245-4707-AC2B-032FD4933B99}" type="slidenum">
              <a:rPr lang="en-US" smtClean="0"/>
              <a:t>27</a:t>
            </a:fld>
            <a:endParaRPr lang="en-US"/>
          </a:p>
        </p:txBody>
      </p:sp>
    </p:spTree>
    <p:extLst>
      <p:ext uri="{BB962C8B-B14F-4D97-AF65-F5344CB8AC3E}">
        <p14:creationId xmlns:p14="http://schemas.microsoft.com/office/powerpoint/2010/main" val="3034421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96568" y="198121"/>
            <a:ext cx="8077200" cy="664797"/>
          </a:xfrm>
        </p:spPr>
        <p:txBody>
          <a:bodyPr>
            <a:normAutofit/>
          </a:bodyPr>
          <a:lstStyle/>
          <a:p>
            <a:r>
              <a:rPr lang="en-US" dirty="0">
                <a:latin typeface="Calibri" pitchFamily="34" charset="0"/>
              </a:rPr>
              <a:t>Designing the Tests</a:t>
            </a:r>
          </a:p>
        </p:txBody>
      </p:sp>
      <p:sp>
        <p:nvSpPr>
          <p:cNvPr id="3" name="Content Placeholder 2"/>
          <p:cNvSpPr>
            <a:spLocks noGrp="1"/>
          </p:cNvSpPr>
          <p:nvPr>
            <p:ph idx="1"/>
          </p:nvPr>
        </p:nvSpPr>
        <p:spPr>
          <a:xfrm>
            <a:off x="896568" y="1206684"/>
            <a:ext cx="9560417" cy="5037786"/>
          </a:xfrm>
        </p:spPr>
        <p:txBody>
          <a:bodyPr/>
          <a:lstStyle/>
          <a:p>
            <a:pPr marL="514350" indent="-514350">
              <a:buFont typeface="+mj-lt"/>
              <a:buAutoNum type="alphaUcPeriod"/>
              <a:defRPr/>
            </a:pPr>
            <a:r>
              <a:rPr lang="en-US" dirty="0"/>
              <a:t>Begin with the smallest unit of change possible</a:t>
            </a:r>
          </a:p>
          <a:p>
            <a:pPr lvl="1">
              <a:defRPr/>
            </a:pPr>
            <a:r>
              <a:rPr lang="en-US" dirty="0"/>
              <a:t>“Rule of 1’s”: One care team, one patient, one day</a:t>
            </a:r>
          </a:p>
          <a:p>
            <a:pPr marL="514350" indent="-514350">
              <a:buFont typeface="+mj-lt"/>
              <a:buAutoNum type="alphaUcPeriod"/>
              <a:defRPr/>
            </a:pPr>
            <a:r>
              <a:rPr lang="en-US" dirty="0"/>
              <a:t>Plan for easy and efficient collection of feedback from your volunteer ‘testers’</a:t>
            </a:r>
          </a:p>
          <a:p>
            <a:pPr marL="514350" indent="-514350">
              <a:buFont typeface="+mj-lt"/>
              <a:buAutoNum type="alphaUcPeriod"/>
              <a:defRPr/>
            </a:pPr>
            <a:r>
              <a:rPr lang="en-US" dirty="0"/>
              <a:t>Spread systematically:</a:t>
            </a:r>
          </a:p>
          <a:p>
            <a:pPr lvl="1">
              <a:defRPr/>
            </a:pPr>
            <a:r>
              <a:rPr lang="en-US" dirty="0"/>
              <a:t>1 day </a:t>
            </a:r>
            <a:r>
              <a:rPr lang="en-US" dirty="0">
                <a:sym typeface="Wingdings" pitchFamily="2" charset="2"/>
              </a:rPr>
              <a:t> 2 days  4 days </a:t>
            </a:r>
            <a:r>
              <a:rPr lang="en-US" i="1" dirty="0">
                <a:sym typeface="Wingdings" pitchFamily="2" charset="2"/>
              </a:rPr>
              <a:t>and/or</a:t>
            </a:r>
            <a:r>
              <a:rPr lang="en-US" dirty="0">
                <a:solidFill>
                  <a:srgbClr val="2533B9"/>
                </a:solidFill>
                <a:sym typeface="Wingdings" pitchFamily="2" charset="2"/>
              </a:rPr>
              <a:t> </a:t>
            </a:r>
          </a:p>
          <a:p>
            <a:pPr lvl="1">
              <a:defRPr/>
            </a:pPr>
            <a:r>
              <a:rPr lang="en-US" dirty="0">
                <a:sym typeface="Wingdings" pitchFamily="2" charset="2"/>
              </a:rPr>
              <a:t>2 teams/ 1 patient 2 teams/ 4 pts 4 teams/ 8 pts</a:t>
            </a:r>
          </a:p>
          <a:p>
            <a:pPr lvl="1">
              <a:defRPr/>
            </a:pPr>
            <a:r>
              <a:rPr lang="en-US" dirty="0">
                <a:sym typeface="Wingdings" pitchFamily="2" charset="2"/>
              </a:rPr>
              <a:t>Pair an experienced tester with someone new</a:t>
            </a:r>
            <a:endParaRPr lang="en-US" dirty="0"/>
          </a:p>
          <a:p>
            <a:pPr marL="514350" indent="-514350">
              <a:buFont typeface="+mj-lt"/>
              <a:buAutoNum type="alphaUcPeriod"/>
              <a:defRPr/>
            </a:pPr>
            <a:r>
              <a:rPr lang="en-US" dirty="0"/>
              <a:t>Know when to report progress &amp; to whom</a:t>
            </a:r>
          </a:p>
        </p:txBody>
      </p:sp>
      <p:sp>
        <p:nvSpPr>
          <p:cNvPr id="2" name="Slide Number Placeholder 1"/>
          <p:cNvSpPr>
            <a:spLocks noGrp="1"/>
          </p:cNvSpPr>
          <p:nvPr>
            <p:ph type="sldNum" sz="quarter" idx="12"/>
          </p:nvPr>
        </p:nvSpPr>
        <p:spPr/>
        <p:txBody>
          <a:bodyPr/>
          <a:lstStyle/>
          <a:p>
            <a:fld id="{2A37CE8A-7245-4707-AC2B-032FD4933B99}" type="slidenum">
              <a:rPr lang="en-US" smtClean="0"/>
              <a:t>28</a:t>
            </a:fld>
            <a:endParaRPr lang="en-US"/>
          </a:p>
        </p:txBody>
      </p:sp>
    </p:spTree>
    <p:extLst>
      <p:ext uri="{BB962C8B-B14F-4D97-AF65-F5344CB8AC3E}">
        <p14:creationId xmlns:p14="http://schemas.microsoft.com/office/powerpoint/2010/main" val="1073407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endParaRPr lang="en-US">
              <a:solidFill>
                <a:srgbClr val="000000"/>
              </a:solidFill>
              <a:latin typeface="Arial" charset="0"/>
            </a:endParaRPr>
          </a:p>
        </p:txBody>
      </p:sp>
      <p:sp>
        <p:nvSpPr>
          <p:cNvPr id="40963"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endParaRPr lang="en-US">
              <a:solidFill>
                <a:srgbClr val="000000"/>
              </a:solidFill>
              <a:latin typeface="Arial" charset="0"/>
            </a:endParaRPr>
          </a:p>
        </p:txBody>
      </p:sp>
      <p:sp>
        <p:nvSpPr>
          <p:cNvPr id="40964" name="Rectangle 4"/>
          <p:cNvSpPr>
            <a:spLocks noGrp="1" noChangeArrowheads="1"/>
          </p:cNvSpPr>
          <p:nvPr>
            <p:ph type="title"/>
          </p:nvPr>
        </p:nvSpPr>
        <p:spPr>
          <a:noFill/>
        </p:spPr>
        <p:txBody>
          <a:bodyPr vert="horz" wrap="square" lIns="90488" tIns="44450" rIns="90488" bIns="44450" rtlCol="0" anchor="t">
            <a:noAutofit/>
          </a:bodyPr>
          <a:lstStyle/>
          <a:p>
            <a:r>
              <a:rPr lang="en-US" sz="4400" b="1" dirty="0">
                <a:latin typeface="Calibri" pitchFamily="34" charset="0"/>
              </a:rPr>
              <a:t>Successful Cycles to Test Changes</a:t>
            </a:r>
          </a:p>
        </p:txBody>
      </p:sp>
      <p:sp>
        <p:nvSpPr>
          <p:cNvPr id="40965" name="Rectangle 5"/>
          <p:cNvSpPr>
            <a:spLocks noGrp="1" noChangeArrowheads="1"/>
          </p:cNvSpPr>
          <p:nvPr>
            <p:ph idx="1"/>
          </p:nvPr>
        </p:nvSpPr>
        <p:spPr>
          <a:noFill/>
        </p:spPr>
        <p:txBody>
          <a:bodyPr vert="horz" lIns="90488" tIns="44450" rIns="90488" bIns="44450" rtlCol="0">
            <a:noAutofit/>
          </a:bodyPr>
          <a:lstStyle/>
          <a:p>
            <a:pPr marL="457200" indent="-457200" algn="l">
              <a:buFont typeface="Arial" charset="0"/>
              <a:buChar char="•"/>
            </a:pPr>
            <a:r>
              <a:rPr lang="en-US" sz="2800" b="0" cap="none" dirty="0">
                <a:solidFill>
                  <a:schemeClr val="tx1">
                    <a:lumMod val="65000"/>
                    <a:lumOff val="35000"/>
                  </a:schemeClr>
                </a:solidFill>
                <a:latin typeface="Calibri" pitchFamily="34" charset="0"/>
              </a:rPr>
              <a:t>Plan Multiple Cycles For A Test Of A Change</a:t>
            </a:r>
          </a:p>
          <a:p>
            <a:pPr marL="457200" indent="-457200" algn="l">
              <a:buFont typeface="Arial" charset="0"/>
              <a:buChar char="•"/>
            </a:pPr>
            <a:r>
              <a:rPr lang="en-US" sz="2800" b="0" cap="none" dirty="0">
                <a:solidFill>
                  <a:schemeClr val="tx1">
                    <a:lumMod val="65000"/>
                    <a:lumOff val="35000"/>
                  </a:schemeClr>
                </a:solidFill>
                <a:latin typeface="Calibri" pitchFamily="34" charset="0"/>
              </a:rPr>
              <a:t>Think A Couple Of Cycles Ahead</a:t>
            </a:r>
          </a:p>
          <a:p>
            <a:pPr marL="457200" indent="-457200" algn="l">
              <a:buFont typeface="Arial" charset="0"/>
              <a:buChar char="•"/>
            </a:pPr>
            <a:r>
              <a:rPr lang="en-US" sz="2800" b="0" cap="none" dirty="0">
                <a:solidFill>
                  <a:schemeClr val="tx1">
                    <a:lumMod val="65000"/>
                    <a:lumOff val="35000"/>
                  </a:schemeClr>
                </a:solidFill>
                <a:latin typeface="Calibri" pitchFamily="34" charset="0"/>
              </a:rPr>
              <a:t>Make The ‘Ask’ Small By Starting Small</a:t>
            </a:r>
          </a:p>
          <a:p>
            <a:pPr marL="457200" indent="-457200" algn="l">
              <a:buFont typeface="Arial" charset="0"/>
              <a:buChar char="•"/>
            </a:pPr>
            <a:r>
              <a:rPr lang="en-US" sz="2800" b="0" cap="none" dirty="0">
                <a:solidFill>
                  <a:schemeClr val="tx1">
                    <a:lumMod val="65000"/>
                    <a:lumOff val="35000"/>
                  </a:schemeClr>
                </a:solidFill>
                <a:latin typeface="Calibri" pitchFamily="34" charset="0"/>
              </a:rPr>
              <a:t>Test With </a:t>
            </a:r>
            <a:r>
              <a:rPr lang="en-US" sz="2800" b="0" u="sng" cap="none" dirty="0">
                <a:solidFill>
                  <a:schemeClr val="tx1">
                    <a:lumMod val="65000"/>
                    <a:lumOff val="35000"/>
                  </a:schemeClr>
                </a:solidFill>
                <a:latin typeface="Calibri" pitchFamily="34" charset="0"/>
              </a:rPr>
              <a:t>Volunteers</a:t>
            </a:r>
          </a:p>
          <a:p>
            <a:pPr marL="457200" indent="-457200" algn="l">
              <a:buFont typeface="Arial" charset="0"/>
              <a:buChar char="•"/>
            </a:pPr>
            <a:r>
              <a:rPr lang="en-US" sz="2800" b="0" u="sng" cap="none" dirty="0">
                <a:solidFill>
                  <a:schemeClr val="tx1">
                    <a:lumMod val="65000"/>
                    <a:lumOff val="35000"/>
                  </a:schemeClr>
                </a:solidFill>
                <a:latin typeface="Calibri" pitchFamily="34" charset="0"/>
              </a:rPr>
              <a:t>Do Not Wait </a:t>
            </a:r>
            <a:r>
              <a:rPr lang="en-US" sz="2800" b="0" cap="none" dirty="0">
                <a:solidFill>
                  <a:schemeClr val="tx1">
                    <a:lumMod val="65000"/>
                    <a:lumOff val="35000"/>
                  </a:schemeClr>
                </a:solidFill>
                <a:latin typeface="Calibri" pitchFamily="34" charset="0"/>
              </a:rPr>
              <a:t>To Get Total Buy-in Before Starting</a:t>
            </a:r>
          </a:p>
          <a:p>
            <a:pPr marL="457200" indent="-457200" algn="l">
              <a:buFont typeface="Arial" charset="0"/>
              <a:buChar char="•"/>
            </a:pPr>
            <a:r>
              <a:rPr lang="en-US" sz="2800" b="0" cap="none" dirty="0">
                <a:solidFill>
                  <a:schemeClr val="tx1">
                    <a:lumMod val="65000"/>
                    <a:lumOff val="35000"/>
                  </a:schemeClr>
                </a:solidFill>
                <a:latin typeface="Calibri" pitchFamily="34" charset="0"/>
              </a:rPr>
              <a:t>Be Innovative To Make Test Feasible</a:t>
            </a:r>
          </a:p>
          <a:p>
            <a:pPr marL="457200" indent="-457200" algn="l">
              <a:buFont typeface="Arial" charset="0"/>
              <a:buChar char="•"/>
            </a:pPr>
            <a:r>
              <a:rPr lang="en-US" sz="2800" b="0" cap="none" dirty="0">
                <a:solidFill>
                  <a:schemeClr val="tx1">
                    <a:lumMod val="65000"/>
                    <a:lumOff val="35000"/>
                  </a:schemeClr>
                </a:solidFill>
                <a:latin typeface="Calibri" pitchFamily="34" charset="0"/>
              </a:rPr>
              <a:t>Collect Useful Data During Each Test</a:t>
            </a:r>
          </a:p>
          <a:p>
            <a:pPr marL="457200" indent="-457200" algn="l">
              <a:buFont typeface="Arial" charset="0"/>
              <a:buChar char="•"/>
            </a:pPr>
            <a:r>
              <a:rPr lang="en-US" sz="2800" b="0" cap="none" dirty="0">
                <a:solidFill>
                  <a:schemeClr val="tx1">
                    <a:lumMod val="65000"/>
                    <a:lumOff val="35000"/>
                  </a:schemeClr>
                </a:solidFill>
                <a:latin typeface="Calibri" pitchFamily="34" charset="0"/>
              </a:rPr>
              <a:t>Test Over A </a:t>
            </a:r>
            <a:r>
              <a:rPr lang="en-US" sz="2800" b="0" u="sng" cap="none" dirty="0">
                <a:solidFill>
                  <a:schemeClr val="tx1">
                    <a:lumMod val="65000"/>
                    <a:lumOff val="35000"/>
                  </a:schemeClr>
                </a:solidFill>
                <a:latin typeface="Calibri" pitchFamily="34" charset="0"/>
              </a:rPr>
              <a:t>Wide Range Of Conditions</a:t>
            </a:r>
          </a:p>
        </p:txBody>
      </p:sp>
    </p:spTree>
    <p:extLst>
      <p:ext uri="{BB962C8B-B14F-4D97-AF65-F5344CB8AC3E}">
        <p14:creationId xmlns:p14="http://schemas.microsoft.com/office/powerpoint/2010/main" val="382757859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a:t>
            </a:r>
          </a:p>
        </p:txBody>
      </p:sp>
      <p:sp>
        <p:nvSpPr>
          <p:cNvPr id="3" name="Content Placeholder 2"/>
          <p:cNvSpPr>
            <a:spLocks noGrp="1"/>
          </p:cNvSpPr>
          <p:nvPr>
            <p:ph idx="1"/>
          </p:nvPr>
        </p:nvSpPr>
        <p:spPr>
          <a:xfrm>
            <a:off x="609599" y="1152110"/>
            <a:ext cx="10972800" cy="4525963"/>
          </a:xfrm>
        </p:spPr>
        <p:txBody>
          <a:bodyPr/>
          <a:lstStyle/>
          <a:p>
            <a:r>
              <a:rPr lang="en-US" dirty="0"/>
              <a:t>How we know we have work to do:</a:t>
            </a:r>
          </a:p>
          <a:p>
            <a:pPr lvl="1"/>
            <a:r>
              <a:rPr lang="en-US" dirty="0"/>
              <a:t>Data indicates an improvement opportunity, or</a:t>
            </a:r>
          </a:p>
          <a:p>
            <a:pPr lvl="1"/>
            <a:r>
              <a:rPr lang="en-US" dirty="0"/>
              <a:t>A process or procedure is being changed or updated</a:t>
            </a:r>
          </a:p>
          <a:p>
            <a:r>
              <a:rPr lang="en-US" dirty="0"/>
              <a:t>Who will do this work?</a:t>
            </a:r>
          </a:p>
          <a:p>
            <a:pPr lvl="1"/>
            <a:r>
              <a:rPr lang="en-US" dirty="0"/>
              <a:t>Who will be the Leader?</a:t>
            </a:r>
          </a:p>
          <a:p>
            <a:pPr lvl="1"/>
            <a:r>
              <a:rPr lang="en-US" dirty="0"/>
              <a:t>Who will provide senior leader support?</a:t>
            </a:r>
          </a:p>
          <a:p>
            <a:pPr lvl="1"/>
            <a:r>
              <a:rPr lang="en-US" dirty="0"/>
              <a:t>Who are the people that know how the work is done and will make the changes?</a:t>
            </a:r>
          </a:p>
          <a:p>
            <a:r>
              <a:rPr lang="en-US" dirty="0"/>
              <a:t>Good improvement work takes a whole team</a:t>
            </a:r>
          </a:p>
        </p:txBody>
      </p:sp>
      <p:sp>
        <p:nvSpPr>
          <p:cNvPr id="4" name="Slide Number Placeholder 3"/>
          <p:cNvSpPr>
            <a:spLocks noGrp="1"/>
          </p:cNvSpPr>
          <p:nvPr>
            <p:ph type="sldNum" sz="quarter" idx="12"/>
          </p:nvPr>
        </p:nvSpPr>
        <p:spPr/>
        <p:txBody>
          <a:bodyPr/>
          <a:lstStyle/>
          <a:p>
            <a:fld id="{2A37CE8A-7245-4707-AC2B-032FD4933B99}"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306" y="1363442"/>
            <a:ext cx="3152390" cy="1691783"/>
          </a:xfrm>
          <a:prstGeom prst="rect">
            <a:avLst/>
          </a:prstGeom>
        </p:spPr>
      </p:pic>
    </p:spTree>
    <p:extLst>
      <p:ext uri="{BB962C8B-B14F-4D97-AF65-F5344CB8AC3E}">
        <p14:creationId xmlns:p14="http://schemas.microsoft.com/office/powerpoint/2010/main" val="3290508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91327" y="215705"/>
            <a:ext cx="8077200" cy="664797"/>
          </a:xfrm>
        </p:spPr>
        <p:txBody>
          <a:bodyPr>
            <a:normAutofit/>
          </a:bodyPr>
          <a:lstStyle/>
          <a:p>
            <a:r>
              <a:rPr lang="en-US" b="1" dirty="0"/>
              <a:t>Gathering Feedback during Tests</a:t>
            </a:r>
          </a:p>
        </p:txBody>
      </p:sp>
      <p:sp>
        <p:nvSpPr>
          <p:cNvPr id="43011" name="Content Placeholder 2"/>
          <p:cNvSpPr>
            <a:spLocks noGrp="1"/>
          </p:cNvSpPr>
          <p:nvPr>
            <p:ph idx="1"/>
          </p:nvPr>
        </p:nvSpPr>
        <p:spPr>
          <a:xfrm>
            <a:off x="845743" y="1539636"/>
            <a:ext cx="10356822" cy="1329595"/>
          </a:xfrm>
        </p:spPr>
        <p:txBody>
          <a:bodyPr/>
          <a:lstStyle/>
          <a:p>
            <a:pPr>
              <a:buFont typeface="Arial" charset="0"/>
              <a:buNone/>
            </a:pPr>
            <a:r>
              <a:rPr lang="en-US" dirty="0"/>
              <a:t>You will be more efficient, and improve faster, if you do not rely solely on scheduled meetings to gather feedback:</a:t>
            </a:r>
          </a:p>
        </p:txBody>
      </p:sp>
      <p:sp>
        <p:nvSpPr>
          <p:cNvPr id="2" name="Slide Number Placeholder 1"/>
          <p:cNvSpPr>
            <a:spLocks noGrp="1"/>
          </p:cNvSpPr>
          <p:nvPr>
            <p:ph type="sldNum" sz="quarter" idx="12"/>
          </p:nvPr>
        </p:nvSpPr>
        <p:spPr/>
        <p:txBody>
          <a:bodyPr/>
          <a:lstStyle/>
          <a:p>
            <a:fld id="{2A37CE8A-7245-4707-AC2B-032FD4933B99}" type="slidenum">
              <a:rPr lang="en-US" smtClean="0"/>
              <a:t>30</a:t>
            </a:fld>
            <a:endParaRPr lang="en-US"/>
          </a:p>
        </p:txBody>
      </p:sp>
      <p:sp>
        <p:nvSpPr>
          <p:cNvPr id="43013" name="TextBox 4"/>
          <p:cNvSpPr txBox="1">
            <a:spLocks noChangeArrowheads="1"/>
          </p:cNvSpPr>
          <p:nvPr/>
        </p:nvSpPr>
        <p:spPr bwMode="auto">
          <a:xfrm>
            <a:off x="845743" y="2563051"/>
            <a:ext cx="9217011" cy="3539430"/>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pPr>
            <a:r>
              <a:rPr lang="en-US" sz="3200" dirty="0">
                <a:solidFill>
                  <a:schemeClr val="tx1">
                    <a:lumMod val="65000"/>
                    <a:lumOff val="35000"/>
                  </a:schemeClr>
                </a:solidFill>
              </a:rPr>
              <a:t>Quick “standing” huddles</a:t>
            </a:r>
          </a:p>
          <a:p>
            <a:pPr marL="457200" indent="-457200">
              <a:buFont typeface="Arial" panose="020B0604020202020204" pitchFamily="34" charset="0"/>
              <a:buChar char="•"/>
            </a:pPr>
            <a:r>
              <a:rPr lang="en-US" sz="3200" dirty="0">
                <a:solidFill>
                  <a:schemeClr val="tx1">
                    <a:lumMod val="65000"/>
                    <a:lumOff val="35000"/>
                  </a:schemeClr>
                </a:solidFill>
              </a:rPr>
              <a:t>Patient Feedback</a:t>
            </a:r>
          </a:p>
          <a:p>
            <a:pPr marL="457200" indent="-457200">
              <a:buFont typeface="Arial" panose="020B0604020202020204" pitchFamily="34" charset="0"/>
              <a:buChar char="•"/>
            </a:pPr>
            <a:r>
              <a:rPr lang="en-US" sz="3200" dirty="0">
                <a:solidFill>
                  <a:schemeClr val="tx1">
                    <a:lumMod val="65000"/>
                    <a:lumOff val="35000"/>
                  </a:schemeClr>
                </a:solidFill>
              </a:rPr>
              <a:t>White board / sticky notes</a:t>
            </a:r>
          </a:p>
          <a:p>
            <a:pPr marL="457200" indent="-457200">
              <a:buFont typeface="Arial" panose="020B0604020202020204" pitchFamily="34" charset="0"/>
              <a:buChar char="•"/>
            </a:pPr>
            <a:r>
              <a:rPr lang="en-US" sz="3200" dirty="0">
                <a:solidFill>
                  <a:schemeClr val="tx1">
                    <a:lumMod val="65000"/>
                    <a:lumOff val="35000"/>
                  </a:schemeClr>
                </a:solidFill>
              </a:rPr>
              <a:t>E-mail</a:t>
            </a:r>
          </a:p>
          <a:p>
            <a:pPr marL="457200" indent="-457200">
              <a:buFont typeface="Arial" panose="020B0604020202020204" pitchFamily="34" charset="0"/>
              <a:buChar char="•"/>
            </a:pPr>
            <a:r>
              <a:rPr lang="en-US" sz="3200" dirty="0">
                <a:solidFill>
                  <a:schemeClr val="tx1">
                    <a:lumMod val="65000"/>
                    <a:lumOff val="35000"/>
                  </a:schemeClr>
                </a:solidFill>
              </a:rPr>
              <a:t>Quick surveys</a:t>
            </a:r>
          </a:p>
          <a:p>
            <a:pPr marL="457200" indent="-457200">
              <a:buFont typeface="Arial" panose="020B0604020202020204" pitchFamily="34" charset="0"/>
              <a:buChar char="•"/>
            </a:pPr>
            <a:r>
              <a:rPr lang="en-US" sz="3200" dirty="0">
                <a:solidFill>
                  <a:schemeClr val="tx1">
                    <a:lumMod val="65000"/>
                    <a:lumOff val="35000"/>
                  </a:schemeClr>
                </a:solidFill>
              </a:rPr>
              <a:t>5 minute phone calls</a:t>
            </a:r>
          </a:p>
          <a:p>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439" y="2563051"/>
            <a:ext cx="4196861" cy="3147646"/>
          </a:xfrm>
          <a:prstGeom prst="rect">
            <a:avLst/>
          </a:prstGeom>
        </p:spPr>
      </p:pic>
    </p:spTree>
    <p:extLst>
      <p:ext uri="{BB962C8B-B14F-4D97-AF65-F5344CB8AC3E}">
        <p14:creationId xmlns:p14="http://schemas.microsoft.com/office/powerpoint/2010/main" val="366671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232538"/>
            <a:ext cx="8077200" cy="664797"/>
          </a:xfrm>
        </p:spPr>
        <p:txBody>
          <a:bodyPr>
            <a:normAutofit/>
          </a:bodyPr>
          <a:lstStyle/>
          <a:p>
            <a:r>
              <a:rPr lang="en-US" dirty="0"/>
              <a:t>Adapt -</a:t>
            </a:r>
            <a:r>
              <a:rPr lang="en-US" dirty="0" smtClean="0"/>
              <a:t> </a:t>
            </a:r>
            <a:r>
              <a:rPr lang="en-US" dirty="0"/>
              <a:t>Adopt </a:t>
            </a:r>
            <a:r>
              <a:rPr lang="en-US" dirty="0" smtClean="0"/>
              <a:t>- </a:t>
            </a:r>
            <a:r>
              <a:rPr lang="en-US" dirty="0"/>
              <a:t>Abandon</a:t>
            </a:r>
          </a:p>
        </p:txBody>
      </p:sp>
      <p:sp>
        <p:nvSpPr>
          <p:cNvPr id="3" name="Content Placeholder 2"/>
          <p:cNvSpPr>
            <a:spLocks noGrp="1"/>
          </p:cNvSpPr>
          <p:nvPr>
            <p:ph idx="1"/>
          </p:nvPr>
        </p:nvSpPr>
        <p:spPr>
          <a:xfrm>
            <a:off x="425003" y="1524001"/>
            <a:ext cx="10090597" cy="4801314"/>
          </a:xfrm>
        </p:spPr>
        <p:txBody>
          <a:bodyPr>
            <a:noAutofit/>
          </a:bodyPr>
          <a:lstStyle/>
          <a:p>
            <a:pPr marL="0" indent="0">
              <a:buNone/>
            </a:pPr>
            <a:r>
              <a:rPr lang="en-US" sz="3200" dirty="0"/>
              <a:t>The basic decision point after each cycle of testing:</a:t>
            </a:r>
          </a:p>
          <a:p>
            <a:r>
              <a:rPr lang="en-US" sz="3200" b="1" dirty="0"/>
              <a:t>Adapt</a:t>
            </a:r>
            <a:r>
              <a:rPr lang="en-US" sz="3200" dirty="0"/>
              <a:t> – the test shows improvement is needed OR the tipping point has not been reached yet</a:t>
            </a:r>
          </a:p>
          <a:p>
            <a:r>
              <a:rPr lang="en-US" sz="3200" b="1" dirty="0"/>
              <a:t>Adopt</a:t>
            </a:r>
            <a:r>
              <a:rPr lang="en-US" sz="3200" dirty="0"/>
              <a:t> – the test </a:t>
            </a:r>
            <a:r>
              <a:rPr lang="en-US" sz="3200" dirty="0" smtClean="0"/>
              <a:t>shows </a:t>
            </a:r>
            <a:r>
              <a:rPr lang="en-US" sz="3200" dirty="0"/>
              <a:t>the process or tool is stable and is ready for use</a:t>
            </a:r>
          </a:p>
          <a:p>
            <a:r>
              <a:rPr lang="en-US" sz="3200" b="1" dirty="0"/>
              <a:t>Abandon</a:t>
            </a:r>
            <a:r>
              <a:rPr lang="en-US" sz="3200" dirty="0"/>
              <a:t> – the test didn’t work </a:t>
            </a:r>
            <a:r>
              <a:rPr lang="en-US" sz="3200" u="sng" dirty="0"/>
              <a:t>OR</a:t>
            </a:r>
            <a:r>
              <a:rPr lang="en-US" sz="3200" dirty="0"/>
              <a:t> some aspect of change should be abandoned</a:t>
            </a:r>
          </a:p>
        </p:txBody>
      </p:sp>
      <p:sp>
        <p:nvSpPr>
          <p:cNvPr id="4" name="Slide Number Placeholder 3"/>
          <p:cNvSpPr>
            <a:spLocks noGrp="1"/>
          </p:cNvSpPr>
          <p:nvPr>
            <p:ph type="sldNum" sz="quarter" idx="12"/>
          </p:nvPr>
        </p:nvSpPr>
        <p:spPr/>
        <p:txBody>
          <a:bodyPr/>
          <a:lstStyle/>
          <a:p>
            <a:fld id="{2A37CE8A-7245-4707-AC2B-032FD4933B99}" type="slidenum">
              <a:rPr lang="en-US" smtClean="0"/>
              <a:t>31</a:t>
            </a:fld>
            <a:endParaRPr lang="en-US"/>
          </a:p>
        </p:txBody>
      </p:sp>
    </p:spTree>
    <p:extLst>
      <p:ext uri="{BB962C8B-B14F-4D97-AF65-F5344CB8AC3E}">
        <p14:creationId xmlns:p14="http://schemas.microsoft.com/office/powerpoint/2010/main" val="225922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How to Move Forward with Testing</a:t>
            </a:r>
          </a:p>
        </p:txBody>
      </p:sp>
      <p:sp>
        <p:nvSpPr>
          <p:cNvPr id="47107" name="Content Placeholder 2"/>
          <p:cNvSpPr>
            <a:spLocks noGrp="1"/>
          </p:cNvSpPr>
          <p:nvPr>
            <p:ph idx="1"/>
          </p:nvPr>
        </p:nvSpPr>
        <p:spPr>
          <a:xfrm>
            <a:off x="838200" y="1209822"/>
            <a:ext cx="9726615" cy="4718752"/>
          </a:xfrm>
        </p:spPr>
        <p:txBody>
          <a:bodyPr>
            <a:normAutofit lnSpcReduction="10000"/>
          </a:bodyPr>
          <a:lstStyle/>
          <a:p>
            <a:r>
              <a:rPr lang="en-US" sz="2600" dirty="0"/>
              <a:t>Expand the number of participants</a:t>
            </a:r>
          </a:p>
          <a:p>
            <a:r>
              <a:rPr lang="en-US" sz="2600" dirty="0"/>
              <a:t>Expand the scope of tests</a:t>
            </a:r>
          </a:p>
          <a:p>
            <a:r>
              <a:rPr lang="en-US" sz="2600" dirty="0"/>
              <a:t>Expand the conditions of the test – weekends, nights, etc.</a:t>
            </a:r>
          </a:p>
          <a:p>
            <a:pPr marL="457200" lvl="1" indent="0">
              <a:buNone/>
            </a:pPr>
            <a:r>
              <a:rPr lang="en-US" i="1" dirty="0"/>
              <a:t>(i.e. the tests are not abandoned  when census is high or staffing is low)</a:t>
            </a:r>
          </a:p>
          <a:p>
            <a:r>
              <a:rPr lang="en-US" sz="2600" dirty="0"/>
              <a:t>Document what is learned from each cycle of testing</a:t>
            </a:r>
          </a:p>
          <a:p>
            <a:pPr lvl="1"/>
            <a:r>
              <a:rPr lang="en-US" dirty="0"/>
              <a:t>Keeps the team “on task”</a:t>
            </a:r>
          </a:p>
          <a:p>
            <a:pPr lvl="1"/>
            <a:r>
              <a:rPr lang="en-US" dirty="0"/>
              <a:t>Clarifies the reason for testing</a:t>
            </a:r>
          </a:p>
          <a:p>
            <a:pPr lvl="1"/>
            <a:r>
              <a:rPr lang="en-US" dirty="0"/>
              <a:t>Demonstrates clear accountability </a:t>
            </a:r>
          </a:p>
          <a:p>
            <a:pPr lvl="1"/>
            <a:r>
              <a:rPr lang="en-US" dirty="0"/>
              <a:t>Enhances the learning from small tests because you can see what happened virtually in “real time”.</a:t>
            </a:r>
          </a:p>
          <a:p>
            <a:pPr lvl="1"/>
            <a:endParaRPr lang="en-US" dirty="0"/>
          </a:p>
          <a:p>
            <a:endParaRPr lang="en-US" dirty="0"/>
          </a:p>
          <a:p>
            <a:pPr>
              <a:buFont typeface="Arial" charset="0"/>
              <a:buNone/>
            </a:pPr>
            <a:endParaRPr lang="en-US" dirty="0"/>
          </a:p>
        </p:txBody>
      </p:sp>
      <p:sp>
        <p:nvSpPr>
          <p:cNvPr id="2" name="Slide Number Placeholder 1"/>
          <p:cNvSpPr>
            <a:spLocks noGrp="1"/>
          </p:cNvSpPr>
          <p:nvPr>
            <p:ph type="sldNum" sz="quarter" idx="12"/>
          </p:nvPr>
        </p:nvSpPr>
        <p:spPr/>
        <p:txBody>
          <a:bodyPr/>
          <a:lstStyle/>
          <a:p>
            <a:fld id="{2A37CE8A-7245-4707-AC2B-032FD4933B99}" type="slidenum">
              <a:rPr lang="en-US" smtClean="0"/>
              <a:t>32</a:t>
            </a:fld>
            <a:endParaRPr lang="en-US"/>
          </a:p>
        </p:txBody>
      </p:sp>
    </p:spTree>
    <p:extLst>
      <p:ext uri="{BB962C8B-B14F-4D97-AF65-F5344CB8AC3E}">
        <p14:creationId xmlns:p14="http://schemas.microsoft.com/office/powerpoint/2010/main" val="3643672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t>Be Transparent and “Public”</a:t>
            </a:r>
          </a:p>
        </p:txBody>
      </p:sp>
      <p:sp>
        <p:nvSpPr>
          <p:cNvPr id="46083" name="Content Placeholder 2"/>
          <p:cNvSpPr>
            <a:spLocks noGrp="1"/>
          </p:cNvSpPr>
          <p:nvPr>
            <p:ph idx="1"/>
          </p:nvPr>
        </p:nvSpPr>
        <p:spPr>
          <a:xfrm>
            <a:off x="609600" y="1239328"/>
            <a:ext cx="10325100" cy="3733800"/>
          </a:xfrm>
        </p:spPr>
        <p:txBody>
          <a:bodyPr/>
          <a:lstStyle/>
          <a:p>
            <a:pPr marL="514350" indent="-514350">
              <a:buFont typeface="Calibri" pitchFamily="34" charset="0"/>
              <a:buAutoNum type="arabicPeriod"/>
            </a:pPr>
            <a:r>
              <a:rPr lang="en-US" dirty="0"/>
              <a:t>Post the PDSA sheet where staff can see what you are up to</a:t>
            </a:r>
          </a:p>
          <a:p>
            <a:pPr marL="514350" indent="-514350">
              <a:buFont typeface="Calibri" pitchFamily="34" charset="0"/>
              <a:buAutoNum type="arabicPeriod"/>
            </a:pPr>
            <a:r>
              <a:rPr lang="en-US" dirty="0"/>
              <a:t>There should be something new on it every few days – this is a living document</a:t>
            </a:r>
          </a:p>
          <a:p>
            <a:pPr marL="514350" indent="-514350">
              <a:buFont typeface="Calibri" pitchFamily="34" charset="0"/>
              <a:buAutoNum type="arabicPeriod"/>
            </a:pPr>
            <a:r>
              <a:rPr lang="en-US" dirty="0"/>
              <a:t>Show how your data </a:t>
            </a:r>
            <a:r>
              <a:rPr lang="en-US" dirty="0" smtClean="0"/>
              <a:t>looks – post it </a:t>
            </a:r>
            <a:endParaRPr lang="en-US" dirty="0"/>
          </a:p>
          <a:p>
            <a:pPr marL="514350" indent="-514350">
              <a:buFont typeface="Calibri" pitchFamily="34" charset="0"/>
              <a:buAutoNum type="arabicPeriod"/>
            </a:pPr>
            <a:r>
              <a:rPr lang="en-US" dirty="0"/>
              <a:t>It’s okay to post copies of hand-written PDSA sheets</a:t>
            </a:r>
          </a:p>
        </p:txBody>
      </p:sp>
      <p:sp>
        <p:nvSpPr>
          <p:cNvPr id="4" name="Slide Number Placeholder 3"/>
          <p:cNvSpPr>
            <a:spLocks noGrp="1"/>
          </p:cNvSpPr>
          <p:nvPr>
            <p:ph type="sldNum" sz="quarter" idx="12"/>
          </p:nvPr>
        </p:nvSpPr>
        <p:spPr/>
        <p:txBody>
          <a:bodyPr/>
          <a:lstStyle/>
          <a:p>
            <a:pPr>
              <a:defRPr/>
            </a:pPr>
            <a:fld id="{F101FB78-6BD5-42BB-9D8B-283CA4732AB7}" type="slidenum">
              <a:rPr lang="en-US" smtClean="0"/>
              <a:pPr>
                <a:defRPr/>
              </a:pPr>
              <a:t>33</a:t>
            </a:fld>
            <a:endParaRPr lang="en-US" dirty="0"/>
          </a:p>
        </p:txBody>
      </p:sp>
      <p:pic>
        <p:nvPicPr>
          <p:cNvPr id="5" name="Picture 3"/>
          <p:cNvPicPr>
            <a:picLocks noChangeAspect="1" noChangeArrowheads="1"/>
          </p:cNvPicPr>
          <p:nvPr/>
        </p:nvPicPr>
        <p:blipFill>
          <a:blip r:embed="rId3" cstate="print"/>
          <a:srcRect/>
          <a:stretch>
            <a:fillRect/>
          </a:stretch>
        </p:blipFill>
        <p:spPr bwMode="auto">
          <a:xfrm>
            <a:off x="6144883" y="3950899"/>
            <a:ext cx="3232029" cy="2396024"/>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616" y="3950899"/>
            <a:ext cx="3126595" cy="2344946"/>
          </a:xfrm>
          <a:prstGeom prst="rect">
            <a:avLst/>
          </a:prstGeom>
        </p:spPr>
      </p:pic>
    </p:spTree>
    <p:extLst>
      <p:ext uri="{BB962C8B-B14F-4D97-AF65-F5344CB8AC3E}">
        <p14:creationId xmlns:p14="http://schemas.microsoft.com/office/powerpoint/2010/main" val="2960631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A37CE8A-7245-4707-AC2B-032FD4933B99}" type="slidenum">
              <a:rPr lang="en-US" sz="1800">
                <a:solidFill>
                  <a:srgbClr val="6F6F6F"/>
                </a:solidFill>
              </a:rPr>
              <a:t>34</a:t>
            </a:fld>
            <a:endParaRPr lang="en-US" sz="1800" dirty="0">
              <a:solidFill>
                <a:srgbClr val="6F6F6F"/>
              </a:solidFill>
            </a:endParaRPr>
          </a:p>
        </p:txBody>
      </p:sp>
      <p:sp>
        <p:nvSpPr>
          <p:cNvPr id="22531" name="Rectangle 2"/>
          <p:cNvSpPr>
            <a:spLocks noGrp="1" noChangeArrowheads="1"/>
          </p:cNvSpPr>
          <p:nvPr>
            <p:ph type="ctrTitle" idx="4294967295"/>
          </p:nvPr>
        </p:nvSpPr>
        <p:spPr>
          <a:xfrm>
            <a:off x="1203158" y="661193"/>
            <a:ext cx="8229600" cy="1311275"/>
          </a:xfrm>
        </p:spPr>
        <p:txBody>
          <a:bodyPr vert="horz" wrap="square" lIns="92075" tIns="46038" rIns="92075" bIns="46038" rtlCol="0" anchor="t">
            <a:spAutoFit/>
          </a:bodyPr>
          <a:lstStyle/>
          <a:p>
            <a:r>
              <a:rPr lang="en-US" sz="4400" b="1" i="1" dirty="0">
                <a:latin typeface="Calibri" pitchFamily="34" charset="0"/>
              </a:rPr>
              <a:t>How Do We Know that a Change is an Improvement?</a:t>
            </a:r>
          </a:p>
        </p:txBody>
      </p:sp>
      <p:sp>
        <p:nvSpPr>
          <p:cNvPr id="222212" name="Rectangle 4"/>
          <p:cNvSpPr>
            <a:spLocks noChangeArrowheads="1"/>
          </p:cNvSpPr>
          <p:nvPr/>
        </p:nvSpPr>
        <p:spPr bwMode="auto">
          <a:xfrm>
            <a:off x="2438399" y="2973388"/>
            <a:ext cx="8390021" cy="1714500"/>
          </a:xfrm>
          <a:prstGeom prst="rect">
            <a:avLst/>
          </a:prstGeom>
          <a:noFill/>
          <a:ln w="12700">
            <a:noFill/>
            <a:miter lim="800000"/>
            <a:headEnd/>
            <a:tailEnd/>
          </a:ln>
        </p:spPr>
        <p:txBody>
          <a:bodyPr lIns="90488" tIns="44450" rIns="90488" bIns="44450" anchor="ctr"/>
          <a:lstStyle/>
          <a:p>
            <a:pPr algn="ctr"/>
            <a:r>
              <a:rPr lang="en-US" sz="3600" dirty="0">
                <a:latin typeface="Calibri" pitchFamily="34" charset="0"/>
                <a:ea typeface="ＭＳ Ｐゴシック" pitchFamily="34" charset="-128"/>
                <a:cs typeface="Calibri" pitchFamily="34" charset="0"/>
              </a:rPr>
              <a:t>“In God we trust.</a:t>
            </a:r>
            <a:br>
              <a:rPr lang="en-US" sz="3600" dirty="0">
                <a:latin typeface="Calibri" pitchFamily="34" charset="0"/>
                <a:ea typeface="ＭＳ Ｐゴシック" pitchFamily="34" charset="-128"/>
                <a:cs typeface="Calibri" pitchFamily="34" charset="0"/>
              </a:rPr>
            </a:br>
            <a:r>
              <a:rPr lang="en-US" sz="3600" dirty="0">
                <a:latin typeface="Calibri" pitchFamily="34" charset="0"/>
                <a:ea typeface="ＭＳ Ｐゴシック" pitchFamily="34" charset="-128"/>
                <a:cs typeface="Calibri" pitchFamily="34" charset="0"/>
              </a:rPr>
              <a:t>All others bring data.”</a:t>
            </a:r>
            <a:br>
              <a:rPr lang="en-US" sz="3600" dirty="0">
                <a:latin typeface="Calibri" pitchFamily="34" charset="0"/>
                <a:ea typeface="ＭＳ Ｐゴシック" pitchFamily="34" charset="-128"/>
                <a:cs typeface="Calibri" pitchFamily="34" charset="0"/>
              </a:rPr>
            </a:br>
            <a:r>
              <a:rPr lang="en-US" sz="3600" dirty="0">
                <a:latin typeface="Calibri" pitchFamily="34" charset="0"/>
                <a:ea typeface="ＭＳ Ｐゴシック" pitchFamily="34" charset="-128"/>
                <a:cs typeface="Calibri" pitchFamily="34" charset="0"/>
              </a:rPr>
              <a:t>				W. E. Deming</a:t>
            </a:r>
          </a:p>
        </p:txBody>
      </p:sp>
      <p:sp>
        <p:nvSpPr>
          <p:cNvPr id="4" name="Rectangle 2"/>
          <p:cNvSpPr txBox="1">
            <a:spLocks noChangeArrowheads="1"/>
          </p:cNvSpPr>
          <p:nvPr/>
        </p:nvSpPr>
        <p:spPr bwMode="auto">
          <a:xfrm>
            <a:off x="1981200" y="4918077"/>
            <a:ext cx="7451558" cy="111375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algn="ctr" eaLnBrk="0" fontAlgn="base" hangingPunct="0">
              <a:spcBef>
                <a:spcPct val="0"/>
              </a:spcBef>
              <a:spcAft>
                <a:spcPct val="0"/>
              </a:spcAft>
              <a:defRPr/>
            </a:pPr>
            <a:r>
              <a:rPr lang="en-US" sz="3600" b="1" i="1" dirty="0">
                <a:latin typeface="Calibri" pitchFamily="34" charset="0"/>
                <a:ea typeface="+mj-ea"/>
                <a:cs typeface="+mj-cs"/>
              </a:rPr>
              <a:t>We measure!</a:t>
            </a:r>
          </a:p>
        </p:txBody>
      </p:sp>
      <p:pic>
        <p:nvPicPr>
          <p:cNvPr id="2" name="Picture 1"/>
          <p:cNvPicPr>
            <a:picLocks noChangeAspect="1"/>
          </p:cNvPicPr>
          <p:nvPr/>
        </p:nvPicPr>
        <p:blipFill>
          <a:blip r:embed="rId3"/>
          <a:stretch>
            <a:fillRect/>
          </a:stretch>
        </p:blipFill>
        <p:spPr>
          <a:xfrm>
            <a:off x="2399212" y="2743200"/>
            <a:ext cx="1910769" cy="1944688"/>
          </a:xfrm>
          <a:prstGeom prst="rect">
            <a:avLst/>
          </a:prstGeom>
        </p:spPr>
      </p:pic>
    </p:spTree>
    <p:extLst>
      <p:ext uri="{BB962C8B-B14F-4D97-AF65-F5344CB8AC3E}">
        <p14:creationId xmlns:p14="http://schemas.microsoft.com/office/powerpoint/2010/main" val="19528767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Analyzing Data for Monitoring Progress</a:t>
            </a:r>
          </a:p>
        </p:txBody>
      </p:sp>
      <p:sp>
        <p:nvSpPr>
          <p:cNvPr id="2" name="Slide Number Placeholder 1"/>
          <p:cNvSpPr>
            <a:spLocks noGrp="1"/>
          </p:cNvSpPr>
          <p:nvPr>
            <p:ph type="sldNum" sz="quarter" idx="12"/>
          </p:nvPr>
        </p:nvSpPr>
        <p:spPr/>
        <p:txBody>
          <a:bodyPr/>
          <a:lstStyle/>
          <a:p>
            <a:fld id="{2A37CE8A-7245-4707-AC2B-032FD4933B99}" type="slidenum">
              <a:rPr lang="en-US" sz="1800">
                <a:solidFill>
                  <a:srgbClr val="6F6F6F"/>
                </a:solidFill>
              </a:rPr>
              <a:t>35</a:t>
            </a:fld>
            <a:endParaRPr lang="en-US" sz="1800" dirty="0">
              <a:solidFill>
                <a:srgbClr val="6F6F6F"/>
              </a:solidFill>
            </a:endParaRP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2034540"/>
            <a:ext cx="59594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324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Your Results</a:t>
            </a:r>
          </a:p>
        </p:txBody>
      </p:sp>
      <p:pic>
        <p:nvPicPr>
          <p:cNvPr id="5" name="Content Placeholder 4" descr="Picture of a sample trend chart that is available in the KDS " title="Trend Charts"/>
          <p:cNvPicPr>
            <a:picLocks noGrp="1" noChangeAspect="1"/>
          </p:cNvPicPr>
          <p:nvPr>
            <p:ph idx="1"/>
          </p:nvPr>
        </p:nvPicPr>
        <p:blipFill>
          <a:blip r:embed="rId3"/>
          <a:stretch>
            <a:fillRect/>
          </a:stretch>
        </p:blipFill>
        <p:spPr>
          <a:xfrm>
            <a:off x="838200" y="1583684"/>
            <a:ext cx="9753461" cy="4351337"/>
          </a:xfrm>
          <a:prstGeom prst="rect">
            <a:avLst/>
          </a:prstGeom>
        </p:spPr>
      </p:pic>
      <p:sp>
        <p:nvSpPr>
          <p:cNvPr id="4" name="Slide Number Placeholder 3"/>
          <p:cNvSpPr>
            <a:spLocks noGrp="1"/>
          </p:cNvSpPr>
          <p:nvPr>
            <p:ph type="sldNum" sz="quarter" idx="12"/>
          </p:nvPr>
        </p:nvSpPr>
        <p:spPr/>
        <p:txBody>
          <a:bodyPr/>
          <a:lstStyle/>
          <a:p>
            <a:fld id="{2A37CE8A-7245-4707-AC2B-032FD4933B99}" type="slidenum">
              <a:rPr lang="en-US" smtClean="0"/>
              <a:t>36</a:t>
            </a:fld>
            <a:endParaRPr lang="en-US"/>
          </a:p>
        </p:txBody>
      </p:sp>
    </p:spTree>
    <p:extLst>
      <p:ext uri="{BB962C8B-B14F-4D97-AF65-F5344CB8AC3E}">
        <p14:creationId xmlns:p14="http://schemas.microsoft.com/office/powerpoint/2010/main" val="19475496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58214" y="214216"/>
            <a:ext cx="8077200" cy="884237"/>
          </a:xfrm>
        </p:spPr>
        <p:txBody>
          <a:bodyPr/>
          <a:lstStyle/>
          <a:p>
            <a:pPr eaLnBrk="1" hangingPunct="1">
              <a:defRPr/>
            </a:pPr>
            <a:r>
              <a:rPr lang="en-US" altLang="en-US" dirty="0"/>
              <a:t>Analyze Variation in Your System </a:t>
            </a:r>
          </a:p>
        </p:txBody>
      </p:sp>
      <p:sp>
        <p:nvSpPr>
          <p:cNvPr id="55299" name="Content Placeholder 2"/>
          <p:cNvSpPr>
            <a:spLocks noGrp="1"/>
          </p:cNvSpPr>
          <p:nvPr>
            <p:ph idx="1"/>
          </p:nvPr>
        </p:nvSpPr>
        <p:spPr>
          <a:xfrm>
            <a:off x="815926" y="1927274"/>
            <a:ext cx="9805182" cy="2461846"/>
          </a:xfrm>
        </p:spPr>
        <p:txBody>
          <a:bodyPr/>
          <a:lstStyle/>
          <a:p>
            <a:pPr eaLnBrk="1" hangingPunct="1">
              <a:buFont typeface="Arial" panose="020B0604020202020204" pitchFamily="34" charset="0"/>
              <a:buNone/>
            </a:pPr>
            <a:r>
              <a:rPr lang="en-US" altLang="en-US" sz="4000" b="1" i="1" dirty="0"/>
              <a:t>Run Charts are the best tools to determine if our improvement strategies have had the desired effect</a:t>
            </a:r>
            <a:endParaRPr lang="en-US" altLang="en-US" sz="4000" dirty="0"/>
          </a:p>
        </p:txBody>
      </p:sp>
      <p:sp>
        <p:nvSpPr>
          <p:cNvPr id="2" name="Slide Number Placeholder 1"/>
          <p:cNvSpPr>
            <a:spLocks noGrp="1"/>
          </p:cNvSpPr>
          <p:nvPr>
            <p:ph type="sldNum" sz="quarter" idx="12"/>
          </p:nvPr>
        </p:nvSpPr>
        <p:spPr/>
        <p:txBody>
          <a:bodyPr/>
          <a:lstStyle/>
          <a:p>
            <a:fld id="{2A37CE8A-7245-4707-AC2B-032FD4933B99}" type="slidenum">
              <a:rPr lang="en-US" smtClean="0"/>
              <a:t>37</a:t>
            </a:fld>
            <a:endParaRPr lang="en-US"/>
          </a:p>
        </p:txBody>
      </p:sp>
    </p:spTree>
    <p:extLst>
      <p:ext uri="{BB962C8B-B14F-4D97-AF65-F5344CB8AC3E}">
        <p14:creationId xmlns:p14="http://schemas.microsoft.com/office/powerpoint/2010/main" val="2739743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16865" y="375528"/>
            <a:ext cx="9239655" cy="884238"/>
          </a:xfrm>
        </p:spPr>
        <p:txBody>
          <a:bodyPr>
            <a:normAutofit/>
          </a:bodyPr>
          <a:lstStyle/>
          <a:p>
            <a:pPr eaLnBrk="1" hangingPunct="1">
              <a:defRPr/>
            </a:pPr>
            <a:r>
              <a:rPr lang="en-US" altLang="en-US" dirty="0"/>
              <a:t>Elements of a Run Chart</a:t>
            </a:r>
          </a:p>
        </p:txBody>
      </p:sp>
      <p:graphicFrame>
        <p:nvGraphicFramePr>
          <p:cNvPr id="8" name="Object 3"/>
          <p:cNvGraphicFramePr>
            <a:graphicFrameLocks noGrp="1" noChangeAspect="1"/>
          </p:cNvGraphicFramePr>
          <p:nvPr>
            <p:ph idx="1"/>
            <p:extLst>
              <p:ext uri="{D42A27DB-BD31-4B8C-83A1-F6EECF244321}">
                <p14:modId xmlns:p14="http://schemas.microsoft.com/office/powerpoint/2010/main" val="3071688339"/>
              </p:ext>
            </p:extLst>
          </p:nvPr>
        </p:nvGraphicFramePr>
        <p:xfrm>
          <a:off x="747121" y="1259766"/>
          <a:ext cx="9631319" cy="4917197"/>
        </p:xfrm>
        <a:graphic>
          <a:graphicData uri="http://schemas.openxmlformats.org/presentationml/2006/ole">
            <mc:AlternateContent xmlns:mc="http://schemas.openxmlformats.org/markup-compatibility/2006">
              <mc:Choice xmlns:v="urn:schemas-microsoft-com:vml" Requires="v">
                <p:oleObj spid="_x0000_s1141" name="Chart" r:id="rId4" imgW="7772592" imgH="4724343" progId="MSGraph.Chart.8">
                  <p:embed followColorScheme="full"/>
                </p:oleObj>
              </mc:Choice>
              <mc:Fallback>
                <p:oleObj name="Chart" r:id="rId4" imgW="7772592" imgH="4724343" progId="MSGraph.Chart.8">
                  <p:embed followColorScheme="full"/>
                  <p:pic>
                    <p:nvPicPr>
                      <p:cNvPr id="0" name=""/>
                      <p:cNvPicPr>
                        <a:picLocks noChangeAspect="1" noChangeArrowheads="1"/>
                      </p:cNvPicPr>
                      <p:nvPr/>
                    </p:nvPicPr>
                    <p:blipFill>
                      <a:blip r:embed="rId5"/>
                      <a:srcRect/>
                      <a:stretch>
                        <a:fillRect/>
                      </a:stretch>
                    </p:blipFill>
                    <p:spPr bwMode="auto">
                      <a:xfrm>
                        <a:off x="747121" y="1259766"/>
                        <a:ext cx="9631319" cy="4917197"/>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2A37CE8A-7245-4707-AC2B-032FD4933B99}" type="slidenum">
              <a:rPr lang="en-US" smtClean="0"/>
              <a:t>38</a:t>
            </a:fld>
            <a:endParaRPr lang="en-US" dirty="0"/>
          </a:p>
        </p:txBody>
      </p:sp>
      <p:sp>
        <p:nvSpPr>
          <p:cNvPr id="3" name="TextBox 2"/>
          <p:cNvSpPr txBox="1"/>
          <p:nvPr/>
        </p:nvSpPr>
        <p:spPr>
          <a:xfrm>
            <a:off x="3503097" y="5524703"/>
            <a:ext cx="5497830" cy="584775"/>
          </a:xfrm>
          <a:prstGeom prst="rect">
            <a:avLst/>
          </a:prstGeom>
          <a:noFill/>
        </p:spPr>
        <p:txBody>
          <a:bodyPr wrap="square" rtlCol="0">
            <a:spAutoFit/>
          </a:bodyPr>
          <a:lstStyle/>
          <a:p>
            <a:r>
              <a:rPr lang="en-US" sz="3200" dirty="0">
                <a:solidFill>
                  <a:srgbClr val="B80000"/>
                </a:solidFill>
              </a:rPr>
              <a:t>“Plot the Dots”</a:t>
            </a:r>
          </a:p>
        </p:txBody>
      </p:sp>
      <p:cxnSp>
        <p:nvCxnSpPr>
          <p:cNvPr id="5" name="Straight Arrow Connector 4"/>
          <p:cNvCxnSpPr/>
          <p:nvPr/>
        </p:nvCxnSpPr>
        <p:spPr>
          <a:xfrm flipH="1">
            <a:off x="9625596" y="2631029"/>
            <a:ext cx="902970" cy="78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374630" y="2276435"/>
            <a:ext cx="1577340" cy="369332"/>
          </a:xfrm>
          <a:prstGeom prst="rect">
            <a:avLst/>
          </a:prstGeom>
          <a:noFill/>
        </p:spPr>
        <p:txBody>
          <a:bodyPr wrap="square" rtlCol="0">
            <a:spAutoFit/>
          </a:bodyPr>
          <a:lstStyle/>
          <a:p>
            <a:r>
              <a:rPr lang="en-US" dirty="0">
                <a:solidFill>
                  <a:srgbClr val="B80000"/>
                </a:solidFill>
              </a:rPr>
              <a:t>Median</a:t>
            </a:r>
          </a:p>
        </p:txBody>
      </p:sp>
      <p:sp>
        <p:nvSpPr>
          <p:cNvPr id="4" name="TextBox 3"/>
          <p:cNvSpPr txBox="1"/>
          <p:nvPr/>
        </p:nvSpPr>
        <p:spPr>
          <a:xfrm>
            <a:off x="4599296" y="5186149"/>
            <a:ext cx="696035" cy="338554"/>
          </a:xfrm>
          <a:prstGeom prst="rect">
            <a:avLst/>
          </a:prstGeom>
          <a:noFill/>
        </p:spPr>
        <p:txBody>
          <a:bodyPr wrap="square" rtlCol="0">
            <a:spAutoFit/>
          </a:bodyPr>
          <a:lstStyle/>
          <a:p>
            <a:r>
              <a:rPr lang="en-US" sz="1600" dirty="0" smtClean="0"/>
              <a:t>Time</a:t>
            </a:r>
            <a:endParaRPr lang="en-US" sz="1600" dirty="0"/>
          </a:p>
        </p:txBody>
      </p:sp>
    </p:spTree>
    <p:extLst>
      <p:ext uri="{BB962C8B-B14F-4D97-AF65-F5344CB8AC3E}">
        <p14:creationId xmlns:p14="http://schemas.microsoft.com/office/powerpoint/2010/main" val="4057329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Grp="1" noChangeArrowheads="1"/>
          </p:cNvSpPr>
          <p:nvPr>
            <p:ph idx="1"/>
          </p:nvPr>
        </p:nvSpPr>
        <p:spPr>
          <a:xfrm>
            <a:off x="3584799" y="230755"/>
            <a:ext cx="5791214" cy="6460021"/>
          </a:xfrm>
        </p:spPr>
        <p:txBody>
          <a:bodyPr>
            <a:normAutofit fontScale="55000" lnSpcReduction="20000"/>
          </a:bodyPr>
          <a:lstStyle/>
          <a:p>
            <a:pPr>
              <a:lnSpc>
                <a:spcPct val="80000"/>
              </a:lnSpc>
              <a:buFont typeface="Wingdings" pitchFamily="2" charset="2"/>
              <a:buNone/>
            </a:pPr>
            <a:r>
              <a:rPr lang="en-US" sz="2600" dirty="0">
                <a:latin typeface="Franklin Gothic Medium" panose="020B0603020102020204" pitchFamily="34" charset="0"/>
              </a:rPr>
              <a:t>	</a:t>
            </a:r>
            <a:r>
              <a:rPr lang="en-US" sz="2900" dirty="0">
                <a:latin typeface="Franklin Gothic Medium" panose="020B0603020102020204" pitchFamily="34" charset="0"/>
              </a:rPr>
              <a:t>Set of Numbers	      Sorted Order</a:t>
            </a:r>
          </a:p>
          <a:p>
            <a:pPr>
              <a:lnSpc>
                <a:spcPct val="80000"/>
              </a:lnSpc>
              <a:buFont typeface="Wingdings" pitchFamily="2" charset="2"/>
              <a:buNone/>
            </a:pPr>
            <a:r>
              <a:rPr lang="en-US" sz="1600" dirty="0">
                <a:latin typeface="Franklin Gothic Medium" panose="020B0603020102020204" pitchFamily="34" charset="0"/>
              </a:rPr>
              <a:t>	</a:t>
            </a:r>
            <a:r>
              <a:rPr lang="en-US" sz="2900" dirty="0">
                <a:latin typeface="Franklin Gothic Medium" panose="020B0603020102020204" pitchFamily="34" charset="0"/>
              </a:rPr>
              <a:t>10</a:t>
            </a:r>
            <a:r>
              <a:rPr lang="en-US" sz="2000" dirty="0">
                <a:latin typeface="Franklin Gothic Medium" panose="020B0603020102020204" pitchFamily="34" charset="0"/>
              </a:rPr>
              <a:t>			</a:t>
            </a:r>
            <a:r>
              <a:rPr lang="en-US" sz="2900" dirty="0">
                <a:latin typeface="Franklin Gothic Medium" panose="020B0603020102020204" pitchFamily="34" charset="0"/>
              </a:rPr>
              <a:t>2</a:t>
            </a:r>
          </a:p>
          <a:p>
            <a:pPr>
              <a:lnSpc>
                <a:spcPct val="80000"/>
              </a:lnSpc>
              <a:buFont typeface="Wingdings" pitchFamily="2" charset="2"/>
              <a:buNone/>
            </a:pPr>
            <a:r>
              <a:rPr lang="en-US" sz="2900" dirty="0">
                <a:latin typeface="Franklin Gothic Medium" panose="020B0603020102020204" pitchFamily="34" charset="0"/>
              </a:rPr>
              <a:t>	7			3</a:t>
            </a:r>
          </a:p>
          <a:p>
            <a:pPr>
              <a:lnSpc>
                <a:spcPct val="80000"/>
              </a:lnSpc>
              <a:buFont typeface="Wingdings" pitchFamily="2" charset="2"/>
              <a:buNone/>
            </a:pPr>
            <a:r>
              <a:rPr lang="en-US" sz="2900" dirty="0">
                <a:latin typeface="Franklin Gothic Medium" panose="020B0603020102020204" pitchFamily="34" charset="0"/>
              </a:rPr>
              <a:t>	3			3</a:t>
            </a:r>
          </a:p>
          <a:p>
            <a:pPr>
              <a:lnSpc>
                <a:spcPct val="80000"/>
              </a:lnSpc>
              <a:buFont typeface="Wingdings" pitchFamily="2" charset="2"/>
              <a:buNone/>
            </a:pPr>
            <a:r>
              <a:rPr lang="en-US" sz="2900" dirty="0">
                <a:latin typeface="Franklin Gothic Medium" panose="020B0603020102020204" pitchFamily="34" charset="0"/>
              </a:rPr>
              <a:t>	10			5</a:t>
            </a:r>
          </a:p>
          <a:p>
            <a:pPr>
              <a:lnSpc>
                <a:spcPct val="80000"/>
              </a:lnSpc>
              <a:buFont typeface="Wingdings" pitchFamily="2" charset="2"/>
              <a:buNone/>
            </a:pPr>
            <a:r>
              <a:rPr lang="en-US" sz="2900" dirty="0">
                <a:latin typeface="Franklin Gothic Medium" panose="020B0603020102020204" pitchFamily="34" charset="0"/>
              </a:rPr>
              <a:t>	10			6</a:t>
            </a:r>
          </a:p>
          <a:p>
            <a:pPr>
              <a:lnSpc>
                <a:spcPct val="80000"/>
              </a:lnSpc>
              <a:buFont typeface="Wingdings" pitchFamily="2" charset="2"/>
              <a:buNone/>
            </a:pPr>
            <a:r>
              <a:rPr lang="en-US" sz="2900" dirty="0">
                <a:latin typeface="Franklin Gothic Medium" panose="020B0603020102020204" pitchFamily="34" charset="0"/>
              </a:rPr>
              <a:t>	 8			6</a:t>
            </a:r>
          </a:p>
          <a:p>
            <a:pPr>
              <a:lnSpc>
                <a:spcPct val="80000"/>
              </a:lnSpc>
              <a:buFont typeface="Wingdings" pitchFamily="2" charset="2"/>
              <a:buNone/>
            </a:pPr>
            <a:r>
              <a:rPr lang="en-US" sz="2900" dirty="0">
                <a:latin typeface="Franklin Gothic Medium" panose="020B0603020102020204" pitchFamily="34" charset="0"/>
              </a:rPr>
              <a:t>	12			7</a:t>
            </a:r>
          </a:p>
          <a:p>
            <a:pPr>
              <a:lnSpc>
                <a:spcPct val="80000"/>
              </a:lnSpc>
              <a:buFont typeface="Wingdings" pitchFamily="2" charset="2"/>
              <a:buNone/>
            </a:pPr>
            <a:r>
              <a:rPr lang="en-US" sz="2900" dirty="0">
                <a:latin typeface="Franklin Gothic Medium" panose="020B0603020102020204" pitchFamily="34" charset="0"/>
              </a:rPr>
              <a:t>	  8			7</a:t>
            </a:r>
          </a:p>
          <a:p>
            <a:pPr>
              <a:lnSpc>
                <a:spcPct val="80000"/>
              </a:lnSpc>
              <a:buFont typeface="Wingdings" pitchFamily="2" charset="2"/>
              <a:buNone/>
            </a:pPr>
            <a:r>
              <a:rPr lang="en-US" sz="2900" dirty="0">
                <a:latin typeface="Franklin Gothic Medium" panose="020B0603020102020204" pitchFamily="34" charset="0"/>
              </a:rPr>
              <a:t>	  6			8</a:t>
            </a:r>
          </a:p>
          <a:p>
            <a:pPr>
              <a:lnSpc>
                <a:spcPct val="80000"/>
              </a:lnSpc>
              <a:buFont typeface="Wingdings" pitchFamily="2" charset="2"/>
              <a:buNone/>
            </a:pPr>
            <a:r>
              <a:rPr lang="en-US" sz="1600" dirty="0">
                <a:latin typeface="Franklin Gothic Medium" panose="020B0603020102020204" pitchFamily="34" charset="0"/>
              </a:rPr>
              <a:t>	  </a:t>
            </a:r>
            <a:r>
              <a:rPr lang="en-US" sz="2600" dirty="0">
                <a:latin typeface="Franklin Gothic Medium" panose="020B0603020102020204" pitchFamily="34" charset="0"/>
              </a:rPr>
              <a:t>7</a:t>
            </a:r>
            <a:r>
              <a:rPr lang="en-US" sz="1600" dirty="0">
                <a:latin typeface="Franklin Gothic Medium" panose="020B0603020102020204" pitchFamily="34" charset="0"/>
              </a:rPr>
              <a:t>			</a:t>
            </a:r>
            <a:r>
              <a:rPr lang="en-US" dirty="0">
                <a:solidFill>
                  <a:srgbClr val="B80000"/>
                </a:solidFill>
                <a:latin typeface="Franklin Gothic Medium" panose="020B0603020102020204" pitchFamily="34" charset="0"/>
              </a:rPr>
              <a:t>8</a:t>
            </a:r>
            <a:r>
              <a:rPr lang="en-US" dirty="0">
                <a:solidFill>
                  <a:srgbClr val="FF0000"/>
                </a:solidFill>
                <a:latin typeface="Franklin Gothic Medium" panose="020B0603020102020204" pitchFamily="34" charset="0"/>
              </a:rPr>
              <a:t> </a:t>
            </a:r>
            <a:r>
              <a:rPr lang="en-US" dirty="0">
                <a:latin typeface="Franklin Gothic Medium" panose="020B0603020102020204" pitchFamily="34" charset="0"/>
              </a:rPr>
              <a:t>  Median: 10</a:t>
            </a:r>
            <a:r>
              <a:rPr lang="en-US" baseline="30000" dirty="0">
                <a:latin typeface="Franklin Gothic Medium" panose="020B0603020102020204" pitchFamily="34" charset="0"/>
              </a:rPr>
              <a:t>TH</a:t>
            </a:r>
            <a:endParaRPr lang="en-US" dirty="0">
              <a:latin typeface="Franklin Gothic Medium" panose="020B0603020102020204" pitchFamily="34" charset="0"/>
            </a:endParaRPr>
          </a:p>
          <a:p>
            <a:pPr>
              <a:lnSpc>
                <a:spcPct val="80000"/>
              </a:lnSpc>
              <a:buFont typeface="Wingdings" pitchFamily="2" charset="2"/>
              <a:buNone/>
            </a:pPr>
            <a:r>
              <a:rPr lang="en-US" sz="1600" dirty="0">
                <a:latin typeface="Franklin Gothic Medium" panose="020B0603020102020204" pitchFamily="34" charset="0"/>
              </a:rPr>
              <a:t>	</a:t>
            </a:r>
            <a:r>
              <a:rPr lang="en-US" sz="2900" dirty="0">
                <a:latin typeface="Franklin Gothic Medium" panose="020B0603020102020204" pitchFamily="34" charset="0"/>
              </a:rPr>
              <a:t>13			9	[9 smaller, 9 larger]</a:t>
            </a:r>
            <a:endParaRPr lang="en-US" sz="2600" dirty="0">
              <a:latin typeface="Franklin Gothic Medium" panose="020B0603020102020204" pitchFamily="34" charset="0"/>
            </a:endParaRPr>
          </a:p>
          <a:p>
            <a:pPr>
              <a:lnSpc>
                <a:spcPct val="80000"/>
              </a:lnSpc>
              <a:buFont typeface="Wingdings" pitchFamily="2" charset="2"/>
              <a:buNone/>
            </a:pPr>
            <a:r>
              <a:rPr lang="en-US" sz="1600" dirty="0">
                <a:latin typeface="Franklin Gothic Medium" panose="020B0603020102020204" pitchFamily="34" charset="0"/>
              </a:rPr>
              <a:t>	 </a:t>
            </a:r>
            <a:r>
              <a:rPr lang="en-US" sz="2000" dirty="0">
                <a:latin typeface="Franklin Gothic Medium" panose="020B0603020102020204" pitchFamily="34" charset="0"/>
              </a:rPr>
              <a:t> </a:t>
            </a:r>
            <a:r>
              <a:rPr lang="en-US" sz="2900" dirty="0">
                <a:latin typeface="Franklin Gothic Medium" panose="020B0603020102020204" pitchFamily="34" charset="0"/>
              </a:rPr>
              <a:t>6			9</a:t>
            </a:r>
          </a:p>
          <a:p>
            <a:pPr>
              <a:lnSpc>
                <a:spcPct val="80000"/>
              </a:lnSpc>
              <a:buFont typeface="Wingdings" pitchFamily="2" charset="2"/>
              <a:buNone/>
            </a:pPr>
            <a:r>
              <a:rPr lang="en-US" sz="2900" dirty="0">
                <a:latin typeface="Franklin Gothic Medium" panose="020B0603020102020204" pitchFamily="34" charset="0"/>
              </a:rPr>
              <a:t>	  9			10</a:t>
            </a:r>
          </a:p>
          <a:p>
            <a:pPr>
              <a:lnSpc>
                <a:spcPct val="80000"/>
              </a:lnSpc>
              <a:buFont typeface="Wingdings" pitchFamily="2" charset="2"/>
              <a:buNone/>
            </a:pPr>
            <a:r>
              <a:rPr lang="en-US" sz="2900" dirty="0">
                <a:latin typeface="Franklin Gothic Medium" panose="020B0603020102020204" pitchFamily="34" charset="0"/>
              </a:rPr>
              <a:t>	  3			10</a:t>
            </a:r>
          </a:p>
          <a:p>
            <a:pPr>
              <a:lnSpc>
                <a:spcPct val="80000"/>
              </a:lnSpc>
              <a:buFont typeface="Wingdings" pitchFamily="2" charset="2"/>
              <a:buNone/>
            </a:pPr>
            <a:r>
              <a:rPr lang="en-US" sz="2900" dirty="0">
                <a:latin typeface="Franklin Gothic Medium" panose="020B0603020102020204" pitchFamily="34" charset="0"/>
              </a:rPr>
              <a:t>	10			10</a:t>
            </a:r>
          </a:p>
          <a:p>
            <a:pPr>
              <a:lnSpc>
                <a:spcPct val="80000"/>
              </a:lnSpc>
              <a:buFont typeface="Wingdings" pitchFamily="2" charset="2"/>
              <a:buNone/>
            </a:pPr>
            <a:r>
              <a:rPr lang="en-US" sz="2900" dirty="0">
                <a:latin typeface="Franklin Gothic Medium" panose="020B0603020102020204" pitchFamily="34" charset="0"/>
              </a:rPr>
              <a:t>	  2			10</a:t>
            </a:r>
          </a:p>
          <a:p>
            <a:pPr>
              <a:lnSpc>
                <a:spcPct val="80000"/>
              </a:lnSpc>
              <a:buFont typeface="Wingdings" pitchFamily="2" charset="2"/>
              <a:buNone/>
            </a:pPr>
            <a:r>
              <a:rPr lang="en-US" sz="2900" dirty="0">
                <a:latin typeface="Franklin Gothic Medium" panose="020B0603020102020204" pitchFamily="34" charset="0"/>
              </a:rPr>
              <a:t>	  9			12</a:t>
            </a:r>
          </a:p>
          <a:p>
            <a:pPr>
              <a:lnSpc>
                <a:spcPct val="80000"/>
              </a:lnSpc>
              <a:buFont typeface="Wingdings" pitchFamily="2" charset="2"/>
              <a:buNone/>
            </a:pPr>
            <a:r>
              <a:rPr lang="en-US" sz="2900" dirty="0">
                <a:latin typeface="Franklin Gothic Medium" panose="020B0603020102020204" pitchFamily="34" charset="0"/>
              </a:rPr>
              <a:t>	12			12</a:t>
            </a:r>
          </a:p>
          <a:p>
            <a:pPr>
              <a:lnSpc>
                <a:spcPct val="80000"/>
              </a:lnSpc>
              <a:buFont typeface="Wingdings" pitchFamily="2" charset="2"/>
              <a:buNone/>
            </a:pPr>
            <a:r>
              <a:rPr lang="en-US" sz="2900" dirty="0">
                <a:latin typeface="Franklin Gothic Medium" panose="020B0603020102020204" pitchFamily="34" charset="0"/>
              </a:rPr>
              <a:t>	  5			13</a:t>
            </a:r>
            <a:endParaRPr lang="en-US" sz="2600" dirty="0">
              <a:latin typeface="Franklin Gothic Medium" panose="020B0603020102020204" pitchFamily="34" charset="0"/>
            </a:endParaRPr>
          </a:p>
        </p:txBody>
      </p:sp>
      <p:sp>
        <p:nvSpPr>
          <p:cNvPr id="2" name="Slide Number Placeholder 1"/>
          <p:cNvSpPr>
            <a:spLocks noGrp="1"/>
          </p:cNvSpPr>
          <p:nvPr>
            <p:ph type="sldNum" sz="quarter" idx="12"/>
          </p:nvPr>
        </p:nvSpPr>
        <p:spPr/>
        <p:txBody>
          <a:bodyPr/>
          <a:lstStyle/>
          <a:p>
            <a:fld id="{41C745A2-06AA-4B7C-9C5D-72FCA40DF684}" type="slidenum">
              <a:rPr lang="en-US" smtClean="0">
                <a:solidFill>
                  <a:prstClr val="black"/>
                </a:solidFill>
              </a:rPr>
              <a:pPr/>
              <a:t>39</a:t>
            </a:fld>
            <a:endParaRPr lang="en-US">
              <a:solidFill>
                <a:prstClr val="black"/>
              </a:solidFill>
            </a:endParaRPr>
          </a:p>
        </p:txBody>
      </p:sp>
      <p:sp>
        <p:nvSpPr>
          <p:cNvPr id="1276931" name="Text Box 3"/>
          <p:cNvSpPr txBox="1">
            <a:spLocks noChangeArrowheads="1"/>
          </p:cNvSpPr>
          <p:nvPr/>
        </p:nvSpPr>
        <p:spPr bwMode="auto">
          <a:xfrm>
            <a:off x="8794750" y="3959226"/>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solidFill>
                <a:prstClr val="black"/>
              </a:solidFill>
              <a:latin typeface="Arial" charset="0"/>
            </a:endParaRPr>
          </a:p>
        </p:txBody>
      </p:sp>
      <p:sp>
        <p:nvSpPr>
          <p:cNvPr id="3" name="TextBox 2"/>
          <p:cNvSpPr txBox="1"/>
          <p:nvPr/>
        </p:nvSpPr>
        <p:spPr>
          <a:xfrm>
            <a:off x="868680" y="3051810"/>
            <a:ext cx="2491740" cy="3139321"/>
          </a:xfrm>
          <a:prstGeom prst="rect">
            <a:avLst/>
          </a:prstGeom>
          <a:noFill/>
        </p:spPr>
        <p:txBody>
          <a:bodyPr wrap="square" rtlCol="0">
            <a:spAutoFit/>
          </a:bodyPr>
          <a:lstStyle/>
          <a:p>
            <a:r>
              <a:rPr lang="en-US" dirty="0">
                <a:solidFill>
                  <a:srgbClr val="B80000"/>
                </a:solidFill>
              </a:rPr>
              <a:t>Calculating the Median: 1. Take a set of numbers and sort them in order</a:t>
            </a:r>
          </a:p>
          <a:p>
            <a:r>
              <a:rPr lang="en-US" dirty="0">
                <a:solidFill>
                  <a:srgbClr val="B80000"/>
                </a:solidFill>
              </a:rPr>
              <a:t>2. Find the MIDDLE number in the set – that is the median</a:t>
            </a:r>
          </a:p>
          <a:p>
            <a:r>
              <a:rPr lang="en-US" dirty="0">
                <a:solidFill>
                  <a:srgbClr val="B80000"/>
                </a:solidFill>
              </a:rPr>
              <a:t>3. If there is an even number of numbers, calculate the average of the middle two numbers – that is the median</a:t>
            </a:r>
          </a:p>
        </p:txBody>
      </p:sp>
      <p:sp>
        <p:nvSpPr>
          <p:cNvPr id="4" name="TextBox 3"/>
          <p:cNvSpPr txBox="1"/>
          <p:nvPr/>
        </p:nvSpPr>
        <p:spPr>
          <a:xfrm>
            <a:off x="560070" y="560070"/>
            <a:ext cx="2800350" cy="923330"/>
          </a:xfrm>
          <a:prstGeom prst="rect">
            <a:avLst/>
          </a:prstGeom>
          <a:noFill/>
        </p:spPr>
        <p:txBody>
          <a:bodyPr wrap="square" rtlCol="0">
            <a:spAutoFit/>
          </a:bodyPr>
          <a:lstStyle/>
          <a:p>
            <a:r>
              <a:rPr lang="en-US" dirty="0"/>
              <a:t>The Median allows all of the numbers in the set to be counted – including 0’s</a:t>
            </a:r>
          </a:p>
        </p:txBody>
      </p:sp>
    </p:spTree>
    <p:extLst>
      <p:ext uri="{BB962C8B-B14F-4D97-AF65-F5344CB8AC3E}">
        <p14:creationId xmlns:p14="http://schemas.microsoft.com/office/powerpoint/2010/main" val="964338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Project Leader</a:t>
            </a:r>
          </a:p>
        </p:txBody>
      </p:sp>
      <p:sp>
        <p:nvSpPr>
          <p:cNvPr id="3" name="Content Placeholder 2"/>
          <p:cNvSpPr>
            <a:spLocks noGrp="1"/>
          </p:cNvSpPr>
          <p:nvPr>
            <p:ph idx="1"/>
          </p:nvPr>
        </p:nvSpPr>
        <p:spPr/>
        <p:txBody>
          <a:bodyPr/>
          <a:lstStyle/>
          <a:p>
            <a:r>
              <a:rPr lang="en-US" dirty="0"/>
              <a:t>Someone with operational authority to ensure success</a:t>
            </a:r>
          </a:p>
          <a:p>
            <a:r>
              <a:rPr lang="en-US" dirty="0"/>
              <a:t>Convenes stakeholders and team</a:t>
            </a:r>
          </a:p>
          <a:p>
            <a:r>
              <a:rPr lang="en-US" dirty="0"/>
              <a:t>Keeps the project on track</a:t>
            </a:r>
          </a:p>
          <a:p>
            <a:r>
              <a:rPr lang="en-US" dirty="0"/>
              <a:t>Keeps senior leaders informed</a:t>
            </a:r>
          </a:p>
          <a:p>
            <a:r>
              <a:rPr lang="en-US" dirty="0"/>
              <a:t>Ensures project aims are met</a:t>
            </a:r>
          </a:p>
          <a:p>
            <a:pPr marL="0" indent="0">
              <a:buNone/>
            </a:pPr>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4</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455" y="2652932"/>
            <a:ext cx="2642381" cy="2642381"/>
          </a:xfrm>
          <a:prstGeom prst="rect">
            <a:avLst/>
          </a:prstGeom>
        </p:spPr>
      </p:pic>
    </p:spTree>
    <p:extLst>
      <p:ext uri="{BB962C8B-B14F-4D97-AF65-F5344CB8AC3E}">
        <p14:creationId xmlns:p14="http://schemas.microsoft.com/office/powerpoint/2010/main" val="3784742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Analyze Your Run Chart</a:t>
            </a:r>
          </a:p>
        </p:txBody>
      </p:sp>
      <p:sp>
        <p:nvSpPr>
          <p:cNvPr id="3" name="Content Placeholder 2"/>
          <p:cNvSpPr>
            <a:spLocks noGrp="1"/>
          </p:cNvSpPr>
          <p:nvPr>
            <p:ph idx="1"/>
          </p:nvPr>
        </p:nvSpPr>
        <p:spPr/>
        <p:txBody>
          <a:bodyPr/>
          <a:lstStyle/>
          <a:p>
            <a:r>
              <a:rPr lang="en-US" b="1" dirty="0"/>
              <a:t>Shift</a:t>
            </a:r>
            <a:r>
              <a:rPr lang="en-US" dirty="0"/>
              <a:t>: A consecutive sequence of 8 or more points ALL on one side of the median</a:t>
            </a:r>
          </a:p>
          <a:p>
            <a:r>
              <a:rPr lang="en-US" b="1" dirty="0"/>
              <a:t>Trend</a:t>
            </a:r>
            <a:r>
              <a:rPr lang="en-US" dirty="0"/>
              <a:t>: A sequence of 6 </a:t>
            </a:r>
            <a:r>
              <a:rPr lang="en-US" i="1" dirty="0"/>
              <a:t>successive</a:t>
            </a:r>
            <a:r>
              <a:rPr lang="en-US" dirty="0"/>
              <a:t> increases or decreases</a:t>
            </a:r>
          </a:p>
          <a:p>
            <a:pPr lvl="1"/>
            <a:r>
              <a:rPr lang="en-US" dirty="0"/>
              <a:t>(If you have fewer than 20 data points, use 5)</a:t>
            </a:r>
          </a:p>
          <a:p>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40</a:t>
            </a:fld>
            <a:endParaRPr lang="en-US"/>
          </a:p>
        </p:txBody>
      </p:sp>
    </p:spTree>
    <p:extLst>
      <p:ext uri="{BB962C8B-B14F-4D97-AF65-F5344CB8AC3E}">
        <p14:creationId xmlns:p14="http://schemas.microsoft.com/office/powerpoint/2010/main" val="2199156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57400" y="228600"/>
            <a:ext cx="8077200" cy="884238"/>
          </a:xfrm>
        </p:spPr>
        <p:txBody>
          <a:bodyPr/>
          <a:lstStyle/>
          <a:p>
            <a:pPr eaLnBrk="1" hangingPunct="1">
              <a:defRPr/>
            </a:pPr>
            <a:r>
              <a:rPr lang="en-US" altLang="en-US" dirty="0"/>
              <a:t>Elements of a Run Chart</a:t>
            </a:r>
          </a:p>
        </p:txBody>
      </p:sp>
      <p:graphicFrame>
        <p:nvGraphicFramePr>
          <p:cNvPr id="8" name="Object 3"/>
          <p:cNvGraphicFramePr>
            <a:graphicFrameLocks noGrp="1" noChangeAspect="1"/>
          </p:cNvGraphicFramePr>
          <p:nvPr>
            <p:ph idx="1"/>
            <p:extLst>
              <p:ext uri="{D42A27DB-BD31-4B8C-83A1-F6EECF244321}">
                <p14:modId xmlns:p14="http://schemas.microsoft.com/office/powerpoint/2010/main" val="2730802618"/>
              </p:ext>
            </p:extLst>
          </p:nvPr>
        </p:nvGraphicFramePr>
        <p:xfrm>
          <a:off x="1611630" y="1825625"/>
          <a:ext cx="8522970" cy="4351338"/>
        </p:xfrm>
        <a:graphic>
          <a:graphicData uri="http://schemas.openxmlformats.org/presentationml/2006/ole">
            <mc:AlternateContent xmlns:mc="http://schemas.openxmlformats.org/markup-compatibility/2006">
              <mc:Choice xmlns:v="urn:schemas-microsoft-com:vml" Requires="v">
                <p:oleObj spid="_x0000_s2148" name="Chart" r:id="rId4" imgW="7772271" imgH="4724337" progId="MSGraph.Chart.8">
                  <p:embed followColorScheme="full"/>
                </p:oleObj>
              </mc:Choice>
              <mc:Fallback>
                <p:oleObj name="Chart" r:id="rId4" imgW="7772271" imgH="4724337" progId="MSGraph.Chart.8">
                  <p:embed followColorScheme="full"/>
                  <p:pic>
                    <p:nvPicPr>
                      <p:cNvPr id="0" name=""/>
                      <p:cNvPicPr>
                        <a:picLocks noChangeAspect="1" noChangeArrowheads="1"/>
                      </p:cNvPicPr>
                      <p:nvPr/>
                    </p:nvPicPr>
                    <p:blipFill>
                      <a:blip r:embed="rId5"/>
                      <a:srcRect/>
                      <a:stretch>
                        <a:fillRect/>
                      </a:stretch>
                    </p:blipFill>
                    <p:spPr bwMode="auto">
                      <a:xfrm>
                        <a:off x="1611630" y="1825625"/>
                        <a:ext cx="8522970" cy="4351338"/>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2A37CE8A-7245-4707-AC2B-032FD4933B99}" type="slidenum">
              <a:rPr lang="en-US" smtClean="0"/>
              <a:t>41</a:t>
            </a:fld>
            <a:endParaRPr lang="en-US"/>
          </a:p>
        </p:txBody>
      </p:sp>
      <p:sp>
        <p:nvSpPr>
          <p:cNvPr id="3" name="TextBox 2"/>
          <p:cNvSpPr txBox="1"/>
          <p:nvPr/>
        </p:nvSpPr>
        <p:spPr>
          <a:xfrm>
            <a:off x="2994660" y="5592188"/>
            <a:ext cx="5497830" cy="584775"/>
          </a:xfrm>
          <a:prstGeom prst="rect">
            <a:avLst/>
          </a:prstGeom>
          <a:noFill/>
        </p:spPr>
        <p:txBody>
          <a:bodyPr wrap="square" rtlCol="0">
            <a:spAutoFit/>
          </a:bodyPr>
          <a:lstStyle/>
          <a:p>
            <a:r>
              <a:rPr lang="en-US" sz="3200" dirty="0">
                <a:solidFill>
                  <a:srgbClr val="B80000"/>
                </a:solidFill>
              </a:rPr>
              <a:t>“Plot the Dots”: Data over time </a:t>
            </a:r>
          </a:p>
        </p:txBody>
      </p:sp>
      <p:cxnSp>
        <p:nvCxnSpPr>
          <p:cNvPr id="5" name="Straight Arrow Connector 4"/>
          <p:cNvCxnSpPr/>
          <p:nvPr/>
        </p:nvCxnSpPr>
        <p:spPr>
          <a:xfrm flipH="1">
            <a:off x="9475470" y="2903220"/>
            <a:ext cx="902970" cy="78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378440" y="2503170"/>
            <a:ext cx="1577340" cy="369332"/>
          </a:xfrm>
          <a:prstGeom prst="rect">
            <a:avLst/>
          </a:prstGeom>
          <a:noFill/>
        </p:spPr>
        <p:txBody>
          <a:bodyPr wrap="square" rtlCol="0">
            <a:spAutoFit/>
          </a:bodyPr>
          <a:lstStyle/>
          <a:p>
            <a:r>
              <a:rPr lang="en-US" dirty="0">
                <a:solidFill>
                  <a:srgbClr val="B80000"/>
                </a:solidFill>
              </a:rPr>
              <a:t>Median</a:t>
            </a:r>
          </a:p>
        </p:txBody>
      </p:sp>
      <p:sp>
        <p:nvSpPr>
          <p:cNvPr id="4" name="Oval 3"/>
          <p:cNvSpPr/>
          <p:nvPr/>
        </p:nvSpPr>
        <p:spPr>
          <a:xfrm>
            <a:off x="3348990" y="2788920"/>
            <a:ext cx="3268980" cy="1200150"/>
          </a:xfrm>
          <a:prstGeom prst="ellipse">
            <a:avLst/>
          </a:prstGeom>
          <a:noFill/>
          <a:ln>
            <a:solidFill>
              <a:srgbClr val="B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2057400" y="1618029"/>
            <a:ext cx="1607574" cy="369332"/>
          </a:xfrm>
          <a:prstGeom prst="rect">
            <a:avLst/>
          </a:prstGeom>
          <a:noFill/>
        </p:spPr>
        <p:txBody>
          <a:bodyPr wrap="square" rtlCol="0">
            <a:spAutoFit/>
          </a:bodyPr>
          <a:lstStyle/>
          <a:p>
            <a:r>
              <a:rPr lang="en-US" dirty="0">
                <a:solidFill>
                  <a:srgbClr val="B80000"/>
                </a:solidFill>
              </a:rPr>
              <a:t>Shift or Trend?</a:t>
            </a:r>
          </a:p>
        </p:txBody>
      </p:sp>
      <p:cxnSp>
        <p:nvCxnSpPr>
          <p:cNvPr id="10" name="Straight Arrow Connector 9"/>
          <p:cNvCxnSpPr/>
          <p:nvPr/>
        </p:nvCxnSpPr>
        <p:spPr>
          <a:xfrm>
            <a:off x="3480619" y="2094271"/>
            <a:ext cx="545691" cy="408899"/>
          </a:xfrm>
          <a:prstGeom prst="straightConnector1">
            <a:avLst/>
          </a:prstGeom>
          <a:ln>
            <a:solidFill>
              <a:srgbClr val="B8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99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77634" y="212831"/>
            <a:ext cx="11240754" cy="1179871"/>
          </a:xfrm>
          <a:ln>
            <a:miter lim="800000"/>
            <a:headEnd/>
            <a:tailEnd/>
          </a:ln>
        </p:spPr>
        <p:txBody>
          <a:bodyPr anchor="t">
            <a:normAutofit/>
          </a:bodyPr>
          <a:lstStyle/>
          <a:p>
            <a:pPr>
              <a:defRPr/>
            </a:pPr>
            <a:r>
              <a:rPr lang="en-US" dirty="0"/>
              <a:t>Annotation Example: What is Happening Here?</a:t>
            </a:r>
          </a:p>
        </p:txBody>
      </p:sp>
      <p:sp>
        <p:nvSpPr>
          <p:cNvPr id="624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7025EF58-88E7-49C5-B3A4-13948F458D7F}" type="slidenum">
              <a:rPr lang="en-US" altLang="en-US" sz="1800">
                <a:solidFill>
                  <a:schemeClr val="bg1">
                    <a:lumMod val="50000"/>
                  </a:schemeClr>
                </a:solidFill>
                <a:latin typeface="Arial" panose="020B0604020202020204" pitchFamily="34" charset="0"/>
              </a:rPr>
              <a:pPr>
                <a:spcBef>
                  <a:spcPct val="0"/>
                </a:spcBef>
                <a:buClrTx/>
                <a:buSzTx/>
                <a:buFontTx/>
                <a:buNone/>
              </a:pPr>
              <a:t>42</a:t>
            </a:fld>
            <a:endParaRPr lang="en-US" altLang="en-US" sz="1800">
              <a:solidFill>
                <a:schemeClr val="bg1">
                  <a:lumMod val="50000"/>
                </a:schemeClr>
              </a:solidFill>
              <a:latin typeface="Arial" panose="020B0604020202020204" pitchFamily="34" charset="0"/>
            </a:endParaRPr>
          </a:p>
        </p:txBody>
      </p:sp>
      <p:pic>
        <p:nvPicPr>
          <p:cNvPr id="624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789" y="1392702"/>
            <a:ext cx="78771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022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81818" y="192259"/>
            <a:ext cx="8077200" cy="884238"/>
          </a:xfrm>
        </p:spPr>
        <p:txBody>
          <a:bodyPr anchor="t"/>
          <a:lstStyle/>
          <a:p>
            <a:pPr eaLnBrk="1" hangingPunct="1">
              <a:defRPr/>
            </a:pPr>
            <a:r>
              <a:rPr lang="en-US" altLang="en-US"/>
              <a:t>Has the System Changed?</a:t>
            </a:r>
          </a:p>
        </p:txBody>
      </p:sp>
      <p:sp>
        <p:nvSpPr>
          <p:cNvPr id="634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E7E0901C-FCE4-4613-8868-52A0BE9AA802}" type="slidenum">
              <a:rPr lang="en-US" altLang="en-US" sz="1800">
                <a:solidFill>
                  <a:schemeClr val="bg1">
                    <a:lumMod val="50000"/>
                  </a:schemeClr>
                </a:solidFill>
                <a:latin typeface="Arial" panose="020B0604020202020204" pitchFamily="34" charset="0"/>
              </a:rPr>
              <a:pPr>
                <a:spcBef>
                  <a:spcPct val="0"/>
                </a:spcBef>
                <a:buClrTx/>
                <a:buSzTx/>
                <a:buFontTx/>
                <a:buNone/>
              </a:pPr>
              <a:t>43</a:t>
            </a:fld>
            <a:endParaRPr lang="en-US" altLang="en-US" sz="1200" dirty="0">
              <a:solidFill>
                <a:schemeClr val="bg1">
                  <a:lumMod val="50000"/>
                </a:schemeClr>
              </a:solidFill>
              <a:latin typeface="Arial" panose="020B0604020202020204"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32" y="1223927"/>
            <a:ext cx="11019271" cy="495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1421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081" y="257908"/>
            <a:ext cx="8610600" cy="990600"/>
          </a:xfrm>
        </p:spPr>
        <p:txBody>
          <a:bodyPr anchor="t"/>
          <a:lstStyle/>
          <a:p>
            <a:pPr eaLnBrk="1" hangingPunct="1">
              <a:defRPr/>
            </a:pPr>
            <a:r>
              <a:rPr lang="en-US" altLang="en-US" sz="3600" dirty="0"/>
              <a:t>What Run Charts Don’t Tell You</a:t>
            </a:r>
          </a:p>
        </p:txBody>
      </p:sp>
      <p:sp>
        <p:nvSpPr>
          <p:cNvPr id="28675" name="Content Placeholder 2"/>
          <p:cNvSpPr>
            <a:spLocks noGrp="1"/>
          </p:cNvSpPr>
          <p:nvPr>
            <p:ph idx="1"/>
          </p:nvPr>
        </p:nvSpPr>
        <p:spPr>
          <a:xfrm>
            <a:off x="875581" y="1621766"/>
            <a:ext cx="8229600" cy="3992563"/>
          </a:xfrm>
          <a:ln>
            <a:miter lim="800000"/>
            <a:headEnd/>
            <a:tailEnd/>
          </a:ln>
        </p:spPr>
        <p:txBody>
          <a:bodyPr rtlCol="0">
            <a:normAutofit/>
          </a:bodyPr>
          <a:lstStyle/>
          <a:p>
            <a:pPr>
              <a:defRPr/>
            </a:pPr>
            <a:endParaRPr lang="en-US" dirty="0"/>
          </a:p>
          <a:p>
            <a:pPr>
              <a:defRPr/>
            </a:pPr>
            <a:r>
              <a:rPr lang="en-US" dirty="0"/>
              <a:t>The reason(s) for unusually big or small data points</a:t>
            </a:r>
          </a:p>
          <a:p>
            <a:pPr>
              <a:defRPr/>
            </a:pPr>
            <a:r>
              <a:rPr lang="en-US" dirty="0"/>
              <a:t>Is the performance of the process acceptable?</a:t>
            </a:r>
          </a:p>
          <a:p>
            <a:pPr>
              <a:defRPr/>
            </a:pPr>
            <a:r>
              <a:rPr lang="en-US" dirty="0"/>
              <a:t>How the process should actually be improved or redesigned </a:t>
            </a:r>
          </a:p>
          <a:p>
            <a:pPr>
              <a:defRPr/>
            </a:pPr>
            <a:endParaRPr lang="en-US" dirty="0"/>
          </a:p>
        </p:txBody>
      </p:sp>
      <p:sp>
        <p:nvSpPr>
          <p:cNvPr id="2" name="Slide Number Placeholder 1"/>
          <p:cNvSpPr>
            <a:spLocks noGrp="1"/>
          </p:cNvSpPr>
          <p:nvPr>
            <p:ph type="sldNum" sz="quarter" idx="12"/>
          </p:nvPr>
        </p:nvSpPr>
        <p:spPr/>
        <p:txBody>
          <a:bodyPr/>
          <a:lstStyle/>
          <a:p>
            <a:fld id="{2A37CE8A-7245-4707-AC2B-032FD4933B99}" type="slidenum">
              <a:rPr lang="en-US" smtClean="0"/>
              <a:t>44</a:t>
            </a:fld>
            <a:endParaRPr lang="en-US" dirty="0"/>
          </a:p>
        </p:txBody>
      </p:sp>
    </p:spTree>
    <p:extLst>
      <p:ext uri="{BB962C8B-B14F-4D97-AF65-F5344CB8AC3E}">
        <p14:creationId xmlns:p14="http://schemas.microsoft.com/office/powerpoint/2010/main" val="1878324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910896435"/>
              </p:ext>
            </p:extLst>
          </p:nvPr>
        </p:nvGraphicFramePr>
        <p:xfrm>
          <a:off x="868680" y="1360170"/>
          <a:ext cx="993267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68679" y="393364"/>
            <a:ext cx="10109539" cy="954107"/>
          </a:xfrm>
          <a:prstGeom prst="rect">
            <a:avLst/>
          </a:prstGeom>
          <a:noFill/>
        </p:spPr>
        <p:txBody>
          <a:bodyPr wrap="square" rtlCol="0">
            <a:spAutoFit/>
          </a:bodyPr>
          <a:lstStyle/>
          <a:p>
            <a:r>
              <a:rPr lang="en-US" sz="2800" dirty="0">
                <a:solidFill>
                  <a:schemeClr val="accent1"/>
                </a:solidFill>
              </a:rPr>
              <a:t>“</a:t>
            </a:r>
            <a:r>
              <a:rPr lang="en-US" sz="2800" b="1" dirty="0">
                <a:solidFill>
                  <a:schemeClr val="accent1"/>
                </a:solidFill>
              </a:rPr>
              <a:t>Perfectly Stable” – </a:t>
            </a:r>
          </a:p>
          <a:p>
            <a:r>
              <a:rPr lang="en-US" sz="2800" b="1" dirty="0">
                <a:solidFill>
                  <a:schemeClr val="accent1"/>
                </a:solidFill>
              </a:rPr>
              <a:t>A Place You Don’t Want to Be, if You are Trying to Make a Change</a:t>
            </a:r>
          </a:p>
        </p:txBody>
      </p:sp>
      <p:sp>
        <p:nvSpPr>
          <p:cNvPr id="2" name="Slide Number Placeholder 1"/>
          <p:cNvSpPr>
            <a:spLocks noGrp="1"/>
          </p:cNvSpPr>
          <p:nvPr>
            <p:ph type="sldNum" sz="quarter" idx="12"/>
          </p:nvPr>
        </p:nvSpPr>
        <p:spPr/>
        <p:txBody>
          <a:bodyPr/>
          <a:lstStyle/>
          <a:p>
            <a:fld id="{2A37CE8A-7245-4707-AC2B-032FD4933B99}" type="slidenum">
              <a:rPr lang="en-US" sz="1800" smtClean="0">
                <a:solidFill>
                  <a:schemeClr val="bg1">
                    <a:lumMod val="50000"/>
                  </a:schemeClr>
                </a:solidFill>
              </a:rPr>
              <a:t>45</a:t>
            </a:fld>
            <a:endParaRPr lang="en-US" sz="1800">
              <a:solidFill>
                <a:schemeClr val="bg1">
                  <a:lumMod val="50000"/>
                </a:schemeClr>
              </a:solidFill>
            </a:endParaRPr>
          </a:p>
        </p:txBody>
      </p:sp>
    </p:spTree>
    <p:extLst>
      <p:ext uri="{BB962C8B-B14F-4D97-AF65-F5344CB8AC3E}">
        <p14:creationId xmlns:p14="http://schemas.microsoft.com/office/powerpoint/2010/main" val="1520130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576066" y="324369"/>
            <a:ext cx="9442361" cy="1329595"/>
          </a:xfrm>
        </p:spPr>
        <p:txBody>
          <a:bodyPr/>
          <a:lstStyle/>
          <a:p>
            <a:r>
              <a:rPr lang="en-US" dirty="0"/>
              <a:t>When are you “done” with testing?</a:t>
            </a:r>
          </a:p>
        </p:txBody>
      </p:sp>
      <p:sp>
        <p:nvSpPr>
          <p:cNvPr id="49155" name="Content Placeholder 2"/>
          <p:cNvSpPr>
            <a:spLocks noGrp="1"/>
          </p:cNvSpPr>
          <p:nvPr>
            <p:ph idx="1"/>
          </p:nvPr>
        </p:nvSpPr>
        <p:spPr>
          <a:xfrm>
            <a:off x="763012" y="1653964"/>
            <a:ext cx="8884275" cy="4279396"/>
          </a:xfrm>
        </p:spPr>
        <p:txBody>
          <a:bodyPr>
            <a:normAutofit/>
          </a:bodyPr>
          <a:lstStyle/>
          <a:p>
            <a:r>
              <a:rPr lang="en-US" sz="3200" dirty="0"/>
              <a:t>Everyone who needs to test the change has</a:t>
            </a:r>
          </a:p>
          <a:p>
            <a:r>
              <a:rPr lang="en-US" sz="3200" dirty="0"/>
              <a:t>The process is stable, with few changes</a:t>
            </a:r>
          </a:p>
          <a:p>
            <a:r>
              <a:rPr lang="en-US" sz="3200" dirty="0"/>
              <a:t>Staff are satisfied with the current state</a:t>
            </a:r>
          </a:p>
          <a:p>
            <a:r>
              <a:rPr lang="en-US" sz="3200" b="1" u="sng" dirty="0"/>
              <a:t>Your measure is moving in the right direction</a:t>
            </a:r>
          </a:p>
          <a:p>
            <a:endParaRPr lang="en-US" sz="3200" b="1" dirty="0"/>
          </a:p>
          <a:p>
            <a:pPr>
              <a:buFont typeface="Arial" charset="0"/>
              <a:buNone/>
            </a:pPr>
            <a:endParaRPr lang="en-US" sz="3200" dirty="0"/>
          </a:p>
        </p:txBody>
      </p:sp>
      <p:sp>
        <p:nvSpPr>
          <p:cNvPr id="2" name="Slide Number Placeholder 1"/>
          <p:cNvSpPr>
            <a:spLocks noGrp="1"/>
          </p:cNvSpPr>
          <p:nvPr>
            <p:ph type="sldNum" sz="quarter" idx="12"/>
          </p:nvPr>
        </p:nvSpPr>
        <p:spPr/>
        <p:txBody>
          <a:bodyPr/>
          <a:lstStyle/>
          <a:p>
            <a:fld id="{2A37CE8A-7245-4707-AC2B-032FD4933B99}" type="slidenum">
              <a:rPr lang="en-US" smtClean="0"/>
              <a:t>46</a:t>
            </a:fld>
            <a:endParaRPr lang="en-US"/>
          </a:p>
        </p:txBody>
      </p:sp>
    </p:spTree>
    <p:extLst>
      <p:ext uri="{BB962C8B-B14F-4D97-AF65-F5344CB8AC3E}">
        <p14:creationId xmlns:p14="http://schemas.microsoft.com/office/powerpoint/2010/main" val="25463222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Change “Stick”</a:t>
            </a:r>
          </a:p>
        </p:txBody>
      </p:sp>
      <p:sp>
        <p:nvSpPr>
          <p:cNvPr id="3" name="Content Placeholder 2"/>
          <p:cNvSpPr>
            <a:spLocks noGrp="1"/>
          </p:cNvSpPr>
          <p:nvPr>
            <p:ph idx="1"/>
          </p:nvPr>
        </p:nvSpPr>
        <p:spPr/>
        <p:txBody>
          <a:bodyPr/>
          <a:lstStyle/>
          <a:p>
            <a:r>
              <a:rPr lang="en-US" dirty="0"/>
              <a:t>Update policies and procedures</a:t>
            </a:r>
          </a:p>
          <a:p>
            <a:r>
              <a:rPr lang="en-US" dirty="0"/>
              <a:t>Ensure everyone is trained</a:t>
            </a:r>
          </a:p>
          <a:p>
            <a:r>
              <a:rPr lang="en-US" dirty="0"/>
              <a:t>Build the process into orientation guides</a:t>
            </a:r>
          </a:p>
          <a:p>
            <a:r>
              <a:rPr lang="en-US" dirty="0"/>
              <a:t>Build the process into your electronic record</a:t>
            </a:r>
          </a:p>
          <a:p>
            <a:r>
              <a:rPr lang="en-US" dirty="0"/>
              <a:t>Decide who will continue to monitor this</a:t>
            </a:r>
          </a:p>
          <a:p>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47</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818" y="1600201"/>
            <a:ext cx="3470031" cy="2602523"/>
          </a:xfrm>
          <a:prstGeom prst="rect">
            <a:avLst/>
          </a:prstGeom>
        </p:spPr>
      </p:pic>
    </p:spTree>
    <p:extLst>
      <p:ext uri="{BB962C8B-B14F-4D97-AF65-F5344CB8AC3E}">
        <p14:creationId xmlns:p14="http://schemas.microsoft.com/office/powerpoint/2010/main" val="17462288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“Stick”</a:t>
            </a:r>
          </a:p>
        </p:txBody>
      </p:sp>
      <p:sp>
        <p:nvSpPr>
          <p:cNvPr id="3" name="Content Placeholder 2"/>
          <p:cNvSpPr>
            <a:spLocks noGrp="1"/>
          </p:cNvSpPr>
          <p:nvPr>
            <p:ph idx="1"/>
          </p:nvPr>
        </p:nvSpPr>
        <p:spPr>
          <a:xfrm>
            <a:off x="609600" y="1117481"/>
            <a:ext cx="10718042" cy="4996715"/>
          </a:xfrm>
        </p:spPr>
        <p:txBody>
          <a:bodyPr>
            <a:normAutofit fontScale="92500" lnSpcReduction="10000"/>
          </a:bodyPr>
          <a:lstStyle/>
          <a:p>
            <a:r>
              <a:rPr lang="en-US" dirty="0"/>
              <a:t>The changes should be tied to an existing accountability structure:</a:t>
            </a:r>
          </a:p>
          <a:p>
            <a:pPr lvl="1"/>
            <a:r>
              <a:rPr lang="en-US" dirty="0"/>
              <a:t>Quality Committee</a:t>
            </a:r>
          </a:p>
          <a:p>
            <a:pPr lvl="1"/>
            <a:r>
              <a:rPr lang="en-US" dirty="0"/>
              <a:t>Patient Safety Committee</a:t>
            </a:r>
          </a:p>
          <a:p>
            <a:pPr lvl="1"/>
            <a:r>
              <a:rPr lang="en-US" dirty="0"/>
              <a:t>Shared Governance</a:t>
            </a:r>
          </a:p>
          <a:p>
            <a:pPr lvl="1"/>
            <a:r>
              <a:rPr lang="en-US" dirty="0"/>
              <a:t>Management Team</a:t>
            </a:r>
          </a:p>
          <a:p>
            <a:r>
              <a:rPr lang="en-US" dirty="0"/>
              <a:t>At least an annual spot check of the outcome measure; may need a process measure if the outcome is “slipping”</a:t>
            </a:r>
          </a:p>
          <a:p>
            <a:r>
              <a:rPr lang="en-US" dirty="0"/>
              <a:t>Think about a contingency plan – new PDSA cycles – if performance starts to </a:t>
            </a:r>
            <a:r>
              <a:rPr lang="en-US" dirty="0" smtClean="0"/>
              <a:t>slip</a:t>
            </a:r>
          </a:p>
          <a:p>
            <a:r>
              <a:rPr lang="en-US" dirty="0" smtClean="0"/>
              <a:t>Hospitals that are highly reliable have cultures that support sustained quality and safety work</a:t>
            </a:r>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48</a:t>
            </a:fld>
            <a:endParaRPr lang="en-US"/>
          </a:p>
        </p:txBody>
      </p:sp>
    </p:spTree>
    <p:extLst>
      <p:ext uri="{BB962C8B-B14F-4D97-AF65-F5344CB8AC3E}">
        <p14:creationId xmlns:p14="http://schemas.microsoft.com/office/powerpoint/2010/main" val="42797314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a:off x="1595007" y="1666014"/>
            <a:ext cx="2815995" cy="1924289"/>
          </a:xfrm>
          <a:prstGeom prst="triangle">
            <a:avLst/>
          </a:prstGeom>
          <a:solidFill>
            <a:srgbClr val="937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 name="Isosceles Triangle 9"/>
          <p:cNvSpPr/>
          <p:nvPr/>
        </p:nvSpPr>
        <p:spPr>
          <a:xfrm>
            <a:off x="4568788" y="1666012"/>
            <a:ext cx="2799225" cy="1888982"/>
          </a:xfrm>
          <a:prstGeom prst="triangle">
            <a:avLst/>
          </a:prstGeom>
          <a:solidFill>
            <a:srgbClr val="1C14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1" name="Isosceles Triangle 10"/>
          <p:cNvSpPr/>
          <p:nvPr/>
        </p:nvSpPr>
        <p:spPr>
          <a:xfrm>
            <a:off x="7517477" y="1644957"/>
            <a:ext cx="2745186" cy="1925959"/>
          </a:xfrm>
          <a:prstGeom prst="triangle">
            <a:avLst/>
          </a:prstGeom>
          <a:solidFill>
            <a:srgbClr val="007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2" name="Rectangle 11"/>
          <p:cNvSpPr/>
          <p:nvPr/>
        </p:nvSpPr>
        <p:spPr>
          <a:xfrm>
            <a:off x="2088111" y="2840038"/>
            <a:ext cx="1829785" cy="461665"/>
          </a:xfrm>
          <a:prstGeom prst="rect">
            <a:avLst/>
          </a:prstGeom>
          <a:noFill/>
        </p:spPr>
        <p:txBody>
          <a:bodyPr wrap="square">
            <a:spAutoFit/>
          </a:bodyPr>
          <a:lstStyle/>
          <a:p>
            <a:pPr algn="ctr" fontAlgn="base">
              <a:spcBef>
                <a:spcPct val="0"/>
              </a:spcBef>
              <a:spcAft>
                <a:spcPct val="0"/>
              </a:spcAft>
            </a:pPr>
            <a:r>
              <a:rPr lang="en-US" sz="2400" b="1" dirty="0">
                <a:solidFill>
                  <a:srgbClr val="FFFFFF"/>
                </a:solidFill>
                <a:cs typeface="Arial" pitchFamily="34" charset="0"/>
              </a:rPr>
              <a:t>Leadership</a:t>
            </a:r>
            <a:endParaRPr lang="en-US" sz="2400" dirty="0">
              <a:solidFill>
                <a:srgbClr val="FFFFFF"/>
              </a:solidFill>
              <a:cs typeface="Arial" pitchFamily="34" charset="0"/>
            </a:endParaRPr>
          </a:p>
        </p:txBody>
      </p:sp>
      <p:sp>
        <p:nvSpPr>
          <p:cNvPr id="13" name="Rectangle 12"/>
          <p:cNvSpPr/>
          <p:nvPr/>
        </p:nvSpPr>
        <p:spPr>
          <a:xfrm>
            <a:off x="5097429" y="2607938"/>
            <a:ext cx="1769157" cy="830997"/>
          </a:xfrm>
          <a:prstGeom prst="rect">
            <a:avLst/>
          </a:prstGeom>
          <a:noFill/>
        </p:spPr>
        <p:txBody>
          <a:bodyPr wrap="square">
            <a:spAutoFit/>
          </a:bodyPr>
          <a:lstStyle/>
          <a:p>
            <a:pPr algn="ctr" fontAlgn="base">
              <a:spcBef>
                <a:spcPct val="0"/>
              </a:spcBef>
              <a:spcAft>
                <a:spcPct val="0"/>
              </a:spcAft>
            </a:pPr>
            <a:r>
              <a:rPr lang="en-US" sz="2400" b="1" dirty="0">
                <a:solidFill>
                  <a:srgbClr val="FFFFFF"/>
                </a:solidFill>
                <a:cs typeface="Arial" pitchFamily="34" charset="0"/>
              </a:rPr>
              <a:t>Safety Culture</a:t>
            </a:r>
            <a:endParaRPr lang="en-US" sz="2400" dirty="0">
              <a:solidFill>
                <a:srgbClr val="FFFFFF"/>
              </a:solidFill>
              <a:cs typeface="Arial" pitchFamily="34" charset="0"/>
            </a:endParaRPr>
          </a:p>
        </p:txBody>
      </p:sp>
      <p:sp>
        <p:nvSpPr>
          <p:cNvPr id="14" name="Rectangle 13"/>
          <p:cNvSpPr/>
          <p:nvPr/>
        </p:nvSpPr>
        <p:spPr>
          <a:xfrm>
            <a:off x="7945635" y="2389974"/>
            <a:ext cx="2028193" cy="1200329"/>
          </a:xfrm>
          <a:prstGeom prst="rect">
            <a:avLst/>
          </a:prstGeom>
          <a:noFill/>
        </p:spPr>
        <p:txBody>
          <a:bodyPr wrap="square">
            <a:spAutoFit/>
          </a:bodyPr>
          <a:lstStyle/>
          <a:p>
            <a:pPr algn="ctr" fontAlgn="base">
              <a:spcBef>
                <a:spcPct val="0"/>
              </a:spcBef>
              <a:spcAft>
                <a:spcPct val="0"/>
              </a:spcAft>
            </a:pPr>
            <a:r>
              <a:rPr lang="en-US" sz="2400" b="1" dirty="0">
                <a:solidFill>
                  <a:srgbClr val="FFFFFF"/>
                </a:solidFill>
                <a:cs typeface="Arial" pitchFamily="34" charset="0"/>
              </a:rPr>
              <a:t>Robust Process Improvement</a:t>
            </a:r>
            <a:r>
              <a:rPr lang="en-US" sz="2400" b="1" baseline="30000" dirty="0">
                <a:solidFill>
                  <a:srgbClr val="FFFFFF"/>
                </a:solidFill>
                <a:cs typeface="Arial" pitchFamily="34" charset="0"/>
              </a:rPr>
              <a:t>®</a:t>
            </a:r>
            <a:r>
              <a:rPr lang="en-US" sz="2400" dirty="0">
                <a:solidFill>
                  <a:srgbClr val="FFFFFF"/>
                </a:solidFill>
                <a:cs typeface="Arial" pitchFamily="34" charset="0"/>
              </a:rPr>
              <a:t> </a:t>
            </a:r>
          </a:p>
        </p:txBody>
      </p:sp>
      <p:sp>
        <p:nvSpPr>
          <p:cNvPr id="18" name="Rectangle 17"/>
          <p:cNvSpPr/>
          <p:nvPr/>
        </p:nvSpPr>
        <p:spPr>
          <a:xfrm>
            <a:off x="1872486" y="159780"/>
            <a:ext cx="5077031" cy="646331"/>
          </a:xfrm>
          <a:prstGeom prst="rect">
            <a:avLst/>
          </a:prstGeom>
        </p:spPr>
        <p:txBody>
          <a:bodyPr wrap="square">
            <a:spAutoFit/>
          </a:bodyPr>
          <a:lstStyle/>
          <a:p>
            <a:pPr fontAlgn="base">
              <a:spcBef>
                <a:spcPct val="0"/>
              </a:spcBef>
              <a:spcAft>
                <a:spcPct val="0"/>
              </a:spcAft>
            </a:pPr>
            <a:r>
              <a:rPr lang="en-US" sz="3600" b="1" dirty="0">
                <a:solidFill>
                  <a:schemeClr val="accent1"/>
                </a:solidFill>
                <a:cs typeface="Arial" pitchFamily="34" charset="0"/>
              </a:rPr>
              <a:t>HIGH RELIABILITY MODEL</a:t>
            </a:r>
          </a:p>
        </p:txBody>
      </p:sp>
      <p:sp>
        <p:nvSpPr>
          <p:cNvPr id="2" name="TextBox 1"/>
          <p:cNvSpPr txBox="1"/>
          <p:nvPr/>
        </p:nvSpPr>
        <p:spPr>
          <a:xfrm>
            <a:off x="1934230" y="3804753"/>
            <a:ext cx="2137545" cy="1200329"/>
          </a:xfrm>
          <a:prstGeom prst="rect">
            <a:avLst/>
          </a:prstGeom>
          <a:noFill/>
        </p:spPr>
        <p:txBody>
          <a:bodyPr wrap="square" rtlCol="0">
            <a:spAutoFit/>
          </a:bodyPr>
          <a:lstStyle/>
          <a:p>
            <a:pPr algn="ctr" fontAlgn="base">
              <a:spcBef>
                <a:spcPct val="0"/>
              </a:spcBef>
              <a:spcAft>
                <a:spcPct val="0"/>
              </a:spcAft>
            </a:pPr>
            <a:r>
              <a:rPr lang="en-US" sz="2400" b="1" dirty="0">
                <a:solidFill>
                  <a:srgbClr val="808080">
                    <a:lumMod val="75000"/>
                  </a:srgbClr>
                </a:solidFill>
                <a:cs typeface="Arial" charset="0"/>
              </a:rPr>
              <a:t>Commitment to zero patient harm</a:t>
            </a:r>
          </a:p>
        </p:txBody>
      </p:sp>
      <p:sp>
        <p:nvSpPr>
          <p:cNvPr id="19" name="TextBox 18"/>
          <p:cNvSpPr txBox="1"/>
          <p:nvPr/>
        </p:nvSpPr>
        <p:spPr>
          <a:xfrm>
            <a:off x="4913234" y="3731973"/>
            <a:ext cx="2137545" cy="1200329"/>
          </a:xfrm>
          <a:prstGeom prst="rect">
            <a:avLst/>
          </a:prstGeom>
          <a:noFill/>
        </p:spPr>
        <p:txBody>
          <a:bodyPr wrap="square" rtlCol="0">
            <a:spAutoFit/>
          </a:bodyPr>
          <a:lstStyle/>
          <a:p>
            <a:pPr algn="ctr" fontAlgn="base">
              <a:spcBef>
                <a:spcPct val="0"/>
              </a:spcBef>
              <a:spcAft>
                <a:spcPct val="0"/>
              </a:spcAft>
            </a:pPr>
            <a:r>
              <a:rPr lang="en-US" sz="2400" b="1" dirty="0">
                <a:solidFill>
                  <a:srgbClr val="808080">
                    <a:lumMod val="75000"/>
                  </a:srgbClr>
                </a:solidFill>
                <a:cs typeface="Arial" charset="0"/>
              </a:rPr>
              <a:t>Empowering staff to speak up</a:t>
            </a:r>
          </a:p>
        </p:txBody>
      </p:sp>
      <p:sp>
        <p:nvSpPr>
          <p:cNvPr id="22" name="TextBox 21"/>
          <p:cNvSpPr txBox="1"/>
          <p:nvPr/>
        </p:nvSpPr>
        <p:spPr>
          <a:xfrm>
            <a:off x="7517478" y="3686632"/>
            <a:ext cx="2786435" cy="1569660"/>
          </a:xfrm>
          <a:prstGeom prst="rect">
            <a:avLst/>
          </a:prstGeom>
          <a:noFill/>
        </p:spPr>
        <p:txBody>
          <a:bodyPr wrap="square" rtlCol="0">
            <a:spAutoFit/>
          </a:bodyPr>
          <a:lstStyle/>
          <a:p>
            <a:pPr algn="ctr" fontAlgn="base">
              <a:spcBef>
                <a:spcPct val="0"/>
              </a:spcBef>
              <a:spcAft>
                <a:spcPct val="0"/>
              </a:spcAft>
            </a:pPr>
            <a:r>
              <a:rPr lang="en-US" sz="2400" b="1" dirty="0">
                <a:solidFill>
                  <a:srgbClr val="808080">
                    <a:lumMod val="75000"/>
                  </a:srgbClr>
                </a:solidFill>
                <a:cs typeface="Arial" charset="0"/>
              </a:rPr>
              <a:t>Systematic, data-driven approach to complex problem solving</a:t>
            </a:r>
          </a:p>
        </p:txBody>
      </p:sp>
      <p:sp>
        <p:nvSpPr>
          <p:cNvPr id="4" name="Footer Placeholder 3"/>
          <p:cNvSpPr>
            <a:spLocks noGrp="1"/>
          </p:cNvSpPr>
          <p:nvPr>
            <p:ph type="ftr" sz="quarter" idx="11"/>
          </p:nvPr>
        </p:nvSpPr>
        <p:spPr>
          <a:xfrm>
            <a:off x="2579511" y="6328551"/>
            <a:ext cx="7956963" cy="269255"/>
          </a:xfrm>
        </p:spPr>
        <p:txBody>
          <a:bodyPr/>
          <a:lstStyle/>
          <a:p>
            <a:r>
              <a:rPr lang="en-US" sz="1800" dirty="0" err="1">
                <a:solidFill>
                  <a:srgbClr val="6F6F6F"/>
                </a:solidFill>
              </a:rPr>
              <a:t>Chassin</a:t>
            </a:r>
            <a:r>
              <a:rPr lang="en-US" sz="1800" dirty="0">
                <a:solidFill>
                  <a:srgbClr val="6F6F6F"/>
                </a:solidFill>
              </a:rPr>
              <a:t> MR, Loeb JM. High-Reliability Health Care: Getting There from Here. </a:t>
            </a:r>
            <a:r>
              <a:rPr lang="en-US" sz="1800" dirty="0" err="1">
                <a:solidFill>
                  <a:srgbClr val="6F6F6F"/>
                </a:solidFill>
              </a:rPr>
              <a:t>Milb</a:t>
            </a:r>
            <a:r>
              <a:rPr lang="en-US" sz="1800" dirty="0">
                <a:solidFill>
                  <a:srgbClr val="6F6F6F"/>
                </a:solidFill>
              </a:rPr>
              <a:t> Q 2013;91(3):459-90</a:t>
            </a:r>
          </a:p>
        </p:txBody>
      </p:sp>
      <p:pic>
        <p:nvPicPr>
          <p:cNvPr id="17" name="Content Placeholder 2"/>
          <p:cNvPicPr>
            <a:picLocks noChangeAspect="1"/>
          </p:cNvPicPr>
          <p:nvPr/>
        </p:nvPicPr>
        <p:blipFill>
          <a:blip r:embed="rId3"/>
          <a:stretch>
            <a:fillRect/>
          </a:stretch>
        </p:blipFill>
        <p:spPr>
          <a:xfrm>
            <a:off x="1772513" y="5589015"/>
            <a:ext cx="2638489" cy="559547"/>
          </a:xfrm>
          <a:prstGeom prst="rect">
            <a:avLst/>
          </a:prstGeom>
        </p:spPr>
      </p:pic>
    </p:spTree>
    <p:extLst>
      <p:ext uri="{BB962C8B-B14F-4D97-AF65-F5344CB8AC3E}">
        <p14:creationId xmlns:p14="http://schemas.microsoft.com/office/powerpoint/2010/main" val="2346460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Senior Leader Champion</a:t>
            </a:r>
          </a:p>
        </p:txBody>
      </p:sp>
      <p:sp>
        <p:nvSpPr>
          <p:cNvPr id="3" name="Content Placeholder 2"/>
          <p:cNvSpPr>
            <a:spLocks noGrp="1"/>
          </p:cNvSpPr>
          <p:nvPr>
            <p:ph idx="1"/>
          </p:nvPr>
        </p:nvSpPr>
        <p:spPr/>
        <p:txBody>
          <a:bodyPr/>
          <a:lstStyle/>
          <a:p>
            <a:r>
              <a:rPr lang="en-US" dirty="0"/>
              <a:t>Holds Project Leader accountable</a:t>
            </a:r>
          </a:p>
          <a:p>
            <a:r>
              <a:rPr lang="en-US" dirty="0"/>
              <a:t>Has authority to allocate resources (capital and human)</a:t>
            </a:r>
          </a:p>
          <a:p>
            <a:r>
              <a:rPr lang="en-US" dirty="0"/>
              <a:t>Asks for routine progress reports</a:t>
            </a:r>
          </a:p>
          <a:p>
            <a:r>
              <a:rPr lang="en-US" dirty="0"/>
              <a:t>Attends meetings, but only as needed</a:t>
            </a:r>
          </a:p>
        </p:txBody>
      </p:sp>
      <p:sp>
        <p:nvSpPr>
          <p:cNvPr id="4" name="Slide Number Placeholder 3"/>
          <p:cNvSpPr>
            <a:spLocks noGrp="1"/>
          </p:cNvSpPr>
          <p:nvPr>
            <p:ph type="sldNum" sz="quarter" idx="12"/>
          </p:nvPr>
        </p:nvSpPr>
        <p:spPr/>
        <p:txBody>
          <a:bodyPr/>
          <a:lstStyle/>
          <a:p>
            <a:fld id="{2A37CE8A-7245-4707-AC2B-032FD4933B99}" type="slidenum">
              <a:rPr lang="en-US" smtClean="0"/>
              <a:t>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944" y="2805958"/>
            <a:ext cx="3451127" cy="2530826"/>
          </a:xfrm>
          <a:prstGeom prst="rect">
            <a:avLst/>
          </a:prstGeom>
        </p:spPr>
      </p:pic>
    </p:spTree>
    <p:extLst>
      <p:ext uri="{BB962C8B-B14F-4D97-AF65-F5344CB8AC3E}">
        <p14:creationId xmlns:p14="http://schemas.microsoft.com/office/powerpoint/2010/main" val="1604507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Principles of Highly Reliable Organizations</a:t>
            </a:r>
            <a:br>
              <a:rPr lang="en-US" dirty="0"/>
            </a:br>
            <a:endParaRPr lang="en-US" dirty="0"/>
          </a:p>
        </p:txBody>
      </p:sp>
      <p:sp>
        <p:nvSpPr>
          <p:cNvPr id="5" name="Content Placeholder 4"/>
          <p:cNvSpPr>
            <a:spLocks noGrp="1"/>
          </p:cNvSpPr>
          <p:nvPr>
            <p:ph idx="1"/>
          </p:nvPr>
        </p:nvSpPr>
        <p:spPr>
          <a:xfrm>
            <a:off x="609600" y="1287142"/>
            <a:ext cx="11319803" cy="4849964"/>
          </a:xfrm>
        </p:spPr>
        <p:txBody>
          <a:bodyPr/>
          <a:lstStyle/>
          <a:p>
            <a:r>
              <a:rPr lang="en-US" sz="3600" dirty="0"/>
              <a:t>Five key principles that highly reliable organizations have in common:</a:t>
            </a:r>
            <a:endParaRPr lang="en-US" dirty="0"/>
          </a:p>
          <a:p>
            <a:pPr marL="971550" lvl="1" indent="-514350">
              <a:buFont typeface="+mj-lt"/>
              <a:buAutoNum type="arabicPeriod"/>
            </a:pPr>
            <a:r>
              <a:rPr lang="en-US" sz="3200" dirty="0"/>
              <a:t>Pre-occupation with Failure</a:t>
            </a:r>
          </a:p>
          <a:p>
            <a:pPr marL="971550" lvl="1" indent="-514350">
              <a:buFont typeface="+mj-lt"/>
              <a:buAutoNum type="arabicPeriod"/>
            </a:pPr>
            <a:r>
              <a:rPr lang="en-US" sz="3200" dirty="0"/>
              <a:t>Reluctance to Simplify</a:t>
            </a:r>
          </a:p>
          <a:p>
            <a:pPr marL="971550" lvl="1" indent="-514350">
              <a:buFont typeface="+mj-lt"/>
              <a:buAutoNum type="arabicPeriod"/>
            </a:pPr>
            <a:r>
              <a:rPr lang="en-US" sz="3200" dirty="0"/>
              <a:t>Sensitivity to Operations</a:t>
            </a:r>
          </a:p>
          <a:p>
            <a:pPr marL="971550" lvl="1" indent="-514350">
              <a:buFont typeface="+mj-lt"/>
              <a:buAutoNum type="arabicPeriod"/>
            </a:pPr>
            <a:r>
              <a:rPr lang="en-US" sz="3200" dirty="0"/>
              <a:t>Commitment to Resilience</a:t>
            </a:r>
          </a:p>
          <a:p>
            <a:pPr marL="971550" lvl="1" indent="-514350">
              <a:buFont typeface="+mj-lt"/>
              <a:buAutoNum type="arabicPeriod"/>
            </a:pPr>
            <a:r>
              <a:rPr lang="en-US" sz="3200" dirty="0"/>
              <a:t>Deference to Expertise</a:t>
            </a:r>
          </a:p>
        </p:txBody>
      </p:sp>
      <p:sp>
        <p:nvSpPr>
          <p:cNvPr id="10" name="Footer Placeholder 9"/>
          <p:cNvSpPr>
            <a:spLocks noGrp="1"/>
          </p:cNvSpPr>
          <p:nvPr>
            <p:ph type="ftr" sz="quarter" idx="11"/>
          </p:nvPr>
        </p:nvSpPr>
        <p:spPr>
          <a:xfrm>
            <a:off x="2579511" y="6479949"/>
            <a:ext cx="7956963" cy="269255"/>
          </a:xfrm>
        </p:spPr>
        <p:txBody>
          <a:bodyPr/>
          <a:lstStyle/>
          <a:p>
            <a:r>
              <a:rPr lang="en-US" sz="1800" kern="1200" dirty="0">
                <a:solidFill>
                  <a:srgbClr val="6F6F6F"/>
                </a:solidFill>
              </a:rPr>
              <a:t>(2015) Weick &amp; Sutcliffe, Managing the Unexpected, 3rd Edition</a:t>
            </a:r>
          </a:p>
        </p:txBody>
      </p:sp>
      <p:sp>
        <p:nvSpPr>
          <p:cNvPr id="9" name="Slide Number Placeholder 8"/>
          <p:cNvSpPr>
            <a:spLocks noGrp="1"/>
          </p:cNvSpPr>
          <p:nvPr>
            <p:ph type="sldNum" sz="quarter" idx="12"/>
          </p:nvPr>
        </p:nvSpPr>
        <p:spPr/>
        <p:txBody>
          <a:bodyPr/>
          <a:lstStyle/>
          <a:p>
            <a:fld id="{9275812D-7F67-9E46-A934-73466E00AF73}" type="slidenum">
              <a:rPr lang="en-US" smtClean="0"/>
              <a:pPr/>
              <a:t>50</a:t>
            </a:fld>
            <a:endParaRPr lang="en-US" dirty="0"/>
          </a:p>
        </p:txBody>
      </p:sp>
    </p:spTree>
    <p:extLst>
      <p:ext uri="{BB962C8B-B14F-4D97-AF65-F5344CB8AC3E}">
        <p14:creationId xmlns:p14="http://schemas.microsoft.com/office/powerpoint/2010/main" val="22267596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Resources to Help You Start</a:t>
            </a:r>
          </a:p>
        </p:txBody>
      </p:sp>
      <p:sp>
        <p:nvSpPr>
          <p:cNvPr id="3" name="Content Placeholder 2"/>
          <p:cNvSpPr>
            <a:spLocks noGrp="1"/>
          </p:cNvSpPr>
          <p:nvPr>
            <p:ph idx="1"/>
          </p:nvPr>
        </p:nvSpPr>
        <p:spPr>
          <a:xfrm>
            <a:off x="609599" y="1304779"/>
            <a:ext cx="10972800" cy="4525963"/>
          </a:xfrm>
        </p:spPr>
        <p:txBody>
          <a:bodyPr/>
          <a:lstStyle/>
          <a:p>
            <a:r>
              <a:rPr lang="en-US" dirty="0"/>
              <a:t>Designing Small Tests of Change User Guide</a:t>
            </a:r>
          </a:p>
          <a:p>
            <a:r>
              <a:rPr lang="en-US" dirty="0"/>
              <a:t>Improvement Action Network (IAN)</a:t>
            </a:r>
          </a:p>
          <a:p>
            <a:pPr lvl="1"/>
            <a:r>
              <a:rPr lang="en-US" dirty="0"/>
              <a:t>Contact your hospital’s Improvement Advisor for the next IAN in your area</a:t>
            </a:r>
          </a:p>
          <a:p>
            <a:r>
              <a:rPr lang="en-US" dirty="0"/>
              <a:t>Quality Essential Skills Training (</a:t>
            </a:r>
            <a:r>
              <a:rPr lang="en-US" dirty="0" err="1"/>
              <a:t>QuEST</a:t>
            </a:r>
            <a:r>
              <a:rPr lang="en-US" dirty="0"/>
              <a:t>)</a:t>
            </a:r>
          </a:p>
          <a:p>
            <a:pPr lvl="1"/>
            <a:r>
              <a:rPr lang="en-US" dirty="0"/>
              <a:t>Two-day QI training, semi-annually in your state</a:t>
            </a:r>
          </a:p>
          <a:p>
            <a:r>
              <a:rPr lang="en-US" dirty="0"/>
              <a:t>Your team at WHA – IHA - MHA</a:t>
            </a:r>
          </a:p>
        </p:txBody>
      </p:sp>
      <p:sp>
        <p:nvSpPr>
          <p:cNvPr id="4" name="Slide Number Placeholder 3"/>
          <p:cNvSpPr>
            <a:spLocks noGrp="1"/>
          </p:cNvSpPr>
          <p:nvPr>
            <p:ph type="sldNum" sz="quarter" idx="12"/>
          </p:nvPr>
        </p:nvSpPr>
        <p:spPr/>
        <p:txBody>
          <a:bodyPr/>
          <a:lstStyle/>
          <a:p>
            <a:fld id="{2A37CE8A-7245-4707-AC2B-032FD4933B99}" type="slidenum">
              <a:rPr lang="en-US" smtClean="0"/>
              <a:t>51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103" y="3971484"/>
            <a:ext cx="3560885" cy="2136531"/>
          </a:xfrm>
          <a:prstGeom prst="rect">
            <a:avLst/>
          </a:prstGeom>
        </p:spPr>
      </p:pic>
    </p:spTree>
    <p:extLst>
      <p:ext uri="{BB962C8B-B14F-4D97-AF65-F5344CB8AC3E}">
        <p14:creationId xmlns:p14="http://schemas.microsoft.com/office/powerpoint/2010/main" val="174576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751"/>
            <a:ext cx="10515600" cy="1325563"/>
          </a:xfrm>
        </p:spPr>
        <p:txBody>
          <a:bodyPr/>
          <a:lstStyle/>
          <a:p>
            <a:r>
              <a:rPr lang="en-US" dirty="0"/>
              <a:t>Engaging Stakeholders</a:t>
            </a:r>
          </a:p>
        </p:txBody>
      </p:sp>
      <p:sp>
        <p:nvSpPr>
          <p:cNvPr id="3" name="Content Placeholder 2"/>
          <p:cNvSpPr>
            <a:spLocks noGrp="1"/>
          </p:cNvSpPr>
          <p:nvPr>
            <p:ph idx="1"/>
          </p:nvPr>
        </p:nvSpPr>
        <p:spPr>
          <a:xfrm>
            <a:off x="838200" y="1699314"/>
            <a:ext cx="10515600" cy="4351338"/>
          </a:xfrm>
        </p:spPr>
        <p:txBody>
          <a:bodyPr>
            <a:normAutofit fontScale="92500" lnSpcReduction="20000"/>
          </a:bodyPr>
          <a:lstStyle/>
          <a:p>
            <a:r>
              <a:rPr lang="en-US" dirty="0"/>
              <a:t>Advisory (Oversight, resources and insight) </a:t>
            </a:r>
          </a:p>
          <a:p>
            <a:pPr lvl="1"/>
            <a:r>
              <a:rPr lang="en-US" dirty="0"/>
              <a:t>Senior Leaders</a:t>
            </a:r>
          </a:p>
          <a:p>
            <a:pPr lvl="1"/>
            <a:r>
              <a:rPr lang="en-US" dirty="0"/>
              <a:t>QI/Safety Committee</a:t>
            </a:r>
          </a:p>
          <a:p>
            <a:pPr lvl="1"/>
            <a:r>
              <a:rPr lang="en-US" dirty="0"/>
              <a:t>Medical Staff</a:t>
            </a:r>
          </a:p>
          <a:p>
            <a:pPr lvl="1"/>
            <a:r>
              <a:rPr lang="en-US" dirty="0"/>
              <a:t>Patient advisors</a:t>
            </a:r>
          </a:p>
          <a:p>
            <a:r>
              <a:rPr lang="en-US" dirty="0"/>
              <a:t>Implementation Teams (expertise)</a:t>
            </a:r>
          </a:p>
          <a:p>
            <a:pPr lvl="1"/>
            <a:r>
              <a:rPr lang="en-US" dirty="0"/>
              <a:t>Multidisciplinary</a:t>
            </a:r>
          </a:p>
          <a:p>
            <a:r>
              <a:rPr lang="en-US" dirty="0"/>
              <a:t>Unit-based (do the work, know the best)</a:t>
            </a:r>
          </a:p>
          <a:p>
            <a:pPr lvl="1"/>
            <a:r>
              <a:rPr lang="en-US" dirty="0"/>
              <a:t>Front line</a:t>
            </a:r>
          </a:p>
          <a:p>
            <a:pPr lvl="1"/>
            <a:r>
              <a:rPr lang="en-US" dirty="0"/>
              <a:t>Point of care</a:t>
            </a:r>
          </a:p>
          <a:p>
            <a:pPr lvl="1"/>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6</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964" y="2204811"/>
            <a:ext cx="3252836" cy="2294586"/>
          </a:xfrm>
          <a:prstGeom prst="rect">
            <a:avLst/>
          </a:prstGeom>
        </p:spPr>
      </p:pic>
    </p:spTree>
    <p:extLst>
      <p:ext uri="{BB962C8B-B14F-4D97-AF65-F5344CB8AC3E}">
        <p14:creationId xmlns:p14="http://schemas.microsoft.com/office/powerpoint/2010/main" val="2807191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Advisory Level Stakeholders</a:t>
            </a:r>
          </a:p>
        </p:txBody>
      </p:sp>
      <p:sp>
        <p:nvSpPr>
          <p:cNvPr id="3" name="Content Placeholder 2"/>
          <p:cNvSpPr>
            <a:spLocks noGrp="1"/>
          </p:cNvSpPr>
          <p:nvPr>
            <p:ph idx="1"/>
          </p:nvPr>
        </p:nvSpPr>
        <p:spPr/>
        <p:txBody>
          <a:bodyPr/>
          <a:lstStyle/>
          <a:p>
            <a:r>
              <a:rPr lang="en-US" dirty="0"/>
              <a:t>To get maximum engagement and resources for the project to be successful:</a:t>
            </a:r>
          </a:p>
          <a:p>
            <a:pPr lvl="1"/>
            <a:r>
              <a:rPr lang="en-US" dirty="0"/>
              <a:t>Provide clear and concise information about the project: “Our hospital’s patient fall rate is higher than others, and we have a couple of ideas…”</a:t>
            </a:r>
          </a:p>
          <a:p>
            <a:pPr lvl="1"/>
            <a:r>
              <a:rPr lang="en-US" dirty="0"/>
              <a:t>Provide clear goals for the project</a:t>
            </a:r>
          </a:p>
          <a:p>
            <a:pPr lvl="1"/>
            <a:r>
              <a:rPr lang="en-US" dirty="0"/>
              <a:t>Provide context: “This is important because...”</a:t>
            </a:r>
          </a:p>
          <a:p>
            <a:pPr lvl="1"/>
            <a:r>
              <a:rPr lang="en-US" dirty="0"/>
              <a:t>Clearly request what you need: “We would like…”</a:t>
            </a:r>
          </a:p>
          <a:p>
            <a:pPr lvl="1"/>
            <a:r>
              <a:rPr lang="en-US" dirty="0"/>
              <a:t>Articulate the stakeholder’s commitment: “If you come to the first meeting, then we will update you periodically on our progress…”</a:t>
            </a:r>
          </a:p>
          <a:p>
            <a:pPr lvl="1"/>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7</a:t>
            </a:fld>
            <a:endParaRPr lang="en-US"/>
          </a:p>
        </p:txBody>
      </p:sp>
    </p:spTree>
    <p:extLst>
      <p:ext uri="{BB962C8B-B14F-4D97-AF65-F5344CB8AC3E}">
        <p14:creationId xmlns:p14="http://schemas.microsoft.com/office/powerpoint/2010/main" val="192509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Team Members</a:t>
            </a:r>
          </a:p>
        </p:txBody>
      </p:sp>
      <p:sp>
        <p:nvSpPr>
          <p:cNvPr id="3" name="Content Placeholder 2"/>
          <p:cNvSpPr>
            <a:spLocks noGrp="1"/>
          </p:cNvSpPr>
          <p:nvPr>
            <p:ph idx="1"/>
          </p:nvPr>
        </p:nvSpPr>
        <p:spPr/>
        <p:txBody>
          <a:bodyPr/>
          <a:lstStyle/>
          <a:p>
            <a:r>
              <a:rPr lang="en-US" dirty="0"/>
              <a:t>To get maximum engagement and resources from this group:</a:t>
            </a:r>
          </a:p>
          <a:p>
            <a:pPr lvl="1"/>
            <a:r>
              <a:rPr lang="en-US" dirty="0"/>
              <a:t>Provide clear information about the project and assure authority from senior level stakeholders</a:t>
            </a:r>
          </a:p>
          <a:p>
            <a:pPr lvl="1"/>
            <a:r>
              <a:rPr lang="en-US" dirty="0"/>
              <a:t>Be honest about the time commitment – people will not sign up to participate permanently</a:t>
            </a:r>
          </a:p>
          <a:p>
            <a:pPr lvl="1"/>
            <a:r>
              <a:rPr lang="en-US" dirty="0"/>
              <a:t>Balance the team between managers, point of care staff, and disciplines</a:t>
            </a:r>
          </a:p>
          <a:p>
            <a:pPr lvl="1"/>
            <a:r>
              <a:rPr lang="en-US" dirty="0"/>
              <a:t>Be transparent with the team members and all staff about failing often and learning quickly from experiences</a:t>
            </a:r>
          </a:p>
          <a:p>
            <a:pPr lvl="1"/>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8</a:t>
            </a:fld>
            <a:endParaRPr lang="en-US"/>
          </a:p>
        </p:txBody>
      </p:sp>
    </p:spTree>
    <p:extLst>
      <p:ext uri="{BB962C8B-B14F-4D97-AF65-F5344CB8AC3E}">
        <p14:creationId xmlns:p14="http://schemas.microsoft.com/office/powerpoint/2010/main" val="3325387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Point-of-Care Staff</a:t>
            </a:r>
          </a:p>
        </p:txBody>
      </p:sp>
      <p:sp>
        <p:nvSpPr>
          <p:cNvPr id="3" name="Content Placeholder 2"/>
          <p:cNvSpPr>
            <a:spLocks noGrp="1"/>
          </p:cNvSpPr>
          <p:nvPr>
            <p:ph idx="1"/>
          </p:nvPr>
        </p:nvSpPr>
        <p:spPr/>
        <p:txBody>
          <a:bodyPr/>
          <a:lstStyle/>
          <a:p>
            <a:r>
              <a:rPr lang="en-US" dirty="0"/>
              <a:t>To get maximum engagement and resources from this group:</a:t>
            </a:r>
          </a:p>
          <a:p>
            <a:pPr lvl="1"/>
            <a:r>
              <a:rPr lang="en-US" dirty="0"/>
              <a:t>Provide clear information about the project and assure authority from senior level stakeholders</a:t>
            </a:r>
          </a:p>
          <a:p>
            <a:pPr lvl="1"/>
            <a:r>
              <a:rPr lang="en-US" dirty="0"/>
              <a:t>Involve them in meetings only as needed, but create a mechanism for their feedback as the project progresses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2A37CE8A-7245-4707-AC2B-032FD4933B99}" type="slidenum">
              <a:rPr lang="en-US" smtClean="0"/>
              <a:t>9</a:t>
            </a:fld>
            <a:endParaRPr lang="en-US"/>
          </a:p>
        </p:txBody>
      </p:sp>
    </p:spTree>
    <p:extLst>
      <p:ext uri="{BB962C8B-B14F-4D97-AF65-F5344CB8AC3E}">
        <p14:creationId xmlns:p14="http://schemas.microsoft.com/office/powerpoint/2010/main" val="1517492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HIIN Kick Off_508">
  <a:themeElements>
    <a:clrScheme name="Custom 14">
      <a:dk1>
        <a:sysClr val="windowText" lastClr="000000"/>
      </a:dk1>
      <a:lt1>
        <a:sysClr val="window" lastClr="FFFFFF"/>
      </a:lt1>
      <a:dk2>
        <a:srgbClr val="1F497D"/>
      </a:dk2>
      <a:lt2>
        <a:srgbClr val="EEECE1"/>
      </a:lt2>
      <a:accent1>
        <a:srgbClr val="006AAD"/>
      </a:accent1>
      <a:accent2>
        <a:srgbClr val="7D9F90"/>
      </a:accent2>
      <a:accent3>
        <a:srgbClr val="537922"/>
      </a:accent3>
      <a:accent4>
        <a:srgbClr val="A6AAAD"/>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HIIN Kick Off_508</Template>
  <TotalTime>6512</TotalTime>
  <Words>10755</Words>
  <Application>Microsoft Office PowerPoint</Application>
  <PresentationFormat>Widescreen</PresentationFormat>
  <Paragraphs>530</Paragraphs>
  <Slides>51</Slides>
  <Notes>51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ＭＳ Ｐゴシック</vt:lpstr>
      <vt:lpstr>Arial</vt:lpstr>
      <vt:lpstr>Calibri</vt:lpstr>
      <vt:lpstr>Franklin Gothic Medium</vt:lpstr>
      <vt:lpstr>Wingdings</vt:lpstr>
      <vt:lpstr>HIIN Kick Off_508</vt:lpstr>
      <vt:lpstr>Chart</vt:lpstr>
      <vt:lpstr>Great Lakes Partners for Patients Improvement Model</vt:lpstr>
      <vt:lpstr>Key Components of HIIN Improvement Model</vt:lpstr>
      <vt:lpstr>Getting Started</vt:lpstr>
      <vt:lpstr>The Role of the Project Leader</vt:lpstr>
      <vt:lpstr>The Role of the Senior Leader Champion</vt:lpstr>
      <vt:lpstr>Engaging Stakeholders</vt:lpstr>
      <vt:lpstr>Advisory Level Stakeholders</vt:lpstr>
      <vt:lpstr>Project Team Members</vt:lpstr>
      <vt:lpstr>Point-of-Care Staff</vt:lpstr>
      <vt:lpstr>The Role of the Quality Leader</vt:lpstr>
      <vt:lpstr>Patients and Families</vt:lpstr>
      <vt:lpstr>Addressing Common Barriers to Quality Improvement</vt:lpstr>
      <vt:lpstr>More Common Barriers to Quality Improvement</vt:lpstr>
      <vt:lpstr>Making PDSA Work for You</vt:lpstr>
      <vt:lpstr>Setting the AIM</vt:lpstr>
      <vt:lpstr>Outcome Measures and Process Measures</vt:lpstr>
      <vt:lpstr>Making PDSA Work for You</vt:lpstr>
      <vt:lpstr>Finding Ideas That Will Work</vt:lpstr>
      <vt:lpstr>Small Tests of Change = PDSA</vt:lpstr>
      <vt:lpstr>The Value of “Failed” Tests</vt:lpstr>
      <vt:lpstr>Sometimes You Should “Just Do It”</vt:lpstr>
      <vt:lpstr>This is Not How You Do Small Tests of Change…..</vt:lpstr>
      <vt:lpstr>Designing Small Tests of Change</vt:lpstr>
      <vt:lpstr>Time to Test the Ideas</vt:lpstr>
      <vt:lpstr>PowerPoint Presentation</vt:lpstr>
      <vt:lpstr>How Small Is Small?</vt:lpstr>
      <vt:lpstr>PowerPoint Presentation</vt:lpstr>
      <vt:lpstr>Designing the Tests</vt:lpstr>
      <vt:lpstr>Successful Cycles to Test Changes</vt:lpstr>
      <vt:lpstr>Gathering Feedback during Tests</vt:lpstr>
      <vt:lpstr>Adapt - Adopt - Abandon</vt:lpstr>
      <vt:lpstr>How to Move Forward with Testing</vt:lpstr>
      <vt:lpstr>Be Transparent and “Public”</vt:lpstr>
      <vt:lpstr>How Do We Know that a Change is an Improvement?</vt:lpstr>
      <vt:lpstr>Analyzing Data for Monitoring Progress</vt:lpstr>
      <vt:lpstr>Tracking Your Results</vt:lpstr>
      <vt:lpstr>Analyze Variation in Your System </vt:lpstr>
      <vt:lpstr>Elements of a Run Chart</vt:lpstr>
      <vt:lpstr>PowerPoint Presentation</vt:lpstr>
      <vt:lpstr>How to Analyze Your Run Chart</vt:lpstr>
      <vt:lpstr>Elements of a Run Chart</vt:lpstr>
      <vt:lpstr>Annotation Example: What is Happening Here?</vt:lpstr>
      <vt:lpstr>Has the System Changed?</vt:lpstr>
      <vt:lpstr>What Run Charts Don’t Tell You</vt:lpstr>
      <vt:lpstr>PowerPoint Presentation</vt:lpstr>
      <vt:lpstr>When are you “done” with testing?</vt:lpstr>
      <vt:lpstr>Making Change “Stick”</vt:lpstr>
      <vt:lpstr>Making it “Stick”</vt:lpstr>
      <vt:lpstr>PowerPoint Presentation</vt:lpstr>
      <vt:lpstr>Principles of Highly Reliable Organizations </vt:lpstr>
      <vt:lpstr>More Resources to Help You Start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Pack: Preventing Injury from Falls</dc:title>
  <dc:creator>Dibbert, Beth</dc:creator>
  <cp:lastModifiedBy>Dibbert, Beth</cp:lastModifiedBy>
  <cp:revision>852</cp:revision>
  <cp:lastPrinted>2016-09-13T19:48:08Z</cp:lastPrinted>
  <dcterms:created xsi:type="dcterms:W3CDTF">2016-09-07T20:58:46Z</dcterms:created>
  <dcterms:modified xsi:type="dcterms:W3CDTF">2016-12-07T22:22:39Z</dcterms:modified>
</cp:coreProperties>
</file>