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154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24223" y="9617505"/>
            <a:ext cx="123952" cy="1933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4904"/>
            <a:ext cx="7313968" cy="1572767"/>
          </a:xfrm>
          <a:custGeom>
            <a:avLst/>
            <a:gdLst/>
            <a:ahLst/>
            <a:cxnLst/>
            <a:rect l="l" t="t" r="r" b="b"/>
            <a:pathLst>
              <a:path w="7313968" h="1572767">
                <a:moveTo>
                  <a:pt x="0" y="1572767"/>
                </a:moveTo>
                <a:lnTo>
                  <a:pt x="7190977" y="1572570"/>
                </a:lnTo>
                <a:lnTo>
                  <a:pt x="7229305" y="1571191"/>
                </a:lnTo>
                <a:lnTo>
                  <a:pt x="7270435" y="1564317"/>
                </a:lnTo>
                <a:lnTo>
                  <a:pt x="7300939" y="1539975"/>
                </a:lnTo>
                <a:lnTo>
                  <a:pt x="7312305" y="1489617"/>
                </a:lnTo>
                <a:lnTo>
                  <a:pt x="7313961" y="1429083"/>
                </a:lnTo>
                <a:lnTo>
                  <a:pt x="7313968" y="145895"/>
                </a:lnTo>
                <a:lnTo>
                  <a:pt x="7313796" y="123015"/>
                </a:lnTo>
                <a:lnTo>
                  <a:pt x="7312416" y="84687"/>
                </a:lnTo>
                <a:lnTo>
                  <a:pt x="7305542" y="43558"/>
                </a:lnTo>
                <a:lnTo>
                  <a:pt x="7281201" y="13053"/>
                </a:lnTo>
                <a:lnTo>
                  <a:pt x="7230842" y="1687"/>
                </a:lnTo>
                <a:lnTo>
                  <a:pt x="0" y="0"/>
                </a:lnTo>
                <a:lnTo>
                  <a:pt x="0" y="1572767"/>
                </a:lnTo>
              </a:path>
            </a:pathLst>
          </a:custGeom>
          <a:solidFill>
            <a:srgbClr val="0036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1254"/>
            <a:ext cx="7315200" cy="1560067"/>
          </a:xfrm>
          <a:custGeom>
            <a:avLst/>
            <a:gdLst/>
            <a:ahLst/>
            <a:cxnLst/>
            <a:rect l="l" t="t" r="r" b="b"/>
            <a:pathLst>
              <a:path w="7315200" h="1560067">
                <a:moveTo>
                  <a:pt x="0" y="1560067"/>
                </a:moveTo>
                <a:lnTo>
                  <a:pt x="7143750" y="1560067"/>
                </a:lnTo>
                <a:lnTo>
                  <a:pt x="7192184" y="1559870"/>
                </a:lnTo>
                <a:lnTo>
                  <a:pt x="7230512" y="1558491"/>
                </a:lnTo>
                <a:lnTo>
                  <a:pt x="7271641" y="1551617"/>
                </a:lnTo>
                <a:lnTo>
                  <a:pt x="7302146" y="1527275"/>
                </a:lnTo>
                <a:lnTo>
                  <a:pt x="7313512" y="1476917"/>
                </a:lnTo>
                <a:lnTo>
                  <a:pt x="7315167" y="1416383"/>
                </a:lnTo>
                <a:lnTo>
                  <a:pt x="7315200" y="171449"/>
                </a:lnTo>
                <a:lnTo>
                  <a:pt x="7315175" y="145895"/>
                </a:lnTo>
                <a:lnTo>
                  <a:pt x="7314534" y="102662"/>
                </a:lnTo>
                <a:lnTo>
                  <a:pt x="7309878" y="55283"/>
                </a:lnTo>
                <a:lnTo>
                  <a:pt x="7290562" y="18516"/>
                </a:lnTo>
                <a:lnTo>
                  <a:pt x="7247595" y="3252"/>
                </a:lnTo>
                <a:lnTo>
                  <a:pt x="7194157" y="225"/>
                </a:lnTo>
                <a:lnTo>
                  <a:pt x="7146213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094" y="642493"/>
            <a:ext cx="1040002" cy="1038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091" y="9212827"/>
            <a:ext cx="5251970" cy="185039"/>
          </a:xfrm>
          <a:custGeom>
            <a:avLst/>
            <a:gdLst/>
            <a:ahLst/>
            <a:cxnLst/>
            <a:rect l="l" t="t" r="r" b="b"/>
            <a:pathLst>
              <a:path w="5251970" h="185039">
                <a:moveTo>
                  <a:pt x="5251970" y="0"/>
                </a:moveTo>
                <a:lnTo>
                  <a:pt x="155448" y="0"/>
                </a:lnTo>
                <a:lnTo>
                  <a:pt x="150851" y="66"/>
                </a:lnTo>
                <a:lnTo>
                  <a:pt x="108354" y="7261"/>
                </a:lnTo>
                <a:lnTo>
                  <a:pt x="70625" y="25160"/>
                </a:lnTo>
                <a:lnTo>
                  <a:pt x="39330" y="52097"/>
                </a:lnTo>
                <a:lnTo>
                  <a:pt x="16134" y="86407"/>
                </a:lnTo>
                <a:lnTo>
                  <a:pt x="2704" y="126423"/>
                </a:lnTo>
                <a:lnTo>
                  <a:pt x="0" y="155448"/>
                </a:lnTo>
                <a:lnTo>
                  <a:pt x="0" y="185039"/>
                </a:lnTo>
                <a:lnTo>
                  <a:pt x="5251970" y="185039"/>
                </a:lnTo>
                <a:lnTo>
                  <a:pt x="5251970" y="0"/>
                </a:lnTo>
                <a:close/>
              </a:path>
            </a:pathLst>
          </a:custGeom>
          <a:solidFill>
            <a:srgbClr val="D953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091" y="9212827"/>
            <a:ext cx="5251970" cy="185039"/>
          </a:xfrm>
          <a:custGeom>
            <a:avLst/>
            <a:gdLst/>
            <a:ahLst/>
            <a:cxnLst/>
            <a:rect l="l" t="t" r="r" b="b"/>
            <a:pathLst>
              <a:path w="5251970" h="185039">
                <a:moveTo>
                  <a:pt x="155448" y="0"/>
                </a:moveTo>
                <a:lnTo>
                  <a:pt x="5251970" y="0"/>
                </a:lnTo>
                <a:lnTo>
                  <a:pt x="5251970" y="185039"/>
                </a:lnTo>
                <a:lnTo>
                  <a:pt x="0" y="185039"/>
                </a:lnTo>
                <a:lnTo>
                  <a:pt x="0" y="155448"/>
                </a:lnTo>
                <a:lnTo>
                  <a:pt x="5993" y="112553"/>
                </a:lnTo>
                <a:lnTo>
                  <a:pt x="22863" y="74254"/>
                </a:lnTo>
                <a:lnTo>
                  <a:pt x="48944" y="42216"/>
                </a:lnTo>
                <a:lnTo>
                  <a:pt x="82569" y="18107"/>
                </a:lnTo>
                <a:lnTo>
                  <a:pt x="122073" y="3591"/>
                </a:lnTo>
                <a:lnTo>
                  <a:pt x="155448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088" y="9397870"/>
            <a:ext cx="5260449" cy="186385"/>
          </a:xfrm>
          <a:custGeom>
            <a:avLst/>
            <a:gdLst/>
            <a:ahLst/>
            <a:cxnLst/>
            <a:rect l="l" t="t" r="r" b="b"/>
            <a:pathLst>
              <a:path w="5260449" h="186385">
                <a:moveTo>
                  <a:pt x="5251970" y="0"/>
                </a:moveTo>
                <a:lnTo>
                  <a:pt x="0" y="0"/>
                </a:lnTo>
                <a:lnTo>
                  <a:pt x="66" y="35532"/>
                </a:lnTo>
                <a:lnTo>
                  <a:pt x="7261" y="78025"/>
                </a:lnTo>
                <a:lnTo>
                  <a:pt x="25160" y="115753"/>
                </a:lnTo>
                <a:lnTo>
                  <a:pt x="52097" y="147050"/>
                </a:lnTo>
                <a:lnTo>
                  <a:pt x="86407" y="170248"/>
                </a:lnTo>
                <a:lnTo>
                  <a:pt x="126423" y="183679"/>
                </a:lnTo>
                <a:lnTo>
                  <a:pt x="155448" y="186385"/>
                </a:lnTo>
                <a:lnTo>
                  <a:pt x="5260449" y="183533"/>
                </a:lnTo>
                <a:lnTo>
                  <a:pt x="5256843" y="171518"/>
                </a:lnTo>
                <a:lnTo>
                  <a:pt x="5254182" y="159128"/>
                </a:lnTo>
                <a:lnTo>
                  <a:pt x="5252535" y="146396"/>
                </a:lnTo>
                <a:lnTo>
                  <a:pt x="5251970" y="133349"/>
                </a:lnTo>
                <a:lnTo>
                  <a:pt x="5251970" y="0"/>
                </a:lnTo>
                <a:close/>
              </a:path>
            </a:pathLst>
          </a:custGeom>
          <a:solidFill>
            <a:srgbClr val="DF816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088" y="9397870"/>
            <a:ext cx="5260449" cy="186385"/>
          </a:xfrm>
          <a:custGeom>
            <a:avLst/>
            <a:gdLst/>
            <a:ahLst/>
            <a:cxnLst/>
            <a:rect l="l" t="t" r="r" b="b"/>
            <a:pathLst>
              <a:path w="5260449" h="186385">
                <a:moveTo>
                  <a:pt x="5251970" y="133349"/>
                </a:moveTo>
                <a:lnTo>
                  <a:pt x="5252535" y="146396"/>
                </a:lnTo>
                <a:lnTo>
                  <a:pt x="5254182" y="159128"/>
                </a:lnTo>
                <a:lnTo>
                  <a:pt x="5256843" y="171518"/>
                </a:lnTo>
                <a:lnTo>
                  <a:pt x="5260449" y="183533"/>
                </a:lnTo>
                <a:lnTo>
                  <a:pt x="155448" y="186385"/>
                </a:lnTo>
                <a:lnTo>
                  <a:pt x="112553" y="180390"/>
                </a:lnTo>
                <a:lnTo>
                  <a:pt x="74254" y="163518"/>
                </a:lnTo>
                <a:lnTo>
                  <a:pt x="42216" y="137435"/>
                </a:lnTo>
                <a:lnTo>
                  <a:pt x="18107" y="103810"/>
                </a:lnTo>
                <a:lnTo>
                  <a:pt x="3591" y="64308"/>
                </a:lnTo>
                <a:lnTo>
                  <a:pt x="0" y="0"/>
                </a:lnTo>
                <a:lnTo>
                  <a:pt x="5251970" y="0"/>
                </a:lnTo>
                <a:lnTo>
                  <a:pt x="5251970" y="1333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7799" y="9216770"/>
            <a:ext cx="349504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8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tional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17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spc="-4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50" spc="4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5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Arial"/>
                <a:cs typeface="Arial"/>
              </a:rPr>
              <a:t>Eme</a:t>
            </a:r>
            <a:r>
              <a:rPr sz="105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05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50" dirty="0">
                <a:solidFill>
                  <a:srgbClr val="231F20"/>
                </a:solidFill>
                <a:latin typeface="Arial"/>
                <a:cs typeface="Arial"/>
              </a:rPr>
              <a:t>ing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1050" spc="-5" dirty="0">
                <a:solidFill>
                  <a:srgbClr val="231F20"/>
                </a:solidFill>
                <a:latin typeface="Arial"/>
                <a:cs typeface="Arial"/>
              </a:rPr>
              <a:t>oonotic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050" spc="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05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050" spc="-6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spc="-5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050" spc="-15" dirty="0">
                <a:solidFill>
                  <a:srgbClr val="231F20"/>
                </a:solidFill>
                <a:latin typeface="Arial"/>
                <a:cs typeface="Arial"/>
              </a:rPr>
              <a:t>tious</a:t>
            </a:r>
            <a:r>
              <a:rPr sz="10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Arial"/>
                <a:cs typeface="Arial"/>
              </a:rPr>
              <a:t>Diseases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spc="-25" dirty="0">
                <a:solidFill>
                  <a:srgbClr val="414042"/>
                </a:solidFill>
                <a:latin typeface="Arial"/>
                <a:cs typeface="Arial"/>
              </a:rPr>
              <a:t>Division</a:t>
            </a:r>
            <a:r>
              <a:rPr sz="1050" spc="-7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14042"/>
                </a:solidFill>
                <a:latin typeface="Arial"/>
                <a:cs typeface="Arial"/>
              </a:rPr>
              <a:t>of</a:t>
            </a:r>
            <a:r>
              <a:rPr sz="1050" spc="-7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414042"/>
                </a:solidFill>
                <a:latin typeface="Arial"/>
                <a:cs typeface="Arial"/>
              </a:rPr>
              <a:t>Healthcar</a:t>
            </a:r>
            <a:r>
              <a:rPr sz="1050" spc="-60" dirty="0">
                <a:solidFill>
                  <a:srgbClr val="414042"/>
                </a:solidFill>
                <a:latin typeface="Arial"/>
                <a:cs typeface="Arial"/>
              </a:rPr>
              <a:t>e</a:t>
            </a:r>
            <a:r>
              <a:rPr sz="1050" spc="-7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414042"/>
                </a:solidFill>
                <a:latin typeface="Arial"/>
                <a:cs typeface="Arial"/>
              </a:rPr>
              <a:t>Quali</a:t>
            </a:r>
            <a:r>
              <a:rPr sz="1050" spc="-10" dirty="0">
                <a:solidFill>
                  <a:srgbClr val="414042"/>
                </a:solidFill>
                <a:latin typeface="Arial"/>
                <a:cs typeface="Arial"/>
              </a:rPr>
              <a:t>t</a:t>
            </a:r>
            <a:r>
              <a:rPr sz="1050" spc="-35" dirty="0">
                <a:solidFill>
                  <a:srgbClr val="414042"/>
                </a:solidFill>
                <a:latin typeface="Arial"/>
                <a:cs typeface="Arial"/>
              </a:rPr>
              <a:t>y</a:t>
            </a:r>
            <a:r>
              <a:rPr sz="1050" spc="-7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050" spc="-170" dirty="0">
                <a:solidFill>
                  <a:srgbClr val="414042"/>
                </a:solidFill>
                <a:latin typeface="Arial"/>
                <a:cs typeface="Arial"/>
              </a:rPr>
              <a:t>P</a:t>
            </a:r>
            <a:r>
              <a:rPr sz="1050" spc="-25" dirty="0">
                <a:solidFill>
                  <a:srgbClr val="414042"/>
                </a:solidFill>
                <a:latin typeface="Arial"/>
                <a:cs typeface="Arial"/>
              </a:rPr>
              <a:t>r</a:t>
            </a:r>
            <a:r>
              <a:rPr sz="1050" spc="5" dirty="0">
                <a:solidFill>
                  <a:srgbClr val="414042"/>
                </a:solidFill>
                <a:latin typeface="Arial"/>
                <a:cs typeface="Arial"/>
              </a:rPr>
              <a:t>omotion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42585" y="8915539"/>
            <a:ext cx="1339011" cy="778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9252" y="9798240"/>
            <a:ext cx="536575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CS273578-A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1936" y="605166"/>
            <a:ext cx="5074920" cy="108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8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50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5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4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940"/>
              </a:lnSpc>
            </a:pPr>
            <a:r>
              <a:rPr sz="2500" spc="-16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25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Antibiotic</a:t>
            </a:r>
            <a:r>
              <a:rPr sz="2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Arial"/>
                <a:cs typeface="Arial"/>
              </a:rPr>
              <a:t>Ste</a:t>
            </a:r>
            <a:r>
              <a:rPr sz="2500" spc="-2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500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-160" dirty="0">
                <a:solidFill>
                  <a:srgbClr val="FFFFFF"/>
                </a:solidFill>
                <a:latin typeface="Arial"/>
                <a:cs typeface="Arial"/>
              </a:rPr>
              <a:t>dship</a:t>
            </a:r>
            <a:r>
              <a:rPr sz="2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22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500" spc="-229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500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-225" dirty="0">
                <a:solidFill>
                  <a:srgbClr val="FFFFFF"/>
                </a:solidFill>
                <a:latin typeface="Arial"/>
                <a:cs typeface="Arial"/>
              </a:rPr>
              <a:t>ams</a:t>
            </a:r>
            <a:endParaRPr sz="2500">
              <a:latin typeface="Arial"/>
              <a:cs typeface="Arial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800" spc="-285" dirty="0">
                <a:solidFill>
                  <a:srgbClr val="FFFFFF"/>
                </a:solidFill>
                <a:latin typeface="Arial"/>
                <a:cs typeface="Arial"/>
              </a:rPr>
              <a:t>CHECKLIST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98623"/>
            <a:ext cx="6388735" cy="249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85" dirty="0">
                <a:solidFill>
                  <a:srgbClr val="5D5399"/>
                </a:solidFill>
                <a:latin typeface="Arial"/>
                <a:cs typeface="Arial"/>
              </a:rPr>
              <a:t>Checklist</a:t>
            </a:r>
            <a:r>
              <a:rPr sz="2400" spc="-95" dirty="0">
                <a:solidFill>
                  <a:srgbClr val="5D5399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5D5399"/>
                </a:solidFill>
                <a:latin typeface="Arial"/>
                <a:cs typeface="Arial"/>
              </a:rPr>
              <a:t>for</a:t>
            </a:r>
            <a:r>
              <a:rPr sz="2400" spc="-95" dirty="0">
                <a:solidFill>
                  <a:srgbClr val="5D5399"/>
                </a:solidFill>
                <a:latin typeface="Arial"/>
                <a:cs typeface="Arial"/>
              </a:rPr>
              <a:t> </a:t>
            </a:r>
            <a:r>
              <a:rPr sz="2400" spc="-290" dirty="0">
                <a:solidFill>
                  <a:srgbClr val="5D5399"/>
                </a:solidFill>
                <a:latin typeface="Arial"/>
                <a:cs typeface="Arial"/>
              </a:rPr>
              <a:t>Core</a:t>
            </a:r>
            <a:r>
              <a:rPr sz="2400" spc="-95" dirty="0">
                <a:solidFill>
                  <a:srgbClr val="5D5399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5D5399"/>
                </a:solidFill>
                <a:latin typeface="Arial"/>
                <a:cs typeface="Arial"/>
              </a:rPr>
              <a:t>Elements</a:t>
            </a:r>
            <a:r>
              <a:rPr sz="2400" spc="-95" dirty="0">
                <a:solidFill>
                  <a:srgbClr val="5D5399"/>
                </a:solidFill>
                <a:latin typeface="Arial"/>
                <a:cs typeface="Arial"/>
              </a:rPr>
              <a:t> </a:t>
            </a:r>
            <a:r>
              <a:rPr sz="2400" spc="-165" dirty="0">
                <a:solidFill>
                  <a:srgbClr val="5D5399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00"/>
              </a:lnSpc>
            </a:pPr>
            <a:r>
              <a:rPr sz="2400" spc="-195" dirty="0">
                <a:solidFill>
                  <a:srgbClr val="5D5399"/>
                </a:solidFill>
                <a:latin typeface="Arial"/>
                <a:cs typeface="Arial"/>
              </a:rPr>
              <a:t>Hospital</a:t>
            </a:r>
            <a:r>
              <a:rPr sz="2400" spc="-185" dirty="0">
                <a:solidFill>
                  <a:srgbClr val="5D5399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5D5399"/>
                </a:solidFill>
                <a:latin typeface="Arial"/>
                <a:cs typeface="Arial"/>
              </a:rPr>
              <a:t>Antibiotic</a:t>
            </a:r>
            <a:r>
              <a:rPr sz="2400" spc="-95" dirty="0">
                <a:solidFill>
                  <a:srgbClr val="5D5399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5D5399"/>
                </a:solidFill>
                <a:latin typeface="Arial"/>
                <a:cs typeface="Arial"/>
              </a:rPr>
              <a:t>Stewardship</a:t>
            </a:r>
            <a:r>
              <a:rPr sz="2400" spc="-95" dirty="0">
                <a:solidFill>
                  <a:srgbClr val="5D5399"/>
                </a:solidFill>
                <a:latin typeface="Arial"/>
                <a:cs typeface="Arial"/>
              </a:rPr>
              <a:t> </a:t>
            </a:r>
            <a:r>
              <a:rPr sz="2400" spc="-250" dirty="0">
                <a:solidFill>
                  <a:srgbClr val="5D5399"/>
                </a:solidFill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9"/>
              </a:spcBef>
            </a:pPr>
            <a:endParaRPr sz="1000"/>
          </a:p>
          <a:p>
            <a:pPr marL="12700" marR="6350">
              <a:lnSpc>
                <a:spcPct val="113700"/>
              </a:lnSpc>
            </a:pP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following checklist is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companion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100" i="1" spc="5" dirty="0">
                <a:solidFill>
                  <a:srgbClr val="231F20"/>
                </a:solidFill>
                <a:latin typeface="Arial"/>
                <a:cs typeface="Arial"/>
              </a:rPr>
              <a:t>Cor</a:t>
            </a:r>
            <a:r>
              <a:rPr sz="1100" i="1" spc="-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Arial"/>
                <a:cs typeface="Arial"/>
              </a:rPr>
              <a:t>Elements</a:t>
            </a:r>
            <a:r>
              <a:rPr sz="1100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i="1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100" i="1" dirty="0">
                <a:solidFill>
                  <a:srgbClr val="231F20"/>
                </a:solidFill>
                <a:latin typeface="Arial"/>
                <a:cs typeface="Arial"/>
              </a:rPr>
              <a:t> Hospital </a:t>
            </a:r>
            <a:r>
              <a:rPr sz="1100" i="1" spc="15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1100" i="1" dirty="0">
                <a:solidFill>
                  <a:srgbClr val="231F20"/>
                </a:solidFill>
                <a:latin typeface="Arial"/>
                <a:cs typeface="Arial"/>
              </a:rPr>
              <a:t> Stewardship </a:t>
            </a:r>
            <a:r>
              <a:rPr sz="1100" i="1" spc="-10" dirty="0">
                <a:solidFill>
                  <a:srgbClr val="231F20"/>
                </a:solidFill>
                <a:latin typeface="Arial"/>
                <a:cs typeface="Arial"/>
              </a:rPr>
              <a:t>Programs.</a:t>
            </a:r>
            <a:r>
              <a:rPr sz="11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checklist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used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systematically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assess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key elements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actions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ensu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re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optimal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escribing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limit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overuse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misuse 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antibiotics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in hospitals.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CDC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ecommends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hospitals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implement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Stewa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dship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ogram.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 marL="12700" marR="153670">
              <a:lnSpc>
                <a:spcPct val="113700"/>
              </a:lnSpc>
            </a:pP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Facilities using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this checklist should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involve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knowledgeable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sta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determine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following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principles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actions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imp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ove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in place.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elements in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checklist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shown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revious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studies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helpful in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imp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oving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though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elements 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might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feasible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in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 hospitals.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71032" y="38293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1032" y="48698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1032" y="66039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1032" y="61515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1032" y="70103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1032" y="58023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1032" y="52190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85800" y="3426155"/>
          <a:ext cx="6400798" cy="5510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5231"/>
                <a:gridCol w="501458"/>
                <a:gridCol w="614109"/>
              </a:tblGrid>
              <a:tr h="40005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LEADERSHIP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D5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7810" marR="208915" indent="-4254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ABLISHED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D5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194">
                <a:tc>
                  <a:txBody>
                    <a:bodyPr/>
                    <a:lstStyle/>
                    <a:p>
                      <a:pPr marL="285750" marR="338455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A. 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your facility have a formal, written statement of support f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om leadership that supports 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forts to imp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 antibiotic use (antibiotic stewa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dship)?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89615">
                <a:tc>
                  <a:txBody>
                    <a:bodyPr/>
                    <a:lstStyle/>
                    <a:p>
                      <a:pPr marL="285750" marR="298450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B.   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your facility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eceive any budgeted financial support for antibiotic stewa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dship activities (e.g., support for salar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training, or IT support)?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  <a:tr h="342900"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ACCOUN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D5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9597">
                <a:tc>
                  <a:txBody>
                    <a:bodyPr/>
                    <a:lstStyle/>
                    <a:p>
                      <a:pPr marL="285750" marR="217804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A. 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the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a physician leader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esponsible for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ogram outcomes of stewa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dship activities at your facility?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42900"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UG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5D5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869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A. 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the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a pharmacist leader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esponsible for working to imp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 antibiotic use at your facility?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00050"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ANTIBI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TIC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STE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ARDSHIP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belo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stewardshi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leader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improv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antibioti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000" b="1" i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D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233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B.   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Clinicians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8723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C.   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evention and Healthca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Epidemiology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8723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D.   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Quality Imp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8723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E.  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Mic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obiology (Laboratory)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8723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tabLst>
                          <a:tab pos="285115" algn="l"/>
                        </a:tabLst>
                      </a:pPr>
                      <a:r>
                        <a:rPr sz="90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	Information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echnology (IT)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36533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G.  </a:t>
                      </a:r>
                      <a:r>
                        <a:rPr sz="9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Nursing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1032" y="1426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1032" y="24670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1032" y="32734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1032" y="4771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1032" y="5177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1032" y="69488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1032" y="75266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85800" y="680466"/>
          <a:ext cx="6400799" cy="8538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5231"/>
                <a:gridCol w="1115568"/>
              </a:tblGrid>
              <a:tr h="342898"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OPTIMAL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ANTIBI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TIC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D5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0051">
                <a:tc gridSpan="2">
                  <a:txBody>
                    <a:bodyPr/>
                    <a:lstStyle/>
                    <a:p>
                      <a:pPr marL="57150">
                        <a:lnSpc>
                          <a:spcPts val="994"/>
                        </a:lnSpc>
                        <a:tabLst>
                          <a:tab pos="5661660" algn="l"/>
                        </a:tabLst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POLICIES	</a:t>
                      </a:r>
                      <a:r>
                        <a:rPr sz="1500" b="1" baseline="3333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POLICY</a:t>
                      </a:r>
                      <a:endParaRPr sz="1500" baseline="33333">
                        <a:latin typeface="Arial"/>
                        <a:cs typeface="Arial"/>
                      </a:endParaRPr>
                    </a:p>
                    <a:p>
                      <a:pPr marR="208915" algn="r">
                        <a:lnSpc>
                          <a:spcPts val="805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0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ABLISHED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198">
                <a:tc>
                  <a:txBody>
                    <a:bodyPr/>
                    <a:lstStyle/>
                    <a:p>
                      <a:pPr marL="285750" marR="213360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A. 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your facility have a policy that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equi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escribers to document in the medical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 or during o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der entry a dose, duration, and indication for all antibiotic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escriptions?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89535">
                <a:tc>
                  <a:txBody>
                    <a:bodyPr/>
                    <a:lstStyle/>
                    <a:p>
                      <a:pPr marL="285750" marR="47625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B.   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facility-specific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eatment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ecommendations,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guidelines and local susceptibilit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, to assist with antibiotic selection for common clinical conditions?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  <a:tr h="400123"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INTERVENTIONS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ANTIBI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TIC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the following actions to improve antibiotic prescribing conducted in your facility?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9976">
                <a:tc gridSpan="2">
                  <a:txBody>
                    <a:bodyPr/>
                    <a:lstStyle/>
                    <a:p>
                      <a:pPr marL="57150">
                        <a:lnSpc>
                          <a:spcPts val="994"/>
                        </a:lnSpc>
                        <a:tabLst>
                          <a:tab pos="5654675" algn="l"/>
                        </a:tabLst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INTERVENTIONS	</a:t>
                      </a:r>
                      <a:r>
                        <a:rPr sz="1500" b="1" baseline="3333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500" baseline="33333">
                        <a:latin typeface="Arial"/>
                        <a:cs typeface="Arial"/>
                      </a:endParaRPr>
                    </a:p>
                    <a:p>
                      <a:pPr marR="238125" algn="r">
                        <a:lnSpc>
                          <a:spcPts val="805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73">
                <a:tc>
                  <a:txBody>
                    <a:bodyPr/>
                    <a:lstStyle/>
                    <a:p>
                      <a:pPr marL="285750" marR="262890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C.   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the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a formal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ocedu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for all clinicians to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eview the app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opriateness of all antibiotics 48 hours after the initial o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ders (e.g. antibiotic time out)?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85750" marR="476250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D.   </a:t>
                      </a:r>
                      <a:r>
                        <a:rPr sz="9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 specified antibiotic agents need to be app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oved by a physician or pharmacist prior to dispensing (i.e.,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e-authorization) at your facility?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89612">
                <a:tc>
                  <a:txBody>
                    <a:bodyPr/>
                    <a:lstStyle/>
                    <a:p>
                      <a:pPr marL="285750" marR="254000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E.   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a physician or pharmacist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eview courses of therapy for specified antibiotic agents (i.e.,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ospective audit with feedback) at your facility?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  <a:tr h="400050"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tabLst>
                          <a:tab pos="5654675" algn="l"/>
                        </a:tabLst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PHARMAC</a:t>
                      </a:r>
                      <a:r>
                        <a:rPr sz="10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-DRIVEN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INTERVENTIONS	ACTION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tabLst>
                          <a:tab pos="5530215" algn="l"/>
                        </a:tabLst>
                      </a:pP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the following actions implemented in your facility?	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D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23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tabLst>
                          <a:tab pos="285115" algn="l"/>
                        </a:tabLst>
                      </a:pPr>
                      <a:r>
                        <a:rPr sz="90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	Automatic changes f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om intravenous to oral antibiotic therapy in app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opriate situations?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8723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G.  </a:t>
                      </a:r>
                      <a:r>
                        <a:rPr sz="9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Dose adjustments in cases of o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gan dysfunction?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85750" marR="581660" indent="-228600">
                        <a:lnSpc>
                          <a:spcPct val="1203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H.   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Dose optimization (pharmacokinetics/pharmacodynamics) to o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timize the 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eatment of o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ganisms with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educed susceptibility?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8723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tabLst>
                          <a:tab pos="285115" algn="l"/>
                        </a:tabLst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I.	Automatic alerts in situations whe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 therapy might be unnecessarily duplicative?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5868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tabLst>
                          <a:tab pos="285115" algn="l"/>
                        </a:tabLst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J.	Time-sensitive automatic stop o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ders for specified antibiotic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escriptions?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  <a:tr h="571500">
                <a:tc gridSpan="2">
                  <a:txBody>
                    <a:bodyPr/>
                    <a:lstStyle/>
                    <a:p>
                      <a:pPr marL="57150">
                        <a:lnSpc>
                          <a:spcPts val="994"/>
                        </a:lnSpc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DIAGNOSIS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INFECTIONS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ts val="994"/>
                        </a:lnSpc>
                        <a:spcBef>
                          <a:spcPts val="204"/>
                        </a:spcBef>
                        <a:tabLst>
                          <a:tab pos="5654675" algn="l"/>
                        </a:tabLst>
                      </a:pP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your facility have specific inte</a:t>
                      </a:r>
                      <a:r>
                        <a:rPr sz="1000" b="1" i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ventions in place to ensure optimal use of	</a:t>
                      </a:r>
                      <a:r>
                        <a:rPr sz="1500" b="1" baseline="3333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500" baseline="33333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5530215" algn="l"/>
                        </a:tabLst>
                      </a:pPr>
                      <a:r>
                        <a:rPr sz="1000" b="1" i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antibiotics to treat the following common infections?	</a:t>
                      </a:r>
                      <a:r>
                        <a:rPr sz="1500" b="1" baseline="33333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endParaRPr sz="1500" baseline="333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DC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2906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K.   </a:t>
                      </a:r>
                      <a:r>
                        <a:rPr sz="9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Community-acqui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 pneumonia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tabLst>
                          <a:tab pos="285115" algn="l"/>
                        </a:tabLst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L.	Urinary tract infection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M.  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 and soft tissue infections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N.   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gical p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ophylaxis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2384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O.  </a:t>
                      </a:r>
                      <a:r>
                        <a:rPr sz="9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Empiric 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eatment of Methicillin-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esistant Staphylococcus au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eus (MRSA)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tabLst>
                          <a:tab pos="611505" algn="l"/>
                        </a:tabLst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❑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Meiryo"/>
                          <a:cs typeface="Meiryo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492338"/>
            <a:ext cx="6400800" cy="342900"/>
          </a:xfrm>
          <a:custGeom>
            <a:avLst/>
            <a:gdLst/>
            <a:ahLst/>
            <a:cxnLst/>
            <a:rect l="l" t="t" r="r" b="b"/>
            <a:pathLst>
              <a:path w="6400800" h="342900">
                <a:moveTo>
                  <a:pt x="6400800" y="0"/>
                </a:moveTo>
                <a:lnTo>
                  <a:pt x="0" y="0"/>
                </a:lnTo>
                <a:lnTo>
                  <a:pt x="0" y="342900"/>
                </a:lnTo>
                <a:lnTo>
                  <a:pt x="6400800" y="342900"/>
                </a:lnTo>
                <a:lnTo>
                  <a:pt x="6400800" y="0"/>
                </a:lnTo>
                <a:close/>
              </a:path>
            </a:pathLst>
          </a:custGeom>
          <a:solidFill>
            <a:srgbClr val="5D53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6275819"/>
            <a:ext cx="6400800" cy="342900"/>
          </a:xfrm>
          <a:custGeom>
            <a:avLst/>
            <a:gdLst/>
            <a:ahLst/>
            <a:cxnLst/>
            <a:rect l="l" t="t" r="r" b="b"/>
            <a:pathLst>
              <a:path w="6400800" h="342900">
                <a:moveTo>
                  <a:pt x="6400800" y="0"/>
                </a:moveTo>
                <a:lnTo>
                  <a:pt x="0" y="0"/>
                </a:lnTo>
                <a:lnTo>
                  <a:pt x="0" y="342900"/>
                </a:lnTo>
                <a:lnTo>
                  <a:pt x="6400800" y="342900"/>
                </a:lnTo>
                <a:lnTo>
                  <a:pt x="6400800" y="0"/>
                </a:lnTo>
                <a:close/>
              </a:path>
            </a:pathLst>
          </a:custGeom>
          <a:solidFill>
            <a:srgbClr val="5D53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7782800"/>
            <a:ext cx="5285232" cy="342900"/>
          </a:xfrm>
          <a:custGeom>
            <a:avLst/>
            <a:gdLst/>
            <a:ahLst/>
            <a:cxnLst/>
            <a:rect l="l" t="t" r="r" b="b"/>
            <a:pathLst>
              <a:path w="5285232" h="342900">
                <a:moveTo>
                  <a:pt x="5285232" y="0"/>
                </a:moveTo>
                <a:lnTo>
                  <a:pt x="0" y="0"/>
                </a:lnTo>
                <a:lnTo>
                  <a:pt x="0" y="342900"/>
                </a:lnTo>
                <a:lnTo>
                  <a:pt x="5285232" y="342900"/>
                </a:lnTo>
                <a:lnTo>
                  <a:pt x="5285232" y="0"/>
                </a:lnTo>
                <a:close/>
              </a:path>
            </a:pathLst>
          </a:custGeom>
          <a:solidFill>
            <a:srgbClr val="5D53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1032" y="7782800"/>
            <a:ext cx="1115567" cy="342900"/>
          </a:xfrm>
          <a:custGeom>
            <a:avLst/>
            <a:gdLst/>
            <a:ahLst/>
            <a:cxnLst/>
            <a:rect l="l" t="t" r="r" b="b"/>
            <a:pathLst>
              <a:path w="1115567" h="342900">
                <a:moveTo>
                  <a:pt x="1115567" y="0"/>
                </a:moveTo>
                <a:lnTo>
                  <a:pt x="0" y="0"/>
                </a:lnTo>
                <a:lnTo>
                  <a:pt x="0" y="342900"/>
                </a:lnTo>
                <a:lnTo>
                  <a:pt x="1115567" y="342900"/>
                </a:lnTo>
                <a:lnTo>
                  <a:pt x="1115567" y="0"/>
                </a:lnTo>
                <a:close/>
              </a:path>
            </a:pathLst>
          </a:custGeom>
          <a:solidFill>
            <a:srgbClr val="5D53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1835238"/>
            <a:ext cx="5285232" cy="400050"/>
          </a:xfrm>
          <a:custGeom>
            <a:avLst/>
            <a:gdLst/>
            <a:ahLst/>
            <a:cxnLst/>
            <a:rect l="l" t="t" r="r" b="b"/>
            <a:pathLst>
              <a:path w="5285232" h="400050">
                <a:moveTo>
                  <a:pt x="5285232" y="0"/>
                </a:moveTo>
                <a:lnTo>
                  <a:pt x="0" y="0"/>
                </a:lnTo>
                <a:lnTo>
                  <a:pt x="0" y="400050"/>
                </a:lnTo>
                <a:lnTo>
                  <a:pt x="5285232" y="400050"/>
                </a:lnTo>
                <a:lnTo>
                  <a:pt x="5285232" y="0"/>
                </a:lnTo>
                <a:close/>
              </a:path>
            </a:pathLst>
          </a:custGeom>
          <a:solidFill>
            <a:srgbClr val="CCDC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1032" y="1835238"/>
            <a:ext cx="1115567" cy="400050"/>
          </a:xfrm>
          <a:custGeom>
            <a:avLst/>
            <a:gdLst/>
            <a:ahLst/>
            <a:cxnLst/>
            <a:rect l="l" t="t" r="r" b="b"/>
            <a:pathLst>
              <a:path w="1115567" h="400050">
                <a:moveTo>
                  <a:pt x="1115567" y="0"/>
                </a:moveTo>
                <a:lnTo>
                  <a:pt x="0" y="0"/>
                </a:lnTo>
                <a:lnTo>
                  <a:pt x="0" y="400050"/>
                </a:lnTo>
                <a:lnTo>
                  <a:pt x="1115567" y="400050"/>
                </a:lnTo>
                <a:lnTo>
                  <a:pt x="1115567" y="0"/>
                </a:lnTo>
                <a:close/>
              </a:path>
            </a:pathLst>
          </a:custGeom>
          <a:solidFill>
            <a:srgbClr val="CCDC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3739299"/>
            <a:ext cx="5285232" cy="357377"/>
          </a:xfrm>
          <a:custGeom>
            <a:avLst/>
            <a:gdLst/>
            <a:ahLst/>
            <a:cxnLst/>
            <a:rect l="l" t="t" r="r" b="b"/>
            <a:pathLst>
              <a:path w="5285232" h="357377">
                <a:moveTo>
                  <a:pt x="5285232" y="0"/>
                </a:moveTo>
                <a:lnTo>
                  <a:pt x="0" y="0"/>
                </a:lnTo>
                <a:lnTo>
                  <a:pt x="0" y="357377"/>
                </a:lnTo>
                <a:lnTo>
                  <a:pt x="5285232" y="357377"/>
                </a:lnTo>
                <a:lnTo>
                  <a:pt x="5285232" y="0"/>
                </a:lnTo>
                <a:close/>
              </a:path>
            </a:pathLst>
          </a:custGeom>
          <a:solidFill>
            <a:srgbClr val="CCDC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1032" y="3739299"/>
            <a:ext cx="1115567" cy="357377"/>
          </a:xfrm>
          <a:custGeom>
            <a:avLst/>
            <a:gdLst/>
            <a:ahLst/>
            <a:cxnLst/>
            <a:rect l="l" t="t" r="r" b="b"/>
            <a:pathLst>
              <a:path w="1115567" h="357377">
                <a:moveTo>
                  <a:pt x="1115567" y="0"/>
                </a:moveTo>
                <a:lnTo>
                  <a:pt x="0" y="0"/>
                </a:lnTo>
                <a:lnTo>
                  <a:pt x="0" y="357377"/>
                </a:lnTo>
                <a:lnTo>
                  <a:pt x="1115567" y="357377"/>
                </a:lnTo>
                <a:lnTo>
                  <a:pt x="1115567" y="0"/>
                </a:lnTo>
                <a:close/>
              </a:path>
            </a:pathLst>
          </a:custGeom>
          <a:solidFill>
            <a:srgbClr val="CCDC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4842598"/>
            <a:ext cx="5285232" cy="400050"/>
          </a:xfrm>
          <a:custGeom>
            <a:avLst/>
            <a:gdLst/>
            <a:ahLst/>
            <a:cxnLst/>
            <a:rect l="l" t="t" r="r" b="b"/>
            <a:pathLst>
              <a:path w="5285232" h="400050">
                <a:moveTo>
                  <a:pt x="5285232" y="0"/>
                </a:moveTo>
                <a:lnTo>
                  <a:pt x="0" y="0"/>
                </a:lnTo>
                <a:lnTo>
                  <a:pt x="0" y="400050"/>
                </a:lnTo>
                <a:lnTo>
                  <a:pt x="5285232" y="400050"/>
                </a:lnTo>
                <a:lnTo>
                  <a:pt x="5285232" y="0"/>
                </a:lnTo>
                <a:close/>
              </a:path>
            </a:pathLst>
          </a:custGeom>
          <a:solidFill>
            <a:srgbClr val="CCDC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1032" y="4842598"/>
            <a:ext cx="1115567" cy="400050"/>
          </a:xfrm>
          <a:custGeom>
            <a:avLst/>
            <a:gdLst/>
            <a:ahLst/>
            <a:cxnLst/>
            <a:rect l="l" t="t" r="r" b="b"/>
            <a:pathLst>
              <a:path w="1115567" h="400050">
                <a:moveTo>
                  <a:pt x="1115567" y="0"/>
                </a:moveTo>
                <a:lnTo>
                  <a:pt x="0" y="0"/>
                </a:lnTo>
                <a:lnTo>
                  <a:pt x="0" y="400050"/>
                </a:lnTo>
                <a:lnTo>
                  <a:pt x="1115567" y="400050"/>
                </a:lnTo>
                <a:lnTo>
                  <a:pt x="1115567" y="0"/>
                </a:lnTo>
                <a:close/>
              </a:path>
            </a:pathLst>
          </a:custGeom>
          <a:solidFill>
            <a:srgbClr val="CCDCF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71032" y="706446"/>
            <a:ext cx="0" cy="763738"/>
          </a:xfrm>
          <a:custGeom>
            <a:avLst/>
            <a:gdLst/>
            <a:ahLst/>
            <a:cxnLst/>
            <a:rect l="l" t="t" r="r" b="b"/>
            <a:pathLst>
              <a:path h="763738">
                <a:moveTo>
                  <a:pt x="0" y="0"/>
                </a:moveTo>
                <a:lnTo>
                  <a:pt x="0" y="763738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1032" y="1033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1032" y="697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1032" y="1489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1032" y="10336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1032" y="2247918"/>
            <a:ext cx="0" cy="1469287"/>
          </a:xfrm>
          <a:custGeom>
            <a:avLst/>
            <a:gdLst/>
            <a:ahLst/>
            <a:cxnLst/>
            <a:rect l="l" t="t" r="r" b="b"/>
            <a:pathLst>
              <a:path h="1469287">
                <a:moveTo>
                  <a:pt x="0" y="0"/>
                </a:moveTo>
                <a:lnTo>
                  <a:pt x="0" y="1469287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1032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1032" y="2238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1032" y="3149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1032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1032" y="37361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1032" y="31496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1032" y="4109324"/>
            <a:ext cx="0" cy="711122"/>
          </a:xfrm>
          <a:custGeom>
            <a:avLst/>
            <a:gdLst/>
            <a:ahLst/>
            <a:cxnLst/>
            <a:rect l="l" t="t" r="r" b="b"/>
            <a:pathLst>
              <a:path h="711122">
                <a:moveTo>
                  <a:pt x="0" y="0"/>
                </a:moveTo>
                <a:lnTo>
                  <a:pt x="0" y="711122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71032" y="4383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1032" y="40998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71032" y="48394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1032" y="43839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71032" y="5255302"/>
            <a:ext cx="0" cy="998359"/>
          </a:xfrm>
          <a:custGeom>
            <a:avLst/>
            <a:gdLst/>
            <a:ahLst/>
            <a:cxnLst/>
            <a:rect l="l" t="t" r="r" b="b"/>
            <a:pathLst>
              <a:path h="998359">
                <a:moveTo>
                  <a:pt x="0" y="0"/>
                </a:moveTo>
                <a:lnTo>
                  <a:pt x="0" y="998359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71032" y="55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71032" y="5245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71032" y="581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1032" y="55298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1032" y="6272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71032" y="5817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1032" y="6631367"/>
            <a:ext cx="0" cy="1129342"/>
          </a:xfrm>
          <a:custGeom>
            <a:avLst/>
            <a:gdLst/>
            <a:ahLst/>
            <a:cxnLst/>
            <a:rect l="l" t="t" r="r" b="b"/>
            <a:pathLst>
              <a:path h="1129342">
                <a:moveTo>
                  <a:pt x="0" y="0"/>
                </a:moveTo>
                <a:lnTo>
                  <a:pt x="0" y="1129342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1032" y="69059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1032" y="66218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71032" y="7193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71032" y="69059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71032" y="77796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71032" y="71931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1032" y="8138330"/>
            <a:ext cx="0" cy="558063"/>
          </a:xfrm>
          <a:custGeom>
            <a:avLst/>
            <a:gdLst/>
            <a:ahLst/>
            <a:cxnLst/>
            <a:rect l="l" t="t" r="r" b="b"/>
            <a:pathLst>
              <a:path h="558063">
                <a:moveTo>
                  <a:pt x="0" y="558063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71032" y="8715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71032" y="81288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044" y="1033651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8975" y="1033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71032" y="1033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8044" y="2692490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8975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71032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8044" y="3149690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8975" y="3149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71032" y="3149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8044" y="4383914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8975" y="4383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71032" y="4383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044" y="5529889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8975" y="55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71032" y="55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8044" y="5817128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8975" y="581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71032" y="581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044" y="6905955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8975" y="69059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71032" y="69059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8044" y="7193193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8975" y="7193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71032" y="7193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5800" y="183524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8044" y="8715311"/>
            <a:ext cx="6365816" cy="0"/>
          </a:xfrm>
          <a:custGeom>
            <a:avLst/>
            <a:gdLst/>
            <a:ahLst/>
            <a:cxnLst/>
            <a:rect l="l" t="t" r="r" b="b"/>
            <a:pathLst>
              <a:path w="6365816">
                <a:moveTo>
                  <a:pt x="0" y="0"/>
                </a:moveTo>
                <a:lnTo>
                  <a:pt x="636581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8975" y="8715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71032" y="8715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71032" y="1033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28816" y="1033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28816" y="1033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83425" y="1033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1032" y="3149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28816" y="3149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28816" y="3149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83425" y="3149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71032" y="581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28816" y="581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28816" y="581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83425" y="5817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71032" y="7193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28816" y="7193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28816" y="7193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83425" y="71931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71032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28816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28816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83425" y="2692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71032" y="4383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28816" y="4383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28816" y="4383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83425" y="4383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71032" y="55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28816" y="55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28816" y="55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83425" y="5529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71032" y="69059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28816" y="69059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28816" y="69059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83425" y="69059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71032" y="8715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28816" y="8715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28816" y="8715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83425" y="8715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30250" y="772360"/>
            <a:ext cx="338455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900" spc="-18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Non-C.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Di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ficile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infection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(CDI)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antibiotics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in new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cases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CDI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95" dirty="0">
                <a:solidFill>
                  <a:srgbClr val="5D5399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15482" y="768439"/>
            <a:ext cx="35623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573266" y="768439"/>
            <a:ext cx="32448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30296" y="1115264"/>
            <a:ext cx="300228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Q.  </a:t>
            </a:r>
            <a:r>
              <a:rPr sz="9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Cultu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e-p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oven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invasive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(e.g.,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blood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st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eam)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infections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015482" y="1111339"/>
            <a:ext cx="35623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573266" y="1111339"/>
            <a:ext cx="32448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30250" y="1582128"/>
            <a:ext cx="37407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0" dirty="0">
                <a:solidFill>
                  <a:srgbClr val="FFFFFF"/>
                </a:solidFill>
                <a:latin typeface="Arial"/>
                <a:cs typeface="Arial"/>
              </a:rPr>
              <a:t>TRACKING: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25" dirty="0">
                <a:solidFill>
                  <a:srgbClr val="FFFFFF"/>
                </a:solidFill>
                <a:latin typeface="Arial"/>
                <a:cs typeface="Arial"/>
              </a:rPr>
              <a:t>ANTIBI</a:t>
            </a:r>
            <a:r>
              <a:rPr sz="10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114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0" dirty="0">
                <a:solidFill>
                  <a:srgbClr val="FFFFFF"/>
                </a:solidFill>
                <a:latin typeface="Arial"/>
                <a:cs typeface="Arial"/>
              </a:rPr>
              <a:t>PRESCRIBING,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0" dirty="0">
                <a:solidFill>
                  <a:srgbClr val="FFFFFF"/>
                </a:solidFill>
                <a:latin typeface="Arial"/>
                <a:cs typeface="Arial"/>
              </a:rPr>
              <a:t>USE,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0" dirty="0">
                <a:solidFill>
                  <a:srgbClr val="FFFFFF"/>
                </a:solidFill>
                <a:latin typeface="Arial"/>
                <a:cs typeface="Arial"/>
              </a:rPr>
              <a:t>RESIS</a:t>
            </a:r>
            <a:r>
              <a:rPr sz="1000" b="1" spc="-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80" dirty="0">
                <a:solidFill>
                  <a:srgbClr val="FFFFFF"/>
                </a:solidFill>
                <a:latin typeface="Arial"/>
                <a:cs typeface="Arial"/>
              </a:rPr>
              <a:t>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30250" y="1953603"/>
            <a:ext cx="108204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75" dirty="0">
                <a:solidFill>
                  <a:srgbClr val="231F20"/>
                </a:solidFill>
                <a:latin typeface="Arial"/>
                <a:cs typeface="Arial"/>
              </a:rPr>
              <a:t>PROCESS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5" dirty="0">
                <a:solidFill>
                  <a:srgbClr val="231F20"/>
                </a:solidFill>
                <a:latin typeface="Arial"/>
                <a:cs typeface="Arial"/>
              </a:rPr>
              <a:t>MEASURES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015482" y="1877403"/>
            <a:ext cx="882650" cy="154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49530" indent="66675">
              <a:lnSpc>
                <a:spcPct val="100000"/>
              </a:lnSpc>
            </a:pPr>
            <a:r>
              <a:rPr sz="1000" b="1" spc="-165" dirty="0">
                <a:solidFill>
                  <a:srgbClr val="231F20"/>
                </a:solidFill>
                <a:latin typeface="Arial"/>
                <a:cs typeface="Arial"/>
              </a:rPr>
              <a:t>MEASURE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</a:rPr>
              <a:t> PERFORMED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9"/>
              </a:spcBef>
            </a:pPr>
            <a:endParaRPr sz="100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0250" y="2289055"/>
            <a:ext cx="507492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350" indent="-228600">
              <a:lnSpc>
                <a:spcPct val="120300"/>
              </a:lnSpc>
            </a:pP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A.  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your stewa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dship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ogram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monitor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adhe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ence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documentation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policy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(dose,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duration, and indication)?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30296" y="2746259"/>
            <a:ext cx="433387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350" indent="-228600">
              <a:lnSpc>
                <a:spcPct val="1203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B. 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your stewa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dship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ogram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monitor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adhe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ence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facility-specific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eatment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ecommendations?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30296" y="3203459"/>
            <a:ext cx="457517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350" indent="-228600">
              <a:lnSpc>
                <a:spcPct val="1203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C.  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your stewa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dship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ogram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monitor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compliance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one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interventions in place?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30250" y="3836325"/>
            <a:ext cx="218059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25" dirty="0">
                <a:solidFill>
                  <a:srgbClr val="231F20"/>
                </a:solidFill>
                <a:latin typeface="Arial"/>
                <a:cs typeface="Arial"/>
              </a:rPr>
              <a:t>ANTIBI</a:t>
            </a:r>
            <a:r>
              <a:rPr sz="1000" b="1" spc="-2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b="1" spc="-114" dirty="0">
                <a:solidFill>
                  <a:srgbClr val="231F20"/>
                </a:solidFill>
                <a:latin typeface="Arial"/>
                <a:cs typeface="Arial"/>
              </a:rPr>
              <a:t>TIC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8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80" dirty="0">
                <a:solidFill>
                  <a:srgbClr val="231F20"/>
                </a:solidFill>
                <a:latin typeface="Arial"/>
                <a:cs typeface="Arial"/>
              </a:rPr>
              <a:t>OUTCOME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5" dirty="0">
                <a:solidFill>
                  <a:srgbClr val="231F20"/>
                </a:solidFill>
                <a:latin typeface="Arial"/>
                <a:cs typeface="Arial"/>
              </a:rPr>
              <a:t>MEASURES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015482" y="3760125"/>
            <a:ext cx="882650" cy="232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49530" indent="66675">
              <a:lnSpc>
                <a:spcPct val="100000"/>
              </a:lnSpc>
            </a:pPr>
            <a:r>
              <a:rPr sz="1000" b="1" spc="-165" dirty="0">
                <a:solidFill>
                  <a:srgbClr val="231F20"/>
                </a:solidFill>
                <a:latin typeface="Arial"/>
                <a:cs typeface="Arial"/>
              </a:rPr>
              <a:t>MEASURE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</a:rPr>
              <a:t> PERFORMED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1"/>
              </a:spcBef>
            </a:pPr>
            <a:endParaRPr sz="85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1"/>
              </a:spcBef>
            </a:pPr>
            <a:endParaRPr sz="80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200660" marR="49530" indent="66675">
              <a:lnSpc>
                <a:spcPct val="100000"/>
              </a:lnSpc>
            </a:pPr>
            <a:r>
              <a:rPr sz="1000" b="1" spc="-165" dirty="0">
                <a:solidFill>
                  <a:srgbClr val="231F20"/>
                </a:solidFill>
                <a:latin typeface="Arial"/>
                <a:cs typeface="Arial"/>
              </a:rPr>
              <a:t>MEASURE</a:t>
            </a:r>
            <a:r>
              <a:rPr sz="1000" b="1" spc="-155" dirty="0">
                <a:solidFill>
                  <a:srgbClr val="231F20"/>
                </a:solidFill>
                <a:latin typeface="Arial"/>
                <a:cs typeface="Arial"/>
              </a:rPr>
              <a:t> PERFORMED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9"/>
              </a:spcBef>
            </a:pPr>
            <a:endParaRPr sz="100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1"/>
              </a:spcBef>
            </a:pPr>
            <a:endParaRPr sz="80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1"/>
              </a:spcBef>
            </a:pPr>
            <a:endParaRPr sz="800"/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	</a:t>
            </a: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30250" y="4178284"/>
            <a:ext cx="290449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D.   </a:t>
            </a:r>
            <a:r>
              <a:rPr sz="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your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facility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track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rates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C.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ficile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infection?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30296" y="4465524"/>
            <a:ext cx="4596130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E.  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your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facility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oduce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antibiogram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(cumulative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susceptibility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eport?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30250" y="4884765"/>
            <a:ext cx="5190490" cy="116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000" b="1" i="1" spc="-10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000" b="1" i="1" spc="-2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000" b="1" i="1" spc="-5" dirty="0">
                <a:solidFill>
                  <a:srgbClr val="231F20"/>
                </a:solidFill>
                <a:latin typeface="Arial"/>
                <a:cs typeface="Arial"/>
              </a:rPr>
              <a:t>facility monitor antibiotic </a:t>
            </a:r>
            <a:r>
              <a:rPr sz="1000" b="1" i="1" spc="-15" dirty="0">
                <a:solidFill>
                  <a:srgbClr val="231F20"/>
                </a:solidFill>
                <a:latin typeface="Arial"/>
                <a:cs typeface="Arial"/>
              </a:rPr>
              <a:t>use (consumption) </a:t>
            </a:r>
            <a:r>
              <a:rPr sz="1000" b="1" i="1" spc="25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000" b="1" i="1" spc="15" dirty="0">
                <a:solidFill>
                  <a:srgbClr val="231F20"/>
                </a:solidFill>
                <a:latin typeface="Arial"/>
                <a:cs typeface="Arial"/>
              </a:rPr>
              <a:t>the unit and/or </a:t>
            </a:r>
            <a:r>
              <a:rPr sz="1000" b="1" i="1" spc="-5" dirty="0">
                <a:solidFill>
                  <a:srgbClr val="231F20"/>
                </a:solidFill>
                <a:latin typeface="Arial"/>
                <a:cs typeface="Arial"/>
              </a:rPr>
              <a:t>facility </a:t>
            </a:r>
            <a:r>
              <a:rPr sz="1000" b="1" i="1" spc="5" dirty="0">
                <a:solidFill>
                  <a:srgbClr val="231F20"/>
                </a:solidFill>
                <a:latin typeface="Arial"/>
                <a:cs typeface="Arial"/>
              </a:rPr>
              <a:t>wide</a:t>
            </a:r>
            <a:r>
              <a:rPr sz="100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231F20"/>
                </a:solidFill>
                <a:latin typeface="Arial"/>
                <a:cs typeface="Arial"/>
              </a:rPr>
              <a:t>level </a:t>
            </a:r>
            <a:r>
              <a:rPr sz="1000" b="1" i="1" spc="-25" dirty="0">
                <a:solidFill>
                  <a:srgbClr val="231F20"/>
                </a:solidFill>
                <a:latin typeface="Arial"/>
                <a:cs typeface="Arial"/>
              </a:rPr>
              <a:t>by one of </a:t>
            </a:r>
            <a:r>
              <a:rPr sz="1000" b="1" i="1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b="1" i="1" spc="-5" dirty="0">
                <a:solidFill>
                  <a:srgbClr val="231F20"/>
                </a:solidFill>
                <a:latin typeface="Arial"/>
                <a:cs typeface="Arial"/>
              </a:rPr>
              <a:t>following metrics: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60"/>
              </a:spcBef>
            </a:pPr>
            <a:endParaRPr sz="1000"/>
          </a:p>
          <a:p>
            <a:pPr marL="241300" indent="-228600">
              <a:lnSpc>
                <a:spcPct val="100000"/>
              </a:lnSpc>
              <a:buClr>
                <a:srgbClr val="231F20"/>
              </a:buClr>
              <a:buFont typeface="Arial"/>
              <a:buAutoNum type="alphaUcPeriod" startAt="6"/>
              <a:tabLst>
                <a:tab pos="240665" algn="l"/>
              </a:tabLst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counts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antibiotic(s)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administe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patients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per day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(Days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Therapy;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DOT)?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1"/>
              </a:spcBef>
              <a:buClr>
                <a:srgbClr val="231F20"/>
              </a:buClr>
              <a:buFont typeface="Arial"/>
              <a:buAutoNum type="alphaUcPeriod" startAt="6"/>
            </a:pPr>
            <a:endParaRPr sz="1100"/>
          </a:p>
          <a:p>
            <a:pPr marL="241300" indent="-228600">
              <a:lnSpc>
                <a:spcPct val="100000"/>
              </a:lnSpc>
              <a:buClr>
                <a:srgbClr val="231F20"/>
              </a:buClr>
              <a:buFont typeface="Arial"/>
              <a:buAutoNum type="alphaUcPeriod" startAt="6"/>
              <a:tabLst>
                <a:tab pos="241300" algn="l"/>
              </a:tabLst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grams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antibiotics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used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(Defined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Daily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Dose,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DDD)?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1"/>
              </a:spcBef>
              <a:buClr>
                <a:srgbClr val="231F20"/>
              </a:buClr>
              <a:buFont typeface="Arial"/>
              <a:buAutoNum type="alphaUcPeriod" startAt="6"/>
            </a:pPr>
            <a:endParaRPr sz="1100"/>
          </a:p>
          <a:p>
            <a:pPr marL="241300" indent="-228600">
              <a:lnSpc>
                <a:spcPct val="100000"/>
              </a:lnSpc>
              <a:buClr>
                <a:srgbClr val="231F20"/>
              </a:buClr>
              <a:buFont typeface="Arial"/>
              <a:buAutoNum type="alphaUcPeriod" startAt="6"/>
              <a:tabLst>
                <a:tab pos="241300" algn="l"/>
              </a:tabLst>
            </a:pP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ect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expenditu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antibiotics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(pu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chasing costs)?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30250" y="6365605"/>
            <a:ext cx="433832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80" dirty="0">
                <a:solidFill>
                  <a:srgbClr val="FFFFFF"/>
                </a:solidFill>
                <a:latin typeface="Arial"/>
                <a:cs typeface="Arial"/>
              </a:rPr>
              <a:t>REPO</a:t>
            </a:r>
            <a:r>
              <a:rPr sz="1000" b="1" spc="-20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35" dirty="0">
                <a:solidFill>
                  <a:srgbClr val="FFFFFF"/>
                </a:solidFill>
                <a:latin typeface="Arial"/>
                <a:cs typeface="Arial"/>
              </a:rPr>
              <a:t>TING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0" dirty="0">
                <a:solidFill>
                  <a:srgbClr val="FFFFFF"/>
                </a:solidFill>
                <a:latin typeface="Arial"/>
                <a:cs typeface="Arial"/>
              </a:rPr>
              <a:t>INFORM</a:t>
            </a:r>
            <a:r>
              <a:rPr sz="1000" b="1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35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b="1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60" dirty="0">
                <a:solidFill>
                  <a:srgbClr val="FFFFFF"/>
                </a:solidFill>
                <a:latin typeface="Arial"/>
                <a:cs typeface="Arial"/>
              </a:rPr>
              <a:t>AFF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9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25" dirty="0">
                <a:solidFill>
                  <a:srgbClr val="FFFFFF"/>
                </a:solidFill>
                <a:latin typeface="Arial"/>
                <a:cs typeface="Arial"/>
              </a:rPr>
              <a:t>ANTIBI</a:t>
            </a:r>
            <a:r>
              <a:rPr sz="1000" b="1" spc="-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114" dirty="0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8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0" dirty="0">
                <a:solidFill>
                  <a:srgbClr val="FFFFFF"/>
                </a:solidFill>
                <a:latin typeface="Arial"/>
                <a:cs typeface="Arial"/>
              </a:rPr>
              <a:t>RESIS</a:t>
            </a:r>
            <a:r>
              <a:rPr sz="1000" b="1" spc="-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80" dirty="0">
                <a:solidFill>
                  <a:srgbClr val="FFFFFF"/>
                </a:solidFill>
                <a:latin typeface="Arial"/>
                <a:cs typeface="Arial"/>
              </a:rPr>
              <a:t>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30250" y="6700325"/>
            <a:ext cx="513778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A.  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 stewa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dship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ogram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sha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facility-specific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eports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escribers?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015482" y="6696405"/>
            <a:ext cx="35623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573266" y="6696405"/>
            <a:ext cx="32448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30296" y="6987565"/>
            <a:ext cx="3986529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B.   </a:t>
            </a:r>
            <a:r>
              <a:rPr sz="9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cur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ent antibiogram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distributed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escribers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your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facility?</a:t>
            </a:r>
            <a:endParaRPr sz="9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015482" y="6983643"/>
            <a:ext cx="35623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573266" y="6983643"/>
            <a:ext cx="32448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30296" y="7246959"/>
            <a:ext cx="498602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350" indent="-228600">
              <a:lnSpc>
                <a:spcPct val="1203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C.   </a:t>
            </a:r>
            <a:r>
              <a:rPr sz="9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escribers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ever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eceive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ect,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personalized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they can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imp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ove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escribing?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015482" y="7270881"/>
            <a:ext cx="35623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573266" y="7270881"/>
            <a:ext cx="32448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30250" y="7872590"/>
            <a:ext cx="5949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80" dirty="0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sz="1000" b="1" spc="-20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2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135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30250" y="8179468"/>
            <a:ext cx="484441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350" indent="-228600">
              <a:lnSpc>
                <a:spcPct val="120300"/>
              </a:lnSpc>
            </a:pP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A.   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Does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your stewa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dship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ogram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ovide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clinicians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other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elevant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sta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spc="1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imp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oving </a:t>
            </a:r>
            <a:r>
              <a:rPr sz="900" spc="10" dirty="0">
                <a:solidFill>
                  <a:srgbClr val="231F20"/>
                </a:solidFill>
                <a:latin typeface="Arial"/>
                <a:cs typeface="Arial"/>
              </a:rPr>
              <a:t>antibiotic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escribing?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015482" y="8203390"/>
            <a:ext cx="35623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573266" y="8203390"/>
            <a:ext cx="324485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65" dirty="0">
                <a:solidFill>
                  <a:srgbClr val="231F20"/>
                </a:solidFill>
                <a:latin typeface="Meiryo"/>
                <a:cs typeface="Meiryo"/>
              </a:rPr>
              <a:t>❑</a:t>
            </a:r>
            <a:r>
              <a:rPr sz="1000" spc="-70" dirty="0">
                <a:solidFill>
                  <a:srgbClr val="231F20"/>
                </a:solidFill>
                <a:latin typeface="Meiryo"/>
                <a:cs typeface="Meiryo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897</Words>
  <Application>Microsoft Office PowerPoint</Application>
  <PresentationFormat>Custom</PresentationFormat>
  <Paragraphs>152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Meiryo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Core Elements of Hospital Antibiotic Stewardship Programs: Checklist</dc:title>
  <dc:creator>U.S. Department of Health and Human Services</dc:creator>
  <cp:lastModifiedBy>Murali, Shruthi</cp:lastModifiedBy>
  <cp:revision>1</cp:revision>
  <dcterms:created xsi:type="dcterms:W3CDTF">2017-03-13T07:49:41Z</dcterms:created>
  <dcterms:modified xsi:type="dcterms:W3CDTF">2017-03-15T18:40:46Z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2017-02-16T00:00:00Z</vt:filetime>
  </property>
  <property fmtid="{D5CDD505-2E9C-101B-9397-08002B2CF9AE}" pid="3" name="LastSaved">
    <vt:filetime>2017-03-13T00:00:00Z</vt:filetime>
  </property>
</Properties>
</file>