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1"/>
  </p:notesMasterIdLst>
  <p:handoutMasterIdLst>
    <p:handoutMasterId r:id="rId62"/>
  </p:handoutMasterIdLst>
  <p:sldIdLst>
    <p:sldId id="423" r:id="rId5"/>
    <p:sldId id="369" r:id="rId6"/>
    <p:sldId id="424" r:id="rId7"/>
    <p:sldId id="436" r:id="rId8"/>
    <p:sldId id="435" r:id="rId9"/>
    <p:sldId id="437" r:id="rId10"/>
    <p:sldId id="442" r:id="rId11"/>
    <p:sldId id="439" r:id="rId12"/>
    <p:sldId id="430" r:id="rId13"/>
    <p:sldId id="440" r:id="rId14"/>
    <p:sldId id="370" r:id="rId15"/>
    <p:sldId id="431" r:id="rId16"/>
    <p:sldId id="381" r:id="rId17"/>
    <p:sldId id="441" r:id="rId18"/>
    <p:sldId id="372" r:id="rId19"/>
    <p:sldId id="373" r:id="rId20"/>
    <p:sldId id="375" r:id="rId21"/>
    <p:sldId id="376" r:id="rId22"/>
    <p:sldId id="447" r:id="rId23"/>
    <p:sldId id="443" r:id="rId24"/>
    <p:sldId id="444" r:id="rId25"/>
    <p:sldId id="448" r:id="rId26"/>
    <p:sldId id="449" r:id="rId27"/>
    <p:sldId id="386" r:id="rId28"/>
    <p:sldId id="387" r:id="rId29"/>
    <p:sldId id="388" r:id="rId30"/>
    <p:sldId id="390" r:id="rId31"/>
    <p:sldId id="389" r:id="rId32"/>
    <p:sldId id="391" r:id="rId33"/>
    <p:sldId id="392" r:id="rId34"/>
    <p:sldId id="393" r:id="rId35"/>
    <p:sldId id="394" r:id="rId36"/>
    <p:sldId id="402" r:id="rId37"/>
    <p:sldId id="403" r:id="rId38"/>
    <p:sldId id="404" r:id="rId39"/>
    <p:sldId id="405" r:id="rId40"/>
    <p:sldId id="451" r:id="rId41"/>
    <p:sldId id="452" r:id="rId42"/>
    <p:sldId id="453" r:id="rId43"/>
    <p:sldId id="454" r:id="rId44"/>
    <p:sldId id="455" r:id="rId45"/>
    <p:sldId id="456" r:id="rId46"/>
    <p:sldId id="457" r:id="rId47"/>
    <p:sldId id="458" r:id="rId48"/>
    <p:sldId id="459" r:id="rId49"/>
    <p:sldId id="460" r:id="rId50"/>
    <p:sldId id="464" r:id="rId51"/>
    <p:sldId id="470" r:id="rId52"/>
    <p:sldId id="465" r:id="rId53"/>
    <p:sldId id="466" r:id="rId54"/>
    <p:sldId id="467" r:id="rId55"/>
    <p:sldId id="468" r:id="rId56"/>
    <p:sldId id="471" r:id="rId57"/>
    <p:sldId id="469" r:id="rId58"/>
    <p:sldId id="421" r:id="rId59"/>
    <p:sldId id="472"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9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825" autoAdjust="0"/>
  </p:normalViewPr>
  <p:slideViewPr>
    <p:cSldViewPr>
      <p:cViewPr varScale="1">
        <p:scale>
          <a:sx n="105" d="100"/>
          <a:sy n="105" d="100"/>
        </p:scale>
        <p:origin x="105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184"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diagrams/colors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12ADC8-2F88-4E64-89ED-2E308677B137}" type="doc">
      <dgm:prSet loTypeId="urn:microsoft.com/office/officeart/2005/8/layout/default#3" loCatId="list" qsTypeId="urn:microsoft.com/office/officeart/2005/8/quickstyle/simple1" qsCatId="simple" csTypeId="urn:microsoft.com/office/officeart/2005/8/colors/colorful1#3" csCatId="colorful" phldr="1"/>
      <dgm:spPr/>
      <dgm:t>
        <a:bodyPr/>
        <a:lstStyle/>
        <a:p>
          <a:endParaRPr lang="en-US"/>
        </a:p>
      </dgm:t>
    </dgm:pt>
    <dgm:pt modelId="{971DEC17-16FD-4729-B8E2-4DD0F677C97E}">
      <dgm:prSet phldrT="[Text]" custT="1"/>
      <dgm:spPr>
        <a:solidFill>
          <a:srgbClr val="009EC2"/>
        </a:solidFill>
      </dgm:spPr>
      <dgm:t>
        <a:bodyPr/>
        <a:lstStyle/>
        <a:p>
          <a:r>
            <a:rPr lang="en-US" sz="2800" b="1" dirty="0">
              <a:solidFill>
                <a:schemeClr val="tx1"/>
              </a:solidFill>
            </a:rPr>
            <a:t>Programmatic Shift</a:t>
          </a:r>
        </a:p>
      </dgm:t>
    </dgm:pt>
    <dgm:pt modelId="{41B77230-9097-4FD7-9033-01143666A1A0}" type="parTrans" cxnId="{28C60A24-5003-4D7C-B8AF-B8580CB58BB0}">
      <dgm:prSet/>
      <dgm:spPr/>
      <dgm:t>
        <a:bodyPr/>
        <a:lstStyle/>
        <a:p>
          <a:endParaRPr lang="en-US"/>
        </a:p>
      </dgm:t>
    </dgm:pt>
    <dgm:pt modelId="{E35C0D29-38A1-4568-9230-A216FC4AB63B}" type="sibTrans" cxnId="{28C60A24-5003-4D7C-B8AF-B8580CB58BB0}">
      <dgm:prSet/>
      <dgm:spPr/>
      <dgm:t>
        <a:bodyPr/>
        <a:lstStyle/>
        <a:p>
          <a:endParaRPr lang="en-US"/>
        </a:p>
      </dgm:t>
    </dgm:pt>
    <dgm:pt modelId="{D325D643-0299-4315-A03A-EFFC9D322082}">
      <dgm:prSet custT="1"/>
      <dgm:spPr/>
      <dgm:t>
        <a:bodyPr/>
        <a:lstStyle/>
        <a:p>
          <a:r>
            <a:rPr lang="en-US" sz="2400" b="1" dirty="0">
              <a:solidFill>
                <a:schemeClr val="tx1"/>
              </a:solidFill>
            </a:rPr>
            <a:t>Change in assessment structures:  add risk for FRI and </a:t>
          </a:r>
          <a:r>
            <a:rPr lang="en-US" sz="2400" b="1" dirty="0" err="1">
              <a:solidFill>
                <a:schemeClr val="tx1"/>
              </a:solidFill>
            </a:rPr>
            <a:t>Hx</a:t>
          </a:r>
          <a:r>
            <a:rPr lang="en-US" sz="2400" b="1" dirty="0">
              <a:solidFill>
                <a:schemeClr val="tx1"/>
              </a:solidFill>
            </a:rPr>
            <a:t> of FRI</a:t>
          </a:r>
        </a:p>
      </dgm:t>
    </dgm:pt>
    <dgm:pt modelId="{F8D25498-2142-4E1F-AF84-BB29C9256B7F}" type="parTrans" cxnId="{BA47FA4A-F544-4DB0-8E2C-85B0584EF56D}">
      <dgm:prSet/>
      <dgm:spPr/>
      <dgm:t>
        <a:bodyPr/>
        <a:lstStyle/>
        <a:p>
          <a:endParaRPr lang="en-US"/>
        </a:p>
      </dgm:t>
    </dgm:pt>
    <dgm:pt modelId="{18CB990B-D5A9-4E80-BA55-8B1753BCC9CD}" type="sibTrans" cxnId="{BA47FA4A-F544-4DB0-8E2C-85B0584EF56D}">
      <dgm:prSet/>
      <dgm:spPr/>
      <dgm:t>
        <a:bodyPr/>
        <a:lstStyle/>
        <a:p>
          <a:endParaRPr lang="en-US"/>
        </a:p>
      </dgm:t>
    </dgm:pt>
    <dgm:pt modelId="{B381C7A4-AA73-41E1-B199-319F943FC139}">
      <dgm:prSet custT="1"/>
      <dgm:spPr/>
      <dgm:t>
        <a:bodyPr/>
        <a:lstStyle/>
        <a:p>
          <a:r>
            <a:rPr lang="en-US" sz="2800" b="1" dirty="0">
              <a:solidFill>
                <a:schemeClr val="bg1"/>
              </a:solidFill>
            </a:rPr>
            <a:t>Change in interventions:  Environmental Redesign</a:t>
          </a:r>
        </a:p>
      </dgm:t>
    </dgm:pt>
    <dgm:pt modelId="{7CC1B559-71EA-4BB0-A719-8D7F86B48B2C}" type="parTrans" cxnId="{AEAF3B68-1545-4939-A3C8-261373D621D0}">
      <dgm:prSet/>
      <dgm:spPr/>
      <dgm:t>
        <a:bodyPr/>
        <a:lstStyle/>
        <a:p>
          <a:endParaRPr lang="en-US"/>
        </a:p>
      </dgm:t>
    </dgm:pt>
    <dgm:pt modelId="{5CD34889-02D4-4556-A822-1369D8C3EB8E}" type="sibTrans" cxnId="{AEAF3B68-1545-4939-A3C8-261373D621D0}">
      <dgm:prSet/>
      <dgm:spPr/>
      <dgm:t>
        <a:bodyPr/>
        <a:lstStyle/>
        <a:p>
          <a:endParaRPr lang="en-US"/>
        </a:p>
      </dgm:t>
    </dgm:pt>
    <dgm:pt modelId="{7B2FF5D5-0D41-4B8C-8BD7-6724B1C4C913}">
      <dgm:prSet custT="1"/>
      <dgm:spPr/>
      <dgm:t>
        <a:bodyPr/>
        <a:lstStyle/>
        <a:p>
          <a:r>
            <a:rPr lang="en-US" sz="2800" b="1" dirty="0">
              <a:solidFill>
                <a:schemeClr val="tx1"/>
              </a:solidFill>
            </a:rPr>
            <a:t>Assess to protective interventions</a:t>
          </a:r>
        </a:p>
      </dgm:t>
    </dgm:pt>
    <dgm:pt modelId="{C891D6E9-527A-4C67-8F98-8A1174554D5A}" type="parTrans" cxnId="{AE23CB5D-01B5-4F75-94B2-8FAD66DE2BD1}">
      <dgm:prSet/>
      <dgm:spPr/>
      <dgm:t>
        <a:bodyPr/>
        <a:lstStyle/>
        <a:p>
          <a:endParaRPr lang="en-US"/>
        </a:p>
      </dgm:t>
    </dgm:pt>
    <dgm:pt modelId="{443411F9-CEA8-4895-8FD8-B0B2643CB587}" type="sibTrans" cxnId="{AE23CB5D-01B5-4F75-94B2-8FAD66DE2BD1}">
      <dgm:prSet/>
      <dgm:spPr/>
      <dgm:t>
        <a:bodyPr/>
        <a:lstStyle/>
        <a:p>
          <a:endParaRPr lang="en-US"/>
        </a:p>
      </dgm:t>
    </dgm:pt>
    <dgm:pt modelId="{A2340109-91A2-4B7A-BB06-934DE7F7668A}">
      <dgm:prSet custT="1"/>
      <dgm:spPr/>
      <dgm:t>
        <a:bodyPr/>
        <a:lstStyle/>
        <a:p>
          <a:r>
            <a:rPr lang="en-US" sz="2800" b="1" dirty="0">
              <a:solidFill>
                <a:schemeClr val="tx1"/>
              </a:solidFill>
            </a:rPr>
            <a:t>Organizational Support</a:t>
          </a:r>
        </a:p>
      </dgm:t>
    </dgm:pt>
    <dgm:pt modelId="{BB9FA04B-BE01-4A51-957E-8F69A9B97A43}" type="parTrans" cxnId="{29FC7033-CC53-4E74-83EA-2543F02B337A}">
      <dgm:prSet/>
      <dgm:spPr/>
      <dgm:t>
        <a:bodyPr/>
        <a:lstStyle/>
        <a:p>
          <a:endParaRPr lang="en-US"/>
        </a:p>
      </dgm:t>
    </dgm:pt>
    <dgm:pt modelId="{89C69511-F60D-4DFF-AB3F-02090F6004B9}" type="sibTrans" cxnId="{29FC7033-CC53-4E74-83EA-2543F02B337A}">
      <dgm:prSet/>
      <dgm:spPr/>
      <dgm:t>
        <a:bodyPr/>
        <a:lstStyle/>
        <a:p>
          <a:endParaRPr lang="en-US"/>
        </a:p>
      </dgm:t>
    </dgm:pt>
    <dgm:pt modelId="{7CBBAB0C-8903-4C1F-A723-120F537A3CA3}" type="pres">
      <dgm:prSet presAssocID="{A612ADC8-2F88-4E64-89ED-2E308677B137}" presName="diagram" presStyleCnt="0">
        <dgm:presLayoutVars>
          <dgm:dir/>
          <dgm:resizeHandles val="exact"/>
        </dgm:presLayoutVars>
      </dgm:prSet>
      <dgm:spPr/>
    </dgm:pt>
    <dgm:pt modelId="{24810E7B-29B6-461F-9632-C375FE4C62C5}" type="pres">
      <dgm:prSet presAssocID="{971DEC17-16FD-4729-B8E2-4DD0F677C97E}" presName="node" presStyleLbl="node1" presStyleIdx="0" presStyleCnt="5" custScaleX="123131" custScaleY="131287" custLinFactNeighborX="-46579" custLinFactNeighborY="-4631">
        <dgm:presLayoutVars>
          <dgm:bulletEnabled val="1"/>
        </dgm:presLayoutVars>
      </dgm:prSet>
      <dgm:spPr/>
    </dgm:pt>
    <dgm:pt modelId="{2E3C24A1-AF4C-49A7-AE50-B7547AA8194F}" type="pres">
      <dgm:prSet presAssocID="{E35C0D29-38A1-4568-9230-A216FC4AB63B}" presName="sibTrans" presStyleCnt="0"/>
      <dgm:spPr/>
    </dgm:pt>
    <dgm:pt modelId="{C6754273-53BB-4C7B-9A64-E7A833093E68}" type="pres">
      <dgm:prSet presAssocID="{D325D643-0299-4315-A03A-EFFC9D322082}" presName="node" presStyleLbl="node1" presStyleIdx="1" presStyleCnt="5" custScaleY="131287" custLinFactNeighborX="-1300" custLinFactNeighborY="-14391">
        <dgm:presLayoutVars>
          <dgm:bulletEnabled val="1"/>
        </dgm:presLayoutVars>
      </dgm:prSet>
      <dgm:spPr/>
    </dgm:pt>
    <dgm:pt modelId="{92AF914C-2DE3-4661-8CFA-8D022AE983E4}" type="pres">
      <dgm:prSet presAssocID="{18CB990B-D5A9-4E80-BA55-8B1753BCC9CD}" presName="sibTrans" presStyleCnt="0"/>
      <dgm:spPr/>
    </dgm:pt>
    <dgm:pt modelId="{7D6E3D98-5015-4771-9E30-4CE0B7C9E026}" type="pres">
      <dgm:prSet presAssocID="{B381C7A4-AA73-41E1-B199-319F943FC139}" presName="node" presStyleLbl="node1" presStyleIdx="2" presStyleCnt="5" custScaleX="126909" custScaleY="131287" custLinFactX="100000" custLinFactY="-52584" custLinFactNeighborX="118947" custLinFactNeighborY="-100000">
        <dgm:presLayoutVars>
          <dgm:bulletEnabled val="1"/>
        </dgm:presLayoutVars>
      </dgm:prSet>
      <dgm:spPr/>
    </dgm:pt>
    <dgm:pt modelId="{20464778-0F79-4D8D-8DA9-D5B16DF61373}" type="pres">
      <dgm:prSet presAssocID="{5CD34889-02D4-4556-A822-1369D8C3EB8E}" presName="sibTrans" presStyleCnt="0"/>
      <dgm:spPr/>
    </dgm:pt>
    <dgm:pt modelId="{ABC7445C-8AD0-4988-9ACB-47C3924D9E5B}" type="pres">
      <dgm:prSet presAssocID="{7B2FF5D5-0D41-4B8C-8BD7-6724B1C4C913}" presName="node" presStyleLbl="node1" presStyleIdx="3" presStyleCnt="5" custScaleX="166376" custScaleY="131287" custLinFactNeighborX="-76116" custLinFactNeighborY="-7489">
        <dgm:presLayoutVars>
          <dgm:bulletEnabled val="1"/>
        </dgm:presLayoutVars>
      </dgm:prSet>
      <dgm:spPr/>
    </dgm:pt>
    <dgm:pt modelId="{FCB3300D-99D7-41D4-85A6-533C4704AE0D}" type="pres">
      <dgm:prSet presAssocID="{443411F9-CEA8-4895-8FD8-B0B2643CB587}" presName="sibTrans" presStyleCnt="0"/>
      <dgm:spPr/>
    </dgm:pt>
    <dgm:pt modelId="{25BD1450-AE27-4C25-99BF-791C0AB15686}" type="pres">
      <dgm:prSet presAssocID="{A2340109-91A2-4B7A-BB06-934DE7F7668A}" presName="node" presStyleLbl="node1" presStyleIdx="4" presStyleCnt="5" custScaleX="132697" custScaleY="131287" custLinFactNeighborX="6037" custLinFactNeighborY="-12637">
        <dgm:presLayoutVars>
          <dgm:bulletEnabled val="1"/>
        </dgm:presLayoutVars>
      </dgm:prSet>
      <dgm:spPr/>
    </dgm:pt>
  </dgm:ptLst>
  <dgm:cxnLst>
    <dgm:cxn modelId="{28C60A24-5003-4D7C-B8AF-B8580CB58BB0}" srcId="{A612ADC8-2F88-4E64-89ED-2E308677B137}" destId="{971DEC17-16FD-4729-B8E2-4DD0F677C97E}" srcOrd="0" destOrd="0" parTransId="{41B77230-9097-4FD7-9033-01143666A1A0}" sibTransId="{E35C0D29-38A1-4568-9230-A216FC4AB63B}"/>
    <dgm:cxn modelId="{E97FE029-6C18-E64E-80AC-2EF22F1650BE}" type="presOf" srcId="{A2340109-91A2-4B7A-BB06-934DE7F7668A}" destId="{25BD1450-AE27-4C25-99BF-791C0AB15686}" srcOrd="0" destOrd="0" presId="urn:microsoft.com/office/officeart/2005/8/layout/default#3"/>
    <dgm:cxn modelId="{29FC7033-CC53-4E74-83EA-2543F02B337A}" srcId="{A612ADC8-2F88-4E64-89ED-2E308677B137}" destId="{A2340109-91A2-4B7A-BB06-934DE7F7668A}" srcOrd="4" destOrd="0" parTransId="{BB9FA04B-BE01-4A51-957E-8F69A9B97A43}" sibTransId="{89C69511-F60D-4DFF-AB3F-02090F6004B9}"/>
    <dgm:cxn modelId="{2E43D335-179B-024C-B2F0-83F36D77C66F}" type="presOf" srcId="{B381C7A4-AA73-41E1-B199-319F943FC139}" destId="{7D6E3D98-5015-4771-9E30-4CE0B7C9E026}" srcOrd="0" destOrd="0" presId="urn:microsoft.com/office/officeart/2005/8/layout/default#3"/>
    <dgm:cxn modelId="{4141903D-6937-364A-B8AF-AE159B0F0126}" type="presOf" srcId="{971DEC17-16FD-4729-B8E2-4DD0F677C97E}" destId="{24810E7B-29B6-461F-9632-C375FE4C62C5}" srcOrd="0" destOrd="0" presId="urn:microsoft.com/office/officeart/2005/8/layout/default#3"/>
    <dgm:cxn modelId="{AE23CB5D-01B5-4F75-94B2-8FAD66DE2BD1}" srcId="{A612ADC8-2F88-4E64-89ED-2E308677B137}" destId="{7B2FF5D5-0D41-4B8C-8BD7-6724B1C4C913}" srcOrd="3" destOrd="0" parTransId="{C891D6E9-527A-4C67-8F98-8A1174554D5A}" sibTransId="{443411F9-CEA8-4895-8FD8-B0B2643CB587}"/>
    <dgm:cxn modelId="{9653D05D-15C0-184E-911F-F7369772FA31}" type="presOf" srcId="{A612ADC8-2F88-4E64-89ED-2E308677B137}" destId="{7CBBAB0C-8903-4C1F-A723-120F537A3CA3}" srcOrd="0" destOrd="0" presId="urn:microsoft.com/office/officeart/2005/8/layout/default#3"/>
    <dgm:cxn modelId="{AEAF3B68-1545-4939-A3C8-261373D621D0}" srcId="{A612ADC8-2F88-4E64-89ED-2E308677B137}" destId="{B381C7A4-AA73-41E1-B199-319F943FC139}" srcOrd="2" destOrd="0" parTransId="{7CC1B559-71EA-4BB0-A719-8D7F86B48B2C}" sibTransId="{5CD34889-02D4-4556-A822-1369D8C3EB8E}"/>
    <dgm:cxn modelId="{BA47FA4A-F544-4DB0-8E2C-85B0584EF56D}" srcId="{A612ADC8-2F88-4E64-89ED-2E308677B137}" destId="{D325D643-0299-4315-A03A-EFFC9D322082}" srcOrd="1" destOrd="0" parTransId="{F8D25498-2142-4E1F-AF84-BB29C9256B7F}" sibTransId="{18CB990B-D5A9-4E80-BA55-8B1753BCC9CD}"/>
    <dgm:cxn modelId="{A064BF7C-FDC6-4D43-883B-EEDCAFA40C32}" type="presOf" srcId="{7B2FF5D5-0D41-4B8C-8BD7-6724B1C4C913}" destId="{ABC7445C-8AD0-4988-9ACB-47C3924D9E5B}" srcOrd="0" destOrd="0" presId="urn:microsoft.com/office/officeart/2005/8/layout/default#3"/>
    <dgm:cxn modelId="{34AC919B-35E4-A142-9769-21A35738C687}" type="presOf" srcId="{D325D643-0299-4315-A03A-EFFC9D322082}" destId="{C6754273-53BB-4C7B-9A64-E7A833093E68}" srcOrd="0" destOrd="0" presId="urn:microsoft.com/office/officeart/2005/8/layout/default#3"/>
    <dgm:cxn modelId="{559BC946-F73B-7A4B-905F-0E6DAAD9A857}" type="presParOf" srcId="{7CBBAB0C-8903-4C1F-A723-120F537A3CA3}" destId="{24810E7B-29B6-461F-9632-C375FE4C62C5}" srcOrd="0" destOrd="0" presId="urn:microsoft.com/office/officeart/2005/8/layout/default#3"/>
    <dgm:cxn modelId="{36FAF0B0-3497-9A44-B76C-C71591375BB3}" type="presParOf" srcId="{7CBBAB0C-8903-4C1F-A723-120F537A3CA3}" destId="{2E3C24A1-AF4C-49A7-AE50-B7547AA8194F}" srcOrd="1" destOrd="0" presId="urn:microsoft.com/office/officeart/2005/8/layout/default#3"/>
    <dgm:cxn modelId="{32160C33-F52E-A34C-BDBA-D3837E6F1E9D}" type="presParOf" srcId="{7CBBAB0C-8903-4C1F-A723-120F537A3CA3}" destId="{C6754273-53BB-4C7B-9A64-E7A833093E68}" srcOrd="2" destOrd="0" presId="urn:microsoft.com/office/officeart/2005/8/layout/default#3"/>
    <dgm:cxn modelId="{0731FA85-946D-7F4D-8030-FFC21FADBA0E}" type="presParOf" srcId="{7CBBAB0C-8903-4C1F-A723-120F537A3CA3}" destId="{92AF914C-2DE3-4661-8CFA-8D022AE983E4}" srcOrd="3" destOrd="0" presId="urn:microsoft.com/office/officeart/2005/8/layout/default#3"/>
    <dgm:cxn modelId="{ACFB014D-9006-604A-AB0B-99A982A5AF35}" type="presParOf" srcId="{7CBBAB0C-8903-4C1F-A723-120F537A3CA3}" destId="{7D6E3D98-5015-4771-9E30-4CE0B7C9E026}" srcOrd="4" destOrd="0" presId="urn:microsoft.com/office/officeart/2005/8/layout/default#3"/>
    <dgm:cxn modelId="{9948DA29-8D7B-FC43-8826-3C0D8D4E5144}" type="presParOf" srcId="{7CBBAB0C-8903-4C1F-A723-120F537A3CA3}" destId="{20464778-0F79-4D8D-8DA9-D5B16DF61373}" srcOrd="5" destOrd="0" presId="urn:microsoft.com/office/officeart/2005/8/layout/default#3"/>
    <dgm:cxn modelId="{5354F1A7-E3C8-594E-A530-1616B45F4EE7}" type="presParOf" srcId="{7CBBAB0C-8903-4C1F-A723-120F537A3CA3}" destId="{ABC7445C-8AD0-4988-9ACB-47C3924D9E5B}" srcOrd="6" destOrd="0" presId="urn:microsoft.com/office/officeart/2005/8/layout/default#3"/>
    <dgm:cxn modelId="{A70E2AED-4F46-F048-A65D-E7059D00526C}" type="presParOf" srcId="{7CBBAB0C-8903-4C1F-A723-120F537A3CA3}" destId="{FCB3300D-99D7-41D4-85A6-533C4704AE0D}" srcOrd="7" destOrd="0" presId="urn:microsoft.com/office/officeart/2005/8/layout/default#3"/>
    <dgm:cxn modelId="{1323DB10-4829-2241-B42C-6A64E61576F3}" type="presParOf" srcId="{7CBBAB0C-8903-4C1F-A723-120F537A3CA3}" destId="{25BD1450-AE27-4C25-99BF-791C0AB15686}" srcOrd="8" destOrd="0" presId="urn:microsoft.com/office/officeart/2005/8/layout/defaul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810E7B-29B6-461F-9632-C375FE4C62C5}">
      <dsp:nvSpPr>
        <dsp:cNvPr id="0" name=""/>
        <dsp:cNvSpPr/>
      </dsp:nvSpPr>
      <dsp:spPr>
        <a:xfrm>
          <a:off x="0" y="674959"/>
          <a:ext cx="2888167" cy="1847685"/>
        </a:xfrm>
        <a:prstGeom prst="rect">
          <a:avLst/>
        </a:prstGeom>
        <a:solidFill>
          <a:srgbClr val="009EC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Programmatic Shift</a:t>
          </a:r>
        </a:p>
      </dsp:txBody>
      <dsp:txXfrm>
        <a:off x="0" y="674959"/>
        <a:ext cx="2888167" cy="1847685"/>
      </dsp:txXfrm>
    </dsp:sp>
    <dsp:sp modelId="{C6754273-53BB-4C7B-9A64-E7A833093E68}">
      <dsp:nvSpPr>
        <dsp:cNvPr id="0" name=""/>
        <dsp:cNvSpPr/>
      </dsp:nvSpPr>
      <dsp:spPr>
        <a:xfrm>
          <a:off x="3095795" y="537600"/>
          <a:ext cx="2345605" cy="184768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1"/>
              </a:solidFill>
            </a:rPr>
            <a:t>Change in assessment structures:  add risk for FRI and </a:t>
          </a:r>
          <a:r>
            <a:rPr lang="en-US" sz="2400" b="1" kern="1200" dirty="0" err="1">
              <a:solidFill>
                <a:schemeClr val="tx1"/>
              </a:solidFill>
            </a:rPr>
            <a:t>Hx</a:t>
          </a:r>
          <a:r>
            <a:rPr lang="en-US" sz="2400" b="1" kern="1200" dirty="0">
              <a:solidFill>
                <a:schemeClr val="tx1"/>
              </a:solidFill>
            </a:rPr>
            <a:t> of FRI</a:t>
          </a:r>
        </a:p>
      </dsp:txBody>
      <dsp:txXfrm>
        <a:off x="3095795" y="537600"/>
        <a:ext cx="2345605" cy="1847685"/>
      </dsp:txXfrm>
    </dsp:sp>
    <dsp:sp modelId="{7D6E3D98-5015-4771-9E30-4CE0B7C9E026}">
      <dsp:nvSpPr>
        <dsp:cNvPr id="0" name=""/>
        <dsp:cNvSpPr/>
      </dsp:nvSpPr>
      <dsp:spPr>
        <a:xfrm>
          <a:off x="5710015" y="0"/>
          <a:ext cx="2976784" cy="1847685"/>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rPr>
            <a:t>Change in interventions:  Environmental Redesign</a:t>
          </a:r>
        </a:p>
      </dsp:txBody>
      <dsp:txXfrm>
        <a:off x="5710015" y="0"/>
        <a:ext cx="2976784" cy="1847685"/>
      </dsp:txXfrm>
    </dsp:sp>
    <dsp:sp modelId="{ABC7445C-8AD0-4988-9ACB-47C3924D9E5B}">
      <dsp:nvSpPr>
        <dsp:cNvPr id="0" name=""/>
        <dsp:cNvSpPr/>
      </dsp:nvSpPr>
      <dsp:spPr>
        <a:xfrm>
          <a:off x="0" y="2716982"/>
          <a:ext cx="3902524" cy="1847685"/>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Assess to protective interventions</a:t>
          </a:r>
        </a:p>
      </dsp:txBody>
      <dsp:txXfrm>
        <a:off x="0" y="2716982"/>
        <a:ext cx="3902524" cy="1847685"/>
      </dsp:txXfrm>
    </dsp:sp>
    <dsp:sp modelId="{25BD1450-AE27-4C25-99BF-791C0AB15686}">
      <dsp:nvSpPr>
        <dsp:cNvPr id="0" name=""/>
        <dsp:cNvSpPr/>
      </dsp:nvSpPr>
      <dsp:spPr>
        <a:xfrm>
          <a:off x="4997272" y="2644531"/>
          <a:ext cx="3112548" cy="1847685"/>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tx1"/>
              </a:solidFill>
            </a:rPr>
            <a:t>Organizational Support</a:t>
          </a:r>
        </a:p>
      </dsp:txBody>
      <dsp:txXfrm>
        <a:off x="4997272" y="2644531"/>
        <a:ext cx="3112548" cy="1847685"/>
      </dsp:txXfrm>
    </dsp:sp>
  </dsp:spTree>
</dsp:drawing>
</file>

<file path=ppt/diagrams/layout1.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FEC93F-4B2D-4A79-9FD4-155FF34F8008}" type="datetimeFigureOut">
              <a:rPr lang="en-US" smtClean="0"/>
              <a:t>6/14/2018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6AC99C-2869-4196-B12B-780D0B8E689B}" type="slidenum">
              <a:rPr lang="en-US" smtClean="0"/>
              <a:t>‹#›</a:t>
            </a:fld>
            <a:endParaRPr lang="en-US"/>
          </a:p>
        </p:txBody>
      </p:sp>
    </p:spTree>
    <p:extLst>
      <p:ext uri="{BB962C8B-B14F-4D97-AF65-F5344CB8AC3E}">
        <p14:creationId xmlns:p14="http://schemas.microsoft.com/office/powerpoint/2010/main" val="3333817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A13DA-FA63-478B-A711-DC1C37E48BB8}" type="datetimeFigureOut">
              <a:rPr lang="en-US" smtClean="0"/>
              <a:pPr/>
              <a:t>6/14/2018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BAB9AD-CEA5-4840-BC5B-A6A95F0FE8F1}" type="slidenum">
              <a:rPr lang="en-US" smtClean="0"/>
              <a:pPr/>
              <a:t>‹#›</a:t>
            </a:fld>
            <a:endParaRPr lang="en-US"/>
          </a:p>
        </p:txBody>
      </p:sp>
    </p:spTree>
    <p:extLst>
      <p:ext uri="{BB962C8B-B14F-4D97-AF65-F5344CB8AC3E}">
        <p14:creationId xmlns:p14="http://schemas.microsoft.com/office/powerpoint/2010/main" val="3141866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hrsa.gov/ruralhealth/"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www.hhs.gov/about/foa/opdivs/index.html" TargetMode="External"/><Relationship Id="rId4" Type="http://schemas.openxmlformats.org/officeDocument/2006/relationships/hyperlink" Target="http://www.hrsa.gov/index.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A0A06"/>
                </a:solidFill>
                <a:latin typeface="HelveticaNeue"/>
              </a:rPr>
              <a:t>Fall Rates in Urban and Rural Nursing Units: Does Location Matter?. </a:t>
            </a:r>
            <a:endParaRPr lang="en-US" dirty="0">
              <a:solidFill>
                <a:srgbClr val="0A0A06"/>
              </a:solidFill>
              <a:latin typeface="HelveticaNeue"/>
            </a:endParaRPr>
          </a:p>
          <a:p>
            <a:r>
              <a:rPr lang="en-US" dirty="0" err="1">
                <a:solidFill>
                  <a:srgbClr val="0A0A06"/>
                </a:solidFill>
                <a:latin typeface="HelveticaNeue"/>
              </a:rPr>
              <a:t>Baernholdt</a:t>
            </a:r>
            <a:r>
              <a:rPr lang="en-US" dirty="0">
                <a:solidFill>
                  <a:srgbClr val="0A0A06"/>
                </a:solidFill>
                <a:latin typeface="HelveticaNeue"/>
              </a:rPr>
              <a:t>, Marianne PhD, MPH, RN, FAAN; Hinton, </a:t>
            </a:r>
            <a:r>
              <a:rPr lang="en-US" dirty="0" err="1">
                <a:solidFill>
                  <a:srgbClr val="0A0A06"/>
                </a:solidFill>
                <a:latin typeface="HelveticaNeue"/>
              </a:rPr>
              <a:t>Ivora</a:t>
            </a:r>
            <a:r>
              <a:rPr lang="en-US" dirty="0">
                <a:solidFill>
                  <a:srgbClr val="0A0A06"/>
                </a:solidFill>
                <a:latin typeface="HelveticaNeue"/>
              </a:rPr>
              <a:t> D. PhD; Yan, </a:t>
            </a:r>
            <a:r>
              <a:rPr lang="en-US" dirty="0" err="1">
                <a:solidFill>
                  <a:srgbClr val="0A0A06"/>
                </a:solidFill>
                <a:latin typeface="HelveticaNeue"/>
              </a:rPr>
              <a:t>Guofen</a:t>
            </a:r>
            <a:r>
              <a:rPr lang="en-US" dirty="0">
                <a:solidFill>
                  <a:srgbClr val="0A0A06"/>
                </a:solidFill>
                <a:latin typeface="HelveticaNeue"/>
              </a:rPr>
              <a:t> PhD; </a:t>
            </a:r>
            <a:r>
              <a:rPr lang="en-US" dirty="0" err="1">
                <a:solidFill>
                  <a:srgbClr val="0A0A06"/>
                </a:solidFill>
                <a:latin typeface="HelveticaNeue"/>
              </a:rPr>
              <a:t>Xin</a:t>
            </a:r>
            <a:r>
              <a:rPr lang="en-US" dirty="0">
                <a:solidFill>
                  <a:srgbClr val="0A0A06"/>
                </a:solidFill>
                <a:latin typeface="HelveticaNeue"/>
              </a:rPr>
              <a:t>, </a:t>
            </a:r>
            <a:r>
              <a:rPr lang="en-US" dirty="0" err="1">
                <a:solidFill>
                  <a:srgbClr val="0A0A06"/>
                </a:solidFill>
                <a:latin typeface="HelveticaNeue"/>
              </a:rPr>
              <a:t>Wenjun</a:t>
            </a:r>
            <a:r>
              <a:rPr lang="en-US" dirty="0">
                <a:solidFill>
                  <a:srgbClr val="0A0A06"/>
                </a:solidFill>
                <a:latin typeface="HelveticaNeue"/>
              </a:rPr>
              <a:t> MS; Cramer, Emily PhD; </a:t>
            </a:r>
            <a:r>
              <a:rPr lang="en-US" dirty="0" err="1">
                <a:solidFill>
                  <a:srgbClr val="0A0A06"/>
                </a:solidFill>
                <a:latin typeface="HelveticaNeue"/>
              </a:rPr>
              <a:t>Dunton</a:t>
            </a:r>
            <a:r>
              <a:rPr lang="en-US" dirty="0">
                <a:solidFill>
                  <a:srgbClr val="0A0A06"/>
                </a:solidFill>
                <a:latin typeface="HelveticaNeue"/>
              </a:rPr>
              <a:t>, Nancy PhD, FAAN </a:t>
            </a:r>
          </a:p>
          <a:p>
            <a:r>
              <a:rPr lang="en-US" dirty="0">
                <a:solidFill>
                  <a:srgbClr val="0A0A06"/>
                </a:solidFill>
                <a:latin typeface="HelveticaNeue"/>
              </a:rPr>
              <a:t>[Article] </a:t>
            </a:r>
            <a:r>
              <a:rPr lang="en-US" i="1" dirty="0">
                <a:solidFill>
                  <a:srgbClr val="0A0A06"/>
                </a:solidFill>
                <a:latin typeface="HelveticaNeue"/>
              </a:rPr>
              <a:t>Journal of Nursing Care Quality.</a:t>
            </a:r>
          </a:p>
          <a:p>
            <a:endParaRPr lang="en-US" i="1" dirty="0">
              <a:solidFill>
                <a:srgbClr val="0A0A06"/>
              </a:solidFill>
              <a:latin typeface="HelveticaNeue"/>
            </a:endParaRPr>
          </a:p>
          <a:p>
            <a:r>
              <a:rPr lang="en-US" sz="1200" dirty="0">
                <a:solidFill>
                  <a:srgbClr val="393939"/>
                </a:solidFill>
                <a:latin typeface="OpenSans"/>
              </a:rPr>
              <a:t>we found that geographic region, unit type, and nurse staffing, education, experience, and outcomes were associated with fall rates. Implications include specific attention to fall prevention in rehabilitation units, creating better work environments that promote nurse retention, and provide RN-BSN educational opportunities.</a:t>
            </a:r>
            <a:endParaRPr lang="en-US" dirty="0"/>
          </a:p>
        </p:txBody>
      </p:sp>
      <p:sp>
        <p:nvSpPr>
          <p:cNvPr id="4" name="Slide Number Placeholder 3"/>
          <p:cNvSpPr>
            <a:spLocks noGrp="1"/>
          </p:cNvSpPr>
          <p:nvPr>
            <p:ph type="sldNum" sz="quarter" idx="10"/>
          </p:nvPr>
        </p:nvSpPr>
        <p:spPr/>
        <p:txBody>
          <a:bodyPr/>
          <a:lstStyle/>
          <a:p>
            <a:fld id="{4CBAB9AD-CEA5-4840-BC5B-A6A95F0FE8F1}" type="slidenum">
              <a:rPr lang="en-US" smtClean="0"/>
              <a:pPr/>
              <a:t>8</a:t>
            </a:fld>
            <a:endParaRPr lang="en-US"/>
          </a:p>
        </p:txBody>
      </p:sp>
    </p:spTree>
    <p:extLst>
      <p:ext uri="{BB962C8B-B14F-4D97-AF65-F5344CB8AC3E}">
        <p14:creationId xmlns:p14="http://schemas.microsoft.com/office/powerpoint/2010/main" val="2778582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Most falls are preventable.   Falls happen because of unsafe environments or known risk factors not treated.   We can change practice and make a difference by reducing falls, focusing on reversible fall risk factors.   Obviously, if a fall is prevented, the harm is avoided;  but, not all falls can be prevented.   Brief statistics confirm why prevention of falls must be among the top patient safety priorities:  falls are leading cause of injury  in adults 65 and older, the leading cause of unintentional injury death in adults 85 and older and in 2010,  45% of the inpatient hospital population in the US was 65 years of age and older –  among whom 19% were ages 75-84, and 9% 85 and older (Levant,  Chari,  &amp; </a:t>
            </a:r>
            <a:r>
              <a:rPr lang="en-US" sz="1200" kern="1200" dirty="0" err="1">
                <a:solidFill>
                  <a:schemeClr val="tx1"/>
                </a:solidFill>
                <a:effectLst/>
                <a:latin typeface="+mn-lt"/>
                <a:ea typeface="+mn-ea"/>
                <a:cs typeface="+mn-cs"/>
              </a:rPr>
              <a:t>DeFrances</a:t>
            </a:r>
            <a:r>
              <a:rPr lang="en-US" sz="1200" kern="1200" dirty="0">
                <a:solidFill>
                  <a:schemeClr val="tx1"/>
                </a:solidFill>
                <a:effectLst/>
                <a:latin typeface="+mn-lt"/>
                <a:ea typeface="+mn-ea"/>
                <a:cs typeface="+mn-cs"/>
              </a:rPr>
              <a:t>, 2015).  To protect these patients from falls and resulting injury, you approach to care requires a population-based approach.    You cannot approach all patients as if their risks are the same.    Consider these do’s and don’ts in your approach to reconsider core interventions for fall prevention and surveillance.</a:t>
            </a:r>
          </a:p>
          <a:p>
            <a:endParaRPr lang="en-US" dirty="0"/>
          </a:p>
        </p:txBody>
      </p:sp>
      <p:sp>
        <p:nvSpPr>
          <p:cNvPr id="4" name="Slide Number Placeholder 3"/>
          <p:cNvSpPr>
            <a:spLocks noGrp="1"/>
          </p:cNvSpPr>
          <p:nvPr>
            <p:ph type="sldNum" sz="quarter" idx="10"/>
          </p:nvPr>
        </p:nvSpPr>
        <p:spPr/>
        <p:txBody>
          <a:bodyPr/>
          <a:lstStyle/>
          <a:p>
            <a:fld id="{EF6E8015-4192-4A9B-9CDE-D6C9AFE95134}" type="slidenum">
              <a:rPr lang="en-US" smtClean="0"/>
              <a:t>9</a:t>
            </a:fld>
            <a:endParaRPr lang="en-US"/>
          </a:p>
        </p:txBody>
      </p:sp>
    </p:spTree>
    <p:extLst>
      <p:ext uri="{BB962C8B-B14F-4D97-AF65-F5344CB8AC3E}">
        <p14:creationId xmlns:p14="http://schemas.microsoft.com/office/powerpoint/2010/main" val="2095209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6E8015-4192-4A9B-9CDE-D6C9AFE95134}" type="slidenum">
              <a:rPr lang="en-US" smtClean="0"/>
              <a:t>11</a:t>
            </a:fld>
            <a:endParaRPr lang="en-US"/>
          </a:p>
        </p:txBody>
      </p:sp>
    </p:spTree>
    <p:extLst>
      <p:ext uri="{BB962C8B-B14F-4D97-AF65-F5344CB8AC3E}">
        <p14:creationId xmlns:p14="http://schemas.microsoft.com/office/powerpoint/2010/main" val="2090104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514350" indent="-514350">
              <a:buFontTx/>
              <a:buAutoNum type="arabicPeriod"/>
              <a:defRPr/>
            </a:pPr>
            <a:r>
              <a:rPr lang="en-US" dirty="0"/>
              <a:t>National Quality Forum (NQF) “never event”  (Patient death or serious disability associated with a fall while being cared for in a health care facility</a:t>
            </a:r>
          </a:p>
          <a:p>
            <a:pPr marL="514350" indent="-514350">
              <a:buFontTx/>
              <a:buAutoNum type="arabicPeriod"/>
              <a:defRPr/>
            </a:pPr>
            <a:r>
              <a:rPr lang="en-US" dirty="0"/>
              <a:t>Among older adults falls are the leading cause of injury death (CDC)</a:t>
            </a:r>
          </a:p>
          <a:p>
            <a:pPr marL="228600" indent="-228600">
              <a:defRPr/>
            </a:pPr>
            <a:r>
              <a:rPr lang="en-US" dirty="0"/>
              <a:t>http://www.psnet.ahrq.gov/primer.aspx?primerID=3 (NQF)</a:t>
            </a:r>
          </a:p>
          <a:p>
            <a:pPr marL="228600" indent="-228600">
              <a:defRPr/>
            </a:pPr>
            <a:endParaRPr lang="en-US" dirty="0"/>
          </a:p>
          <a:p>
            <a:pPr marL="228600" indent="-228600">
              <a:defRPr/>
            </a:pPr>
            <a:r>
              <a:rPr lang="en-US" dirty="0"/>
              <a:t>2.  http://webappa.cdc.gov/cgi-bin/broker.exe?_service=v8prod&amp;_server=app-v-ehip-wisq.cdc.gov&amp;_port=5082&amp;_sessionid=el9hNCLlM52&amp;_program=wisqars.details10.sas&amp;_service=&amp;type=U&amp;prtfmt=STANDARD&amp;age1=65&amp;age2=85&amp;agegp=65+&amp;deaths=39111&amp;_debug=0&amp;lcdfmt=lcd1age&amp;ethnicty=0&amp;ranking=10&amp;deathtle=Death</a:t>
            </a:r>
          </a:p>
          <a:p>
            <a:pPr marL="228600" indent="-228600">
              <a:defRPr/>
            </a:pPr>
            <a:endParaRPr lang="en-US" dirty="0"/>
          </a:p>
          <a:p>
            <a:pPr>
              <a:defRPr/>
            </a:pPr>
            <a:endParaRPr lang="en-US" dirty="0"/>
          </a:p>
        </p:txBody>
      </p:sp>
      <p:sp>
        <p:nvSpPr>
          <p:cNvPr id="58372"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F6B8F4E-9340-4CAE-884B-0FAF1FCE4710}" type="slidenum">
              <a:rPr lang="en-US" smtClean="0">
                <a:latin typeface="Arial" charset="0"/>
              </a:rPr>
              <a:pPr/>
              <a:t>12</a:t>
            </a:fld>
            <a:endParaRPr lang="en-US">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032855"/>
                </a:solidFill>
                <a:latin typeface="ArialMT"/>
              </a:rPr>
              <a:t>“The Flex Program” refers to the Medicare Rural Hospital Flexibility Program, which was created by Congress in 1997.  It allows small hospitals to be certified as Critical Access Hospitals (CAHs) and offers grants to States to help implement initiatives to strengthen the rural health care infrastructure.  The grant program is administered by the Health Resources Service Administration’s Federal </a:t>
            </a:r>
            <a:r>
              <a:rPr lang="en-US" sz="1200" u="sng" dirty="0">
                <a:solidFill>
                  <a:srgbClr val="032855"/>
                </a:solidFill>
                <a:latin typeface="ArialMT"/>
                <a:hlinkClick r:id="rId3"/>
              </a:rPr>
              <a:t>Office of Rural Health Policy. </a:t>
            </a:r>
            <a:r>
              <a:rPr lang="en-US" sz="1200" u="sng" dirty="0">
                <a:solidFill>
                  <a:srgbClr val="032855"/>
                </a:solidFill>
                <a:latin typeface="ArialMT"/>
                <a:hlinkClick r:id="rId4"/>
              </a:rPr>
              <a:t>HRSA is a </a:t>
            </a:r>
            <a:r>
              <a:rPr lang="en-US" sz="1200" u="sng" dirty="0">
                <a:solidFill>
                  <a:srgbClr val="032855"/>
                </a:solidFill>
                <a:latin typeface="ArialMT"/>
                <a:hlinkClick r:id="rId5"/>
              </a:rPr>
              <a:t>division of the U.S. Department of Health and Human Services.</a:t>
            </a:r>
            <a:endParaRPr lang="en-US" dirty="0"/>
          </a:p>
        </p:txBody>
      </p:sp>
      <p:sp>
        <p:nvSpPr>
          <p:cNvPr id="4" name="Slide Number Placeholder 3"/>
          <p:cNvSpPr>
            <a:spLocks noGrp="1"/>
          </p:cNvSpPr>
          <p:nvPr>
            <p:ph type="sldNum" sz="quarter" idx="10"/>
          </p:nvPr>
        </p:nvSpPr>
        <p:spPr/>
        <p:txBody>
          <a:bodyPr/>
          <a:lstStyle/>
          <a:p>
            <a:fld id="{4CBAB9AD-CEA5-4840-BC5B-A6A95F0FE8F1}" type="slidenum">
              <a:rPr lang="en-US" smtClean="0"/>
              <a:pPr/>
              <a:t>19</a:t>
            </a:fld>
            <a:endParaRPr lang="en-US"/>
          </a:p>
        </p:txBody>
      </p:sp>
    </p:spTree>
    <p:extLst>
      <p:ext uri="{BB962C8B-B14F-4D97-AF65-F5344CB8AC3E}">
        <p14:creationId xmlns:p14="http://schemas.microsoft.com/office/powerpoint/2010/main" val="14311268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of bedrails</a:t>
            </a:r>
            <a:r>
              <a:rPr lang="en-US" baseline="0" dirty="0"/>
              <a:t> as a falls prevention strategy needs to be targeted to the fall risk of the </a:t>
            </a:r>
            <a:r>
              <a:rPr lang="en-US" baseline="0" dirty="0" err="1"/>
              <a:t>pateint</a:t>
            </a:r>
            <a:r>
              <a:rPr lang="en-US" baseline="0" dirty="0"/>
              <a:t>:  </a:t>
            </a:r>
            <a:r>
              <a:rPr lang="en-US" baseline="0" dirty="0" err="1"/>
              <a:t>ie</a:t>
            </a:r>
            <a:r>
              <a:rPr lang="en-US" baseline="0" dirty="0"/>
              <a:t>.  </a:t>
            </a:r>
            <a:r>
              <a:rPr lang="en-US" baseline="0" dirty="0" err="1"/>
              <a:t>Pts</a:t>
            </a:r>
            <a:r>
              <a:rPr lang="en-US" baseline="0" dirty="0"/>
              <a:t> who are visually impaired or confused but </a:t>
            </a:r>
            <a:r>
              <a:rPr lang="en-US" baseline="0" dirty="0" err="1"/>
              <a:t>mobie</a:t>
            </a:r>
            <a:r>
              <a:rPr lang="en-US" baseline="0" dirty="0"/>
              <a:t> enough to be at risk for climbing over the bedrails should not have their bedrails raised.</a:t>
            </a:r>
            <a:endParaRPr lang="en-US" dirty="0"/>
          </a:p>
        </p:txBody>
      </p:sp>
      <p:sp>
        <p:nvSpPr>
          <p:cNvPr id="4" name="Slide Number Placeholder 3"/>
          <p:cNvSpPr>
            <a:spLocks noGrp="1"/>
          </p:cNvSpPr>
          <p:nvPr>
            <p:ph type="sldNum" sz="quarter" idx="10"/>
          </p:nvPr>
        </p:nvSpPr>
        <p:spPr/>
        <p:txBody>
          <a:bodyPr/>
          <a:lstStyle/>
          <a:p>
            <a:fld id="{4CBAB9AD-CEA5-4840-BC5B-A6A95F0FE8F1}" type="slidenum">
              <a:rPr lang="en-US" smtClean="0"/>
              <a:pPr/>
              <a:t>23</a:t>
            </a:fld>
            <a:endParaRPr lang="en-US"/>
          </a:p>
        </p:txBody>
      </p:sp>
    </p:spTree>
    <p:extLst>
      <p:ext uri="{BB962C8B-B14F-4D97-AF65-F5344CB8AC3E}">
        <p14:creationId xmlns:p14="http://schemas.microsoft.com/office/powerpoint/2010/main" val="2007389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Comment for Prevention:  A strong </a:t>
            </a:r>
            <a:r>
              <a:rPr lang="en-US" sz="2000" dirty="0" err="1"/>
              <a:t>telesitter</a:t>
            </a:r>
            <a:r>
              <a:rPr lang="en-US" sz="2000" dirty="0"/>
              <a:t> is able to prevent falls with skilled verbal redirections and also by "learning their patients behaviors" and anticipating risky behavior.</a:t>
            </a:r>
          </a:p>
        </p:txBody>
      </p:sp>
      <p:sp>
        <p:nvSpPr>
          <p:cNvPr id="4" name="Slide Number Placeholder 3"/>
          <p:cNvSpPr>
            <a:spLocks noGrp="1"/>
          </p:cNvSpPr>
          <p:nvPr>
            <p:ph type="sldNum" sz="quarter" idx="10"/>
          </p:nvPr>
        </p:nvSpPr>
        <p:spPr/>
        <p:txBody>
          <a:bodyPr/>
          <a:lstStyle/>
          <a:p>
            <a:fld id="{A68D6A52-E25D-42F8-9E4D-8978BDD23E15}" type="slidenum">
              <a:rPr lang="en-US" smtClean="0"/>
              <a:t>24</a:t>
            </a:fld>
            <a:endParaRPr lang="en-US" dirty="0"/>
          </a:p>
        </p:txBody>
      </p:sp>
    </p:spTree>
    <p:extLst>
      <p:ext uri="{BB962C8B-B14F-4D97-AF65-F5344CB8AC3E}">
        <p14:creationId xmlns:p14="http://schemas.microsoft.com/office/powerpoint/2010/main" val="1038571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6283AFF-7B7D-4EDA-9F09-5150242BCA79}" type="slidenum">
              <a:rPr lang="en-US" smtClean="0">
                <a:latin typeface="Times New Roman" charset="0"/>
              </a:rPr>
              <a:pPr/>
              <a:t>35</a:t>
            </a:fld>
            <a:endParaRPr lang="en-US">
              <a:latin typeface="Times New Roman"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latin typeface="Times New Roman" charset="0"/>
            </a:endParaRPr>
          </a:p>
        </p:txBody>
      </p:sp>
    </p:spTree>
    <p:extLst>
      <p:ext uri="{BB962C8B-B14F-4D97-AF65-F5344CB8AC3E}">
        <p14:creationId xmlns:p14="http://schemas.microsoft.com/office/powerpoint/2010/main" val="444703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39B950-BE14-4395-B804-571090ED362C}" type="slidenum">
              <a:rPr lang="en-US"/>
              <a:pPr/>
              <a:t>36</a:t>
            </a:fld>
            <a:endParaRPr lang="en-US"/>
          </a:p>
        </p:txBody>
      </p:sp>
      <p:sp>
        <p:nvSpPr>
          <p:cNvPr id="916482" name="Rectangle 2"/>
          <p:cNvSpPr>
            <a:spLocks noGrp="1" noRot="1" noChangeAspect="1" noChangeArrowheads="1" noTextEdit="1"/>
          </p:cNvSpPr>
          <p:nvPr>
            <p:ph type="sldImg"/>
          </p:nvPr>
        </p:nvSpPr>
        <p:spPr>
          <a:ln/>
        </p:spPr>
      </p:sp>
      <p:sp>
        <p:nvSpPr>
          <p:cNvPr id="9164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04930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1314" name="Group 2"/>
          <p:cNvGrpSpPr>
            <a:grpSpLocks/>
          </p:cNvGrpSpPr>
          <p:nvPr/>
        </p:nvGrpSpPr>
        <p:grpSpPr bwMode="auto">
          <a:xfrm>
            <a:off x="0" y="2438400"/>
            <a:ext cx="9009063" cy="1052513"/>
            <a:chOff x="0" y="1536"/>
            <a:chExt cx="5675" cy="663"/>
          </a:xfrm>
        </p:grpSpPr>
        <p:grpSp>
          <p:nvGrpSpPr>
            <p:cNvPr id="141315" name="Group 3"/>
            <p:cNvGrpSpPr>
              <a:grpSpLocks/>
            </p:cNvGrpSpPr>
            <p:nvPr/>
          </p:nvGrpSpPr>
          <p:grpSpPr bwMode="auto">
            <a:xfrm>
              <a:off x="183" y="1604"/>
              <a:ext cx="448" cy="299"/>
              <a:chOff x="720" y="336"/>
              <a:chExt cx="624" cy="432"/>
            </a:xfrm>
          </p:grpSpPr>
          <p:sp>
            <p:nvSpPr>
              <p:cNvPr id="141316"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31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141318" name="Group 6"/>
            <p:cNvGrpSpPr>
              <a:grpSpLocks/>
            </p:cNvGrpSpPr>
            <p:nvPr/>
          </p:nvGrpSpPr>
          <p:grpSpPr bwMode="auto">
            <a:xfrm>
              <a:off x="261" y="1870"/>
              <a:ext cx="465" cy="299"/>
              <a:chOff x="912" y="2640"/>
              <a:chExt cx="672" cy="432"/>
            </a:xfrm>
          </p:grpSpPr>
          <p:sp>
            <p:nvSpPr>
              <p:cNvPr id="141319"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32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132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322"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 xmlns:a14="http://schemas.microsoft.com/office/drawing/2010/main" w="9525">
                  <a:solidFill>
                    <a:schemeClr val="bg2"/>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4132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141324"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a:t>Click to edit Master title style</a:t>
            </a:r>
          </a:p>
        </p:txBody>
      </p:sp>
      <p:sp>
        <p:nvSpPr>
          <p:cNvPr id="141325" name="Rectangle 13"/>
          <p:cNvSpPr>
            <a:spLocks noGrp="1" noChangeArrowheads="1"/>
          </p:cNvSpPr>
          <p:nvPr>
            <p:ph type="subTitle" idx="1"/>
          </p:nvPr>
        </p:nvSpPr>
        <p:spPr>
          <a:xfrm>
            <a:off x="1371600" y="3886200"/>
            <a:ext cx="6400800" cy="1752600"/>
          </a:xfrm>
        </p:spPr>
        <p:txBody>
          <a:bodyPr/>
          <a:lstStyle>
            <a:lvl1pPr marL="0" indent="0" algn="ctr">
              <a:buFont typeface="Wingdings" charset="0"/>
              <a:buNone/>
              <a:defRPr/>
            </a:lvl1pPr>
          </a:lstStyle>
          <a:p>
            <a:pPr lvl="0"/>
            <a:r>
              <a:rPr lang="en-US" noProof="0"/>
              <a:t>Click to edit Master subtitle style</a:t>
            </a:r>
          </a:p>
        </p:txBody>
      </p:sp>
      <p:sp>
        <p:nvSpPr>
          <p:cNvPr id="141326"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141327"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141328"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FA6FC864-DB64-2745-81F7-D76DBA6BCB4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777955-8BD9-EC46-8DD4-868F9511197E}" type="slidenum">
              <a:rPr lang="en-US"/>
              <a:pPr/>
              <a:t>‹#›</a:t>
            </a:fld>
            <a:endParaRPr lang="en-US"/>
          </a:p>
        </p:txBody>
      </p:sp>
    </p:spTree>
    <p:extLst>
      <p:ext uri="{BB962C8B-B14F-4D97-AF65-F5344CB8AC3E}">
        <p14:creationId xmlns:p14="http://schemas.microsoft.com/office/powerpoint/2010/main" val="1226450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D37C9C-B876-7945-87CE-21229CA92EF8}" type="slidenum">
              <a:rPr lang="en-US"/>
              <a:pPr/>
              <a:t>‹#›</a:t>
            </a:fld>
            <a:endParaRPr lang="en-US"/>
          </a:p>
        </p:txBody>
      </p:sp>
    </p:spTree>
    <p:extLst>
      <p:ext uri="{BB962C8B-B14F-4D97-AF65-F5344CB8AC3E}">
        <p14:creationId xmlns:p14="http://schemas.microsoft.com/office/powerpoint/2010/main" val="1130054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938" y="617538"/>
            <a:ext cx="7793037" cy="1143000"/>
          </a:xfrm>
        </p:spPr>
        <p:txBody>
          <a:bodyPr/>
          <a:lstStyle/>
          <a:p>
            <a:r>
              <a:rPr lang="en-US"/>
              <a:t>Click to edit Master title style</a:t>
            </a:r>
          </a:p>
        </p:txBody>
      </p:sp>
      <p:sp>
        <p:nvSpPr>
          <p:cNvPr id="3" name="Text Placeholder 2"/>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5145088" y="2017713"/>
            <a:ext cx="3810000" cy="4114800"/>
          </a:xfrm>
        </p:spPr>
        <p:txBody>
          <a:bodyPr/>
          <a:lstStyle/>
          <a:p>
            <a:r>
              <a:rPr lang="en-US"/>
              <a:t>Click icon to add clip art</a:t>
            </a:r>
          </a:p>
        </p:txBody>
      </p:sp>
      <p:sp>
        <p:nvSpPr>
          <p:cNvPr id="5" name="Date Placeholder 4"/>
          <p:cNvSpPr>
            <a:spLocks noGrp="1"/>
          </p:cNvSpPr>
          <p:nvPr>
            <p:ph type="dt" sz="half" idx="10"/>
          </p:nvPr>
        </p:nvSpPr>
        <p:spPr>
          <a:xfrm>
            <a:off x="914400" y="63246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3246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81800" y="6324600"/>
            <a:ext cx="1905000" cy="457200"/>
          </a:xfrm>
        </p:spPr>
        <p:txBody>
          <a:bodyPr/>
          <a:lstStyle>
            <a:lvl1pPr>
              <a:defRPr/>
            </a:lvl1pPr>
          </a:lstStyle>
          <a:p>
            <a:fld id="{4E15C4EA-FBC8-C14F-BC2C-00DB07C9FAF2}" type="slidenum">
              <a:rPr lang="en-US"/>
              <a:pPr/>
              <a:t>‹#›</a:t>
            </a:fld>
            <a:endParaRPr lang="en-US"/>
          </a:p>
        </p:txBody>
      </p:sp>
    </p:spTree>
    <p:extLst>
      <p:ext uri="{BB962C8B-B14F-4D97-AF65-F5344CB8AC3E}">
        <p14:creationId xmlns:p14="http://schemas.microsoft.com/office/powerpoint/2010/main" val="1072782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Content - Sourc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447800"/>
            <a:ext cx="8229600" cy="4419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p:cNvSpPr>
            <a:spLocks noGrp="1"/>
          </p:cNvSpPr>
          <p:nvPr>
            <p:ph type="body" sz="quarter" idx="10"/>
          </p:nvPr>
        </p:nvSpPr>
        <p:spPr>
          <a:xfrm>
            <a:off x="457200" y="6133011"/>
            <a:ext cx="7620000" cy="609600"/>
          </a:xfrm>
        </p:spPr>
        <p:txBody>
          <a:bodyPr anchor="ctr">
            <a:noAutofit/>
          </a:bodyPr>
          <a:lstStyle>
            <a:lvl1pPr marL="0" indent="0">
              <a:spcBef>
                <a:spcPts val="0"/>
              </a:spcBef>
              <a:buFont typeface="Arial" pitchFamily="34" charset="0"/>
              <a:buNone/>
              <a:defRPr sz="1000">
                <a:solidFill>
                  <a:schemeClr val="bg1"/>
                </a:solidFill>
              </a:defRPr>
            </a:lvl1pPr>
            <a:lvl2pPr>
              <a:buFont typeface="Arial" pitchFamily="34" charset="0"/>
              <a:buNone/>
              <a:defRPr sz="1600">
                <a:solidFill>
                  <a:schemeClr val="bg1"/>
                </a:solidFill>
              </a:defRPr>
            </a:lvl2pPr>
            <a:lvl3pPr>
              <a:buFont typeface="Arial" pitchFamily="34" charset="0"/>
              <a:buNone/>
              <a:defRPr sz="1400">
                <a:solidFill>
                  <a:schemeClr val="bg1"/>
                </a:solidFill>
              </a:defRPr>
            </a:lvl3pPr>
            <a:lvl4pPr>
              <a:buFont typeface="Arial" pitchFamily="34" charset="0"/>
              <a:buNone/>
              <a:defRPr sz="1200">
                <a:solidFill>
                  <a:schemeClr val="bg1"/>
                </a:solidFill>
              </a:defRPr>
            </a:lvl4pPr>
            <a:lvl5pPr>
              <a:buFont typeface="Arial" pitchFamily="34" charset="0"/>
              <a:buNone/>
              <a:defRPr sz="1200">
                <a:solidFill>
                  <a:schemeClr val="bg1"/>
                </a:solidFill>
              </a:defRPr>
            </a:lvl5pPr>
          </a:lstStyle>
          <a:p>
            <a:pPr lvl="0"/>
            <a:r>
              <a:rPr lang="en-US"/>
              <a:t>Click to edit Master text styles</a:t>
            </a:r>
          </a:p>
        </p:txBody>
      </p:sp>
      <p:sp>
        <p:nvSpPr>
          <p:cNvPr id="7" name="Slide Number Placeholder 2"/>
          <p:cNvSpPr>
            <a:spLocks noGrp="1"/>
          </p:cNvSpPr>
          <p:nvPr>
            <p:ph type="sldNum" sz="quarter" idx="4"/>
          </p:nvPr>
        </p:nvSpPr>
        <p:spPr>
          <a:xfrm>
            <a:off x="8229600" y="320675"/>
            <a:ext cx="552450" cy="365125"/>
          </a:xfrm>
          <a:prstGeom prst="rect">
            <a:avLst/>
          </a:prstGeom>
        </p:spPr>
        <p:txBody>
          <a:bodyPr/>
          <a:lstStyle>
            <a:lvl1pPr algn="r">
              <a:defRPr sz="1200" b="1">
                <a:solidFill>
                  <a:schemeClr val="accent5"/>
                </a:solidFill>
                <a:latin typeface="Arial" pitchFamily="34" charset="0"/>
                <a:cs typeface="Arial" pitchFamily="34" charset="0"/>
              </a:defRPr>
            </a:lvl1pPr>
          </a:lstStyle>
          <a:p>
            <a:fld id="{144970FF-6123-42CA-A003-B0DD987502E2}" type="slidenum">
              <a:rPr lang="en-US" smtClean="0">
                <a:solidFill>
                  <a:srgbClr val="8C9BA3"/>
                </a:solidFill>
              </a:rPr>
              <a:pPr/>
              <a:t>‹#›</a:t>
            </a:fld>
            <a:endParaRPr lang="en-US" dirty="0">
              <a:solidFill>
                <a:srgbClr val="8C9BA3"/>
              </a:solidFill>
            </a:endParaRPr>
          </a:p>
        </p:txBody>
      </p:sp>
    </p:spTree>
    <p:extLst>
      <p:ext uri="{BB962C8B-B14F-4D97-AF65-F5344CB8AC3E}">
        <p14:creationId xmlns:p14="http://schemas.microsoft.com/office/powerpoint/2010/main" val="583820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Content">
    <p:spTree>
      <p:nvGrpSpPr>
        <p:cNvPr id="1" name=""/>
        <p:cNvGrpSpPr/>
        <p:nvPr/>
      </p:nvGrpSpPr>
      <p:grpSpPr>
        <a:xfrm>
          <a:off x="0" y="0"/>
          <a:ext cx="0" cy="0"/>
          <a:chOff x="0" y="0"/>
          <a:chExt cx="0" cy="0"/>
        </a:xfrm>
      </p:grpSpPr>
      <p:sp>
        <p:nvSpPr>
          <p:cNvPr id="5" name="Rectangle 4"/>
          <p:cNvSpPr/>
          <p:nvPr userDrawn="1"/>
        </p:nvSpPr>
        <p:spPr>
          <a:xfrm>
            <a:off x="304800" y="1143000"/>
            <a:ext cx="8458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415635"/>
            <a:ext cx="8229600" cy="1413166"/>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2057400"/>
            <a:ext cx="8229600" cy="38100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2"/>
          <p:cNvSpPr>
            <a:spLocks noGrp="1"/>
          </p:cNvSpPr>
          <p:nvPr>
            <p:ph type="sldNum" sz="quarter" idx="4"/>
          </p:nvPr>
        </p:nvSpPr>
        <p:spPr>
          <a:xfrm>
            <a:off x="8229600" y="320675"/>
            <a:ext cx="552450" cy="365125"/>
          </a:xfrm>
          <a:prstGeom prst="rect">
            <a:avLst/>
          </a:prstGeom>
        </p:spPr>
        <p:txBody>
          <a:bodyPr/>
          <a:lstStyle>
            <a:lvl1pPr algn="r">
              <a:defRPr sz="1200" b="1">
                <a:solidFill>
                  <a:schemeClr val="accent5"/>
                </a:solidFill>
                <a:latin typeface="Arial" pitchFamily="34" charset="0"/>
                <a:cs typeface="Arial" pitchFamily="34" charset="0"/>
              </a:defRPr>
            </a:lvl1pPr>
          </a:lstStyle>
          <a:p>
            <a:fld id="{144970FF-6123-42CA-A003-B0DD987502E2}" type="slidenum">
              <a:rPr lang="en-US" smtClean="0">
                <a:solidFill>
                  <a:srgbClr val="8C9BA3"/>
                </a:solidFill>
              </a:rPr>
              <a:pPr/>
              <a:t>‹#›</a:t>
            </a:fld>
            <a:endParaRPr lang="en-US" dirty="0">
              <a:solidFill>
                <a:srgbClr val="8C9BA3"/>
              </a:solidFill>
            </a:endParaRPr>
          </a:p>
        </p:txBody>
      </p:sp>
      <p:cxnSp>
        <p:nvCxnSpPr>
          <p:cNvPr id="7" name="Straight Connector 6"/>
          <p:cNvCxnSpPr/>
          <p:nvPr userDrawn="1"/>
        </p:nvCxnSpPr>
        <p:spPr>
          <a:xfrm>
            <a:off x="457200" y="1879833"/>
            <a:ext cx="8229600" cy="0"/>
          </a:xfrm>
          <a:prstGeom prst="line">
            <a:avLst/>
          </a:prstGeom>
          <a:ln w="57150">
            <a:solidFill>
              <a:srgbClr val="455660">
                <a:alpha val="63922"/>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2005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2"/>
          <p:cNvSpPr>
            <a:spLocks noGrp="1"/>
          </p:cNvSpPr>
          <p:nvPr>
            <p:ph idx="1"/>
          </p:nvPr>
        </p:nvSpPr>
        <p:spPr>
          <a:xfrm>
            <a:off x="457200" y="1676400"/>
            <a:ext cx="3886200" cy="472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idx="10"/>
          </p:nvPr>
        </p:nvSpPr>
        <p:spPr>
          <a:xfrm>
            <a:off x="4800600" y="1676400"/>
            <a:ext cx="3886200" cy="472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B9C324-4889-954B-ADE0-96114B0B00F8}" type="slidenum">
              <a:rPr lang="en-US"/>
              <a:pPr/>
              <a:t>‹#›</a:t>
            </a:fld>
            <a:endParaRPr lang="en-US"/>
          </a:p>
        </p:txBody>
      </p:sp>
    </p:spTree>
    <p:extLst>
      <p:ext uri="{BB962C8B-B14F-4D97-AF65-F5344CB8AC3E}">
        <p14:creationId xmlns:p14="http://schemas.microsoft.com/office/powerpoint/2010/main" val="35969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99186E6-E4A6-4045-9F02-0EC2C84B6B13}" type="slidenum">
              <a:rPr lang="en-US"/>
              <a:pPr/>
              <a:t>‹#›</a:t>
            </a:fld>
            <a:endParaRPr lang="en-US"/>
          </a:p>
        </p:txBody>
      </p:sp>
    </p:spTree>
    <p:extLst>
      <p:ext uri="{BB962C8B-B14F-4D97-AF65-F5344CB8AC3E}">
        <p14:creationId xmlns:p14="http://schemas.microsoft.com/office/powerpoint/2010/main" val="2074588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solidFill>
                <a:srgbClr val="003366"/>
              </a:solidFill>
            </a:endParaRPr>
          </a:p>
        </p:txBody>
      </p:sp>
      <p:sp>
        <p:nvSpPr>
          <p:cNvPr id="6" name="Footer Placeholder 5"/>
          <p:cNvSpPr>
            <a:spLocks noGrp="1"/>
          </p:cNvSpPr>
          <p:nvPr>
            <p:ph type="ftr" sz="quarter" idx="11"/>
          </p:nvPr>
        </p:nvSpPr>
        <p:spPr/>
        <p:txBody>
          <a:bodyPr/>
          <a:lstStyle>
            <a:lvl1pPr>
              <a:defRPr/>
            </a:lvl1pPr>
          </a:lstStyle>
          <a:p>
            <a:pPr>
              <a:defRPr/>
            </a:pPr>
            <a:endParaRPr lang="en-US">
              <a:solidFill>
                <a:srgbClr val="003366"/>
              </a:solidFill>
            </a:endParaRPr>
          </a:p>
        </p:txBody>
      </p:sp>
      <p:sp>
        <p:nvSpPr>
          <p:cNvPr id="7" name="Slide Number Placeholder 6"/>
          <p:cNvSpPr>
            <a:spLocks noGrp="1"/>
          </p:cNvSpPr>
          <p:nvPr>
            <p:ph type="sldNum" sz="quarter" idx="12"/>
          </p:nvPr>
        </p:nvSpPr>
        <p:spPr/>
        <p:txBody>
          <a:bodyPr/>
          <a:lstStyle>
            <a:lvl1pPr>
              <a:defRPr/>
            </a:lvl1pPr>
          </a:lstStyle>
          <a:p>
            <a:pPr>
              <a:defRPr/>
            </a:pPr>
            <a:fld id="{207C2026-1D5B-4B46-AD7B-F87872D42347}"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13561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solidFill>
                <a:srgbClr val="003366"/>
              </a:solidFill>
            </a:endParaRPr>
          </a:p>
        </p:txBody>
      </p:sp>
      <p:sp>
        <p:nvSpPr>
          <p:cNvPr id="8" name="Footer Placeholder 7"/>
          <p:cNvSpPr>
            <a:spLocks noGrp="1"/>
          </p:cNvSpPr>
          <p:nvPr>
            <p:ph type="ftr" sz="quarter" idx="11"/>
          </p:nvPr>
        </p:nvSpPr>
        <p:spPr/>
        <p:txBody>
          <a:bodyPr/>
          <a:lstStyle>
            <a:lvl1pPr>
              <a:defRPr/>
            </a:lvl1pPr>
          </a:lstStyle>
          <a:p>
            <a:pPr>
              <a:defRPr/>
            </a:pPr>
            <a:endParaRPr lang="en-US">
              <a:solidFill>
                <a:srgbClr val="003366"/>
              </a:solidFill>
            </a:endParaRPr>
          </a:p>
        </p:txBody>
      </p:sp>
      <p:sp>
        <p:nvSpPr>
          <p:cNvPr id="9" name="Slide Number Placeholder 8"/>
          <p:cNvSpPr>
            <a:spLocks noGrp="1"/>
          </p:cNvSpPr>
          <p:nvPr>
            <p:ph type="sldNum" sz="quarter" idx="12"/>
          </p:nvPr>
        </p:nvSpPr>
        <p:spPr/>
        <p:txBody>
          <a:bodyPr/>
          <a:lstStyle>
            <a:lvl1pPr>
              <a:defRPr/>
            </a:lvl1pPr>
          </a:lstStyle>
          <a:p>
            <a:pPr>
              <a:defRPr/>
            </a:pPr>
            <a:fld id="{006CE4DE-7865-4C88-901B-611ABF70D782}"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7658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8BBB9D-FAB4-E949-AFEC-36CE3534EE07}" type="slidenum">
              <a:rPr lang="en-US"/>
              <a:pPr/>
              <a:t>‹#›</a:t>
            </a:fld>
            <a:endParaRPr lang="en-US"/>
          </a:p>
        </p:txBody>
      </p:sp>
    </p:spTree>
    <p:extLst>
      <p:ext uri="{BB962C8B-B14F-4D97-AF65-F5344CB8AC3E}">
        <p14:creationId xmlns:p14="http://schemas.microsoft.com/office/powerpoint/2010/main" val="491685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solidFill>
                <a:srgbClr val="003366"/>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003366"/>
              </a:solidFill>
            </a:endParaRPr>
          </a:p>
        </p:txBody>
      </p:sp>
      <p:sp>
        <p:nvSpPr>
          <p:cNvPr id="4" name="Slide Number Placeholder 3"/>
          <p:cNvSpPr>
            <a:spLocks noGrp="1"/>
          </p:cNvSpPr>
          <p:nvPr>
            <p:ph type="sldNum" sz="quarter" idx="12"/>
          </p:nvPr>
        </p:nvSpPr>
        <p:spPr/>
        <p:txBody>
          <a:bodyPr/>
          <a:lstStyle>
            <a:lvl1pPr>
              <a:defRPr/>
            </a:lvl1pPr>
          </a:lstStyle>
          <a:p>
            <a:pPr>
              <a:defRPr/>
            </a:pPr>
            <a:fld id="{3644C40F-17B0-459C-B80D-B2A142E59531}" type="slidenum">
              <a:rPr lang="en-US" smtClean="0">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66458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74C2A5-B924-ED47-B0BE-91359ABCC756}" type="slidenum">
              <a:rPr lang="en-US"/>
              <a:pPr/>
              <a:t>‹#›</a:t>
            </a:fld>
            <a:endParaRPr lang="en-US"/>
          </a:p>
        </p:txBody>
      </p:sp>
    </p:spTree>
    <p:extLst>
      <p:ext uri="{BB962C8B-B14F-4D97-AF65-F5344CB8AC3E}">
        <p14:creationId xmlns:p14="http://schemas.microsoft.com/office/powerpoint/2010/main" val="85252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E65FC0-8758-EF48-B9F3-119FFDB47A02}" type="slidenum">
              <a:rPr lang="en-US"/>
              <a:pPr/>
              <a:t>‹#›</a:t>
            </a:fld>
            <a:endParaRPr lang="en-US"/>
          </a:p>
        </p:txBody>
      </p:sp>
    </p:spTree>
    <p:extLst>
      <p:ext uri="{BB962C8B-B14F-4D97-AF65-F5344CB8AC3E}">
        <p14:creationId xmlns:p14="http://schemas.microsoft.com/office/powerpoint/2010/main" val="233480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a:p>
        </p:txBody>
      </p:sp>
      <p:sp>
        <p:nvSpPr>
          <p:cNvPr id="14029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a:p>
        </p:txBody>
      </p:sp>
      <p:sp>
        <p:nvSpPr>
          <p:cNvPr id="140292"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a:p>
        </p:txBody>
      </p:sp>
      <p:sp>
        <p:nvSpPr>
          <p:cNvPr id="14029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a:p>
        </p:txBody>
      </p:sp>
      <p:sp>
        <p:nvSpPr>
          <p:cNvPr id="14029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a:p>
        </p:txBody>
      </p:sp>
      <p:sp>
        <p:nvSpPr>
          <p:cNvPr id="140295"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a:p>
        </p:txBody>
      </p:sp>
      <p:sp>
        <p:nvSpPr>
          <p:cNvPr id="14029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endParaRPr kumimoji="1" lang="en-US"/>
          </a:p>
        </p:txBody>
      </p:sp>
      <p:sp>
        <p:nvSpPr>
          <p:cNvPr id="140297" name="Rectangle 9"/>
          <p:cNvSpPr>
            <a:spLocks noGrp="1" noChangeArrowheads="1"/>
          </p:cNvSpPr>
          <p:nvPr>
            <p:ph type="title"/>
          </p:nvPr>
        </p:nvSpPr>
        <p:spPr bwMode="auto">
          <a:xfrm>
            <a:off x="1150938" y="617538"/>
            <a:ext cx="7793037"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40298"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0299"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40300"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40301"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400"/>
            </a:lvl1pPr>
          </a:lstStyle>
          <a:p>
            <a:fld id="{27570D0D-5EC8-6349-8E10-203460B3E0E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 id="2147483675" r:id="rId14"/>
    <p:sldLayoutId id="2147483651" r:id="rId15"/>
    <p:sldLayoutId id="2147483652" r:id="rId16"/>
  </p:sldLayoutIdLst>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ea typeface="ＭＳ Ｐゴシック" charset="0"/>
        </a:defRPr>
      </a:lvl2pPr>
      <a:lvl3pPr algn="l" rtl="0" eaLnBrk="1" fontAlgn="base" hangingPunct="1">
        <a:spcBef>
          <a:spcPct val="0"/>
        </a:spcBef>
        <a:spcAft>
          <a:spcPct val="0"/>
        </a:spcAft>
        <a:defRPr sz="4400">
          <a:solidFill>
            <a:schemeClr val="tx2"/>
          </a:solidFill>
          <a:latin typeface="Tahoma" charset="0"/>
          <a:ea typeface="ＭＳ Ｐゴシック" charset="0"/>
        </a:defRPr>
      </a:lvl3pPr>
      <a:lvl4pPr algn="l" rtl="0" eaLnBrk="1" fontAlgn="base" hangingPunct="1">
        <a:spcBef>
          <a:spcPct val="0"/>
        </a:spcBef>
        <a:spcAft>
          <a:spcPct val="0"/>
        </a:spcAft>
        <a:defRPr sz="4400">
          <a:solidFill>
            <a:schemeClr val="tx2"/>
          </a:solidFill>
          <a:latin typeface="Tahoma" charset="0"/>
          <a:ea typeface="ＭＳ Ｐゴシック" charset="0"/>
        </a:defRPr>
      </a:lvl4pPr>
      <a:lvl5pPr algn="l" rtl="0" eaLnBrk="1" fontAlgn="base" hangingPunct="1">
        <a:spcBef>
          <a:spcPct val="0"/>
        </a:spcBef>
        <a:spcAft>
          <a:spcPct val="0"/>
        </a:spcAft>
        <a:defRPr sz="4400">
          <a:solidFill>
            <a:schemeClr val="tx2"/>
          </a:solidFill>
          <a:latin typeface="Tahoma" charset="0"/>
          <a:ea typeface="ＭＳ Ｐゴシック" charset="0"/>
        </a:defRPr>
      </a:lvl5pPr>
      <a:lvl6pPr marL="457200" algn="l" rtl="0" eaLnBrk="1" fontAlgn="base" hangingPunct="1">
        <a:spcBef>
          <a:spcPct val="0"/>
        </a:spcBef>
        <a:spcAft>
          <a:spcPct val="0"/>
        </a:spcAft>
        <a:defRPr sz="4400">
          <a:solidFill>
            <a:schemeClr val="tx2"/>
          </a:solidFill>
          <a:latin typeface="Tahoma" charset="0"/>
          <a:ea typeface="ＭＳ Ｐゴシック" charset="0"/>
        </a:defRPr>
      </a:lvl6pPr>
      <a:lvl7pPr marL="914400" algn="l" rtl="0" eaLnBrk="1" fontAlgn="base" hangingPunct="1">
        <a:spcBef>
          <a:spcPct val="0"/>
        </a:spcBef>
        <a:spcAft>
          <a:spcPct val="0"/>
        </a:spcAft>
        <a:defRPr sz="4400">
          <a:solidFill>
            <a:schemeClr val="tx2"/>
          </a:solidFill>
          <a:latin typeface="Tahoma" charset="0"/>
          <a:ea typeface="ＭＳ Ｐゴシック" charset="0"/>
        </a:defRPr>
      </a:lvl7pPr>
      <a:lvl8pPr marL="1371600" algn="l" rtl="0" eaLnBrk="1" fontAlgn="base" hangingPunct="1">
        <a:spcBef>
          <a:spcPct val="0"/>
        </a:spcBef>
        <a:spcAft>
          <a:spcPct val="0"/>
        </a:spcAft>
        <a:defRPr sz="4400">
          <a:solidFill>
            <a:schemeClr val="tx2"/>
          </a:solidFill>
          <a:latin typeface="Tahoma" charset="0"/>
          <a:ea typeface="ＭＳ Ｐゴシック" charset="0"/>
        </a:defRPr>
      </a:lvl8pPr>
      <a:lvl9pPr marL="1828800" algn="l" rtl="0" eaLnBrk="1" fontAlgn="base" hangingPunct="1">
        <a:spcBef>
          <a:spcPct val="0"/>
        </a:spcBef>
        <a:spcAft>
          <a:spcPct val="0"/>
        </a:spcAft>
        <a:defRPr sz="4400">
          <a:solidFill>
            <a:schemeClr val="tx2"/>
          </a:solidFill>
          <a:latin typeface="Tahoma" charset="0"/>
          <a:ea typeface="ＭＳ Ｐゴシック" charset="0"/>
        </a:defRPr>
      </a:lvl9pPr>
    </p:titleStyle>
    <p:bodyStyle>
      <a:lvl1pPr marL="342900" indent="-342900" algn="l" rtl="0" eaLnBrk="1" fontAlgn="base" hangingPunct="1">
        <a:spcBef>
          <a:spcPct val="20000"/>
        </a:spcBef>
        <a:spcAft>
          <a:spcPct val="0"/>
        </a:spcAft>
        <a:buClr>
          <a:schemeClr val="folHlink"/>
        </a:buClr>
        <a:buSzPct val="60000"/>
        <a:buFont typeface="Wingdings" charset="0"/>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charset="0"/>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0000"/>
        <a:buFont typeface="Wingdings" charset="0"/>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2"/>
        </a:buClr>
        <a:buSzPct val="55000"/>
        <a:buFont typeface="Wingdings" charset="0"/>
        <a:buChar char="n"/>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SzPct val="50000"/>
        <a:buFont typeface="Wingdings" charset="0"/>
        <a:buChar char="n"/>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SzPct val="50000"/>
        <a:buFont typeface="Wingdings" charset="0"/>
        <a:buChar char="n"/>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SzPct val="50000"/>
        <a:buFont typeface="Wingdings" charset="0"/>
        <a:buChar char="n"/>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SzPct val="50000"/>
        <a:buFont typeface="Wingdings" charset="0"/>
        <a:buChar char="n"/>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SzPct val="50000"/>
        <a:buFont typeface="Wingdings" charset="0"/>
        <a:buChar char="n"/>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quigley1@tampabay.rr.com"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http://www.hiprotector.com/hipguard.html" TargetMode="External"/><Relationship Id="rId7" Type="http://schemas.openxmlformats.org/officeDocument/2006/relationships/hyperlink" Target="http://www.hiprotector.com/wkit.html"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hyperlink" Target="http://www.hiprotector.com/curamedica.html" TargetMode="External"/><Relationship Id="rId10" Type="http://schemas.openxmlformats.org/officeDocument/2006/relationships/image" Target="../media/image14.png"/><Relationship Id="rId4" Type="http://schemas.openxmlformats.org/officeDocument/2006/relationships/image" Target="../media/image11.png"/><Relationship Id="rId9" Type="http://schemas.openxmlformats.org/officeDocument/2006/relationships/hyperlink" Target="http://www.hiprotector.com/mkit.html"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mailto:pquigley1@tampabay.rr.com" TargetMode="External"/><Relationship Id="rId2" Type="http://schemas.openxmlformats.org/officeDocument/2006/relationships/hyperlink" Target="mailto:smurali@wha.or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hrq.gov/professionals/systems/hospitals/fallpxtoolkit/index/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MPj03143700000[1]"/>
          <p:cNvPicPr>
            <a:picLocks noGrp="1" noChangeAspect="1" noChangeArrowheads="1"/>
          </p:cNvPicPr>
          <p:nvPr>
            <p:ph idx="4294967295"/>
          </p:nvPr>
        </p:nvPicPr>
        <p:blipFill>
          <a:blip r:embed="rId2" cstate="print"/>
          <a:srcRect l="-39805" r="-39805"/>
          <a:stretch>
            <a:fillRect/>
          </a:stretch>
        </p:blipFill>
        <p:spPr bwMode="auto">
          <a:xfrm>
            <a:off x="4852416" y="2179637"/>
            <a:ext cx="5111750" cy="4678363"/>
          </a:xfrm>
          <a:prstGeom prst="rect">
            <a:avLst/>
          </a:prstGeom>
          <a:noFill/>
        </p:spPr>
      </p:pic>
      <p:sp>
        <p:nvSpPr>
          <p:cNvPr id="2" name="Title 1">
            <a:extLst>
              <a:ext uri="{FF2B5EF4-FFF2-40B4-BE49-F238E27FC236}">
                <a16:creationId xmlns:a16="http://schemas.microsoft.com/office/drawing/2014/main" id="{858D58B3-2DC2-4C1C-9B61-FC431091623C}"/>
              </a:ext>
            </a:extLst>
          </p:cNvPr>
          <p:cNvSpPr>
            <a:spLocks noGrp="1"/>
          </p:cNvSpPr>
          <p:nvPr>
            <p:ph type="ctrTitle"/>
          </p:nvPr>
        </p:nvSpPr>
        <p:spPr>
          <a:xfrm>
            <a:off x="966216" y="1981200"/>
            <a:ext cx="7772400" cy="1143000"/>
          </a:xfrm>
        </p:spPr>
        <p:txBody>
          <a:bodyPr/>
          <a:lstStyle/>
          <a:p>
            <a:r>
              <a:rPr lang="en-US" sz="4000" dirty="0"/>
              <a:t>Essential Steps to Protect Patients from Injurious Falls</a:t>
            </a:r>
            <a:br>
              <a:rPr lang="en-US" sz="4000" dirty="0"/>
            </a:br>
            <a:r>
              <a:rPr lang="en-US" sz="4000" dirty="0"/>
              <a:t>In Rural and Critical Access Hospitals</a:t>
            </a:r>
          </a:p>
        </p:txBody>
      </p:sp>
      <p:sp>
        <p:nvSpPr>
          <p:cNvPr id="7" name="Text Placeholder 6"/>
          <p:cNvSpPr>
            <a:spLocks noGrp="1"/>
          </p:cNvSpPr>
          <p:nvPr>
            <p:ph type="subTitle" idx="1"/>
          </p:nvPr>
        </p:nvSpPr>
        <p:spPr>
          <a:xfrm>
            <a:off x="966216" y="3581400"/>
            <a:ext cx="4672584" cy="2362200"/>
          </a:xfrm>
        </p:spPr>
        <p:txBody>
          <a:bodyPr/>
          <a:lstStyle/>
          <a:p>
            <a:pPr algn="l"/>
            <a:r>
              <a:rPr lang="en-US" sz="2400" dirty="0"/>
              <a:t>June 15, 2018</a:t>
            </a:r>
            <a:endParaRPr lang="en-US" sz="2000" dirty="0"/>
          </a:p>
          <a:p>
            <a:pPr algn="l"/>
            <a:r>
              <a:rPr lang="en-US" sz="2000" dirty="0"/>
              <a:t>Pat Quigley, PhD, MPH, ARNP, </a:t>
            </a:r>
          </a:p>
          <a:p>
            <a:pPr algn="l"/>
            <a:r>
              <a:rPr lang="en-US" sz="2000" dirty="0"/>
              <a:t>CRRN, FAAN, FAANP</a:t>
            </a:r>
          </a:p>
          <a:p>
            <a:pPr algn="l"/>
            <a:r>
              <a:rPr lang="en-US" sz="2000" dirty="0"/>
              <a:t>Nurse Consultant</a:t>
            </a:r>
          </a:p>
          <a:p>
            <a:pPr algn="l"/>
            <a:r>
              <a:rPr lang="en-US" sz="2000" dirty="0">
                <a:hlinkClick r:id="rId3"/>
              </a:rPr>
              <a:t>pquigley1@tampabay.rr.com</a:t>
            </a:r>
            <a:endParaRPr lang="en-US" sz="2000" dirty="0"/>
          </a:p>
          <a:p>
            <a:endParaRPr lang="en-US" sz="3200" dirty="0"/>
          </a:p>
        </p:txBody>
      </p:sp>
    </p:spTree>
    <p:extLst>
      <p:ext uri="{BB962C8B-B14F-4D97-AF65-F5344CB8AC3E}">
        <p14:creationId xmlns:p14="http://schemas.microsoft.com/office/powerpoint/2010/main" val="34582329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800" dirty="0"/>
              <a:t>Tips to Integrate Protective Injury Reduction Interventions at the Point of Care. </a:t>
            </a:r>
          </a:p>
        </p:txBody>
      </p:sp>
      <p:sp>
        <p:nvSpPr>
          <p:cNvPr id="4" name="Content Placeholder 3"/>
          <p:cNvSpPr>
            <a:spLocks noGrp="1"/>
          </p:cNvSpPr>
          <p:nvPr>
            <p:ph sz="half" idx="1"/>
          </p:nvPr>
        </p:nvSpPr>
        <p:spPr/>
        <p:txBody>
          <a:bodyPr/>
          <a:lstStyle/>
          <a:p>
            <a:pPr marL="0" indent="0">
              <a:buNone/>
            </a:pPr>
            <a:r>
              <a:rPr lang="en-US" dirty="0"/>
              <a:t>Patient Care</a:t>
            </a:r>
          </a:p>
          <a:p>
            <a:r>
              <a:rPr lang="en-US" sz="2400" dirty="0"/>
              <a:t>Injury Risk and History Assessment on Admission</a:t>
            </a:r>
          </a:p>
          <a:p>
            <a:r>
              <a:rPr lang="en-US" sz="2400" dirty="0"/>
              <a:t>Injury Reduction Strategies</a:t>
            </a:r>
          </a:p>
          <a:p>
            <a:r>
              <a:rPr lang="en-US" sz="2400" dirty="0"/>
              <a:t>Assess Your Patient</a:t>
            </a:r>
          </a:p>
          <a:p>
            <a:r>
              <a:rPr lang="en-US" sz="2400" dirty="0"/>
              <a:t>Patient Education</a:t>
            </a:r>
          </a:p>
          <a:p>
            <a:r>
              <a:rPr lang="en-US" sz="2400" dirty="0"/>
              <a:t>A, B, C, S Bundle</a:t>
            </a:r>
          </a:p>
          <a:p>
            <a:endParaRPr lang="en-US" dirty="0"/>
          </a:p>
          <a:p>
            <a:endParaRPr lang="en-US" dirty="0"/>
          </a:p>
        </p:txBody>
      </p:sp>
      <p:sp>
        <p:nvSpPr>
          <p:cNvPr id="5" name="Content Placeholder 4"/>
          <p:cNvSpPr>
            <a:spLocks noGrp="1"/>
          </p:cNvSpPr>
          <p:nvPr>
            <p:ph sz="half" idx="2"/>
          </p:nvPr>
        </p:nvSpPr>
        <p:spPr/>
        <p:txBody>
          <a:bodyPr/>
          <a:lstStyle/>
          <a:p>
            <a:pPr marL="0" indent="0">
              <a:buNone/>
            </a:pPr>
            <a:r>
              <a:rPr lang="en-US" dirty="0"/>
              <a:t>Environment of Care</a:t>
            </a:r>
          </a:p>
          <a:p>
            <a:r>
              <a:rPr lang="en-US" sz="2400" dirty="0"/>
              <a:t>Assess environmental injury risk factors</a:t>
            </a:r>
          </a:p>
          <a:p>
            <a:r>
              <a:rPr lang="en-US" sz="2400" dirty="0"/>
              <a:t>Assess interaction of patient and environment</a:t>
            </a:r>
          </a:p>
          <a:p>
            <a:r>
              <a:rPr lang="en-US" sz="2400" dirty="0"/>
              <a:t>Guidelines for Footwear</a:t>
            </a:r>
          </a:p>
          <a:p>
            <a:r>
              <a:rPr lang="en-US" sz="2400" dirty="0"/>
              <a:t>Mobility Aids in Room</a:t>
            </a:r>
          </a:p>
          <a:p>
            <a:endParaRPr lang="en-US" dirty="0"/>
          </a:p>
        </p:txBody>
      </p:sp>
    </p:spTree>
    <p:extLst>
      <p:ext uri="{BB962C8B-B14F-4D97-AF65-F5344CB8AC3E}">
        <p14:creationId xmlns:p14="http://schemas.microsoft.com/office/powerpoint/2010/main" val="263609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rmAutofit fontScale="90000"/>
          </a:bodyPr>
          <a:lstStyle/>
          <a:p>
            <a:r>
              <a:rPr lang="en-US" dirty="0"/>
              <a:t>5 Essentials to Protect from Fall Related Injury (FRI)</a:t>
            </a:r>
          </a:p>
        </p:txBody>
      </p:sp>
      <p:sp>
        <p:nvSpPr>
          <p:cNvPr id="7" name="Text Placeholder 6"/>
          <p:cNvSpPr>
            <a:spLocks noGrp="1"/>
          </p:cNvSpPr>
          <p:nvPr>
            <p:ph type="body" sz="quarter" idx="10"/>
          </p:nvPr>
        </p:nvSpPr>
        <p:spPr/>
        <p:txBody>
          <a:bodyPr/>
          <a:lstStyle/>
          <a:p>
            <a:pPr algn="ctr"/>
            <a:r>
              <a:rPr lang="en-US" sz="1800" dirty="0"/>
              <a:t>You can protect patients from injurious falls</a:t>
            </a:r>
          </a:p>
        </p:txBody>
      </p:sp>
      <p:graphicFrame>
        <p:nvGraphicFramePr>
          <p:cNvPr id="2" name="Diagram 1"/>
          <p:cNvGraphicFramePr/>
          <p:nvPr>
            <p:extLst>
              <p:ext uri="{D42A27DB-BD31-4B8C-83A1-F6EECF244321}">
                <p14:modId xmlns:p14="http://schemas.microsoft.com/office/powerpoint/2010/main" val="2345923335"/>
              </p:ext>
            </p:extLst>
          </p:nvPr>
        </p:nvGraphicFramePr>
        <p:xfrm>
          <a:off x="304800" y="2006624"/>
          <a:ext cx="8686800" cy="541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5651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33400" y="5181600"/>
            <a:ext cx="9448800" cy="1143000"/>
          </a:xfrm>
        </p:spPr>
        <p:txBody>
          <a:bodyPr>
            <a:normAutofit fontScale="90000"/>
            <a:scene3d>
              <a:camera prst="orthographicFront"/>
              <a:lightRig rig="soft" dir="t">
                <a:rot lat="0" lon="0" rev="10800000"/>
              </a:lightRig>
            </a:scene3d>
            <a:sp3d>
              <a:bevelT w="27940" h="12700"/>
              <a:contourClr>
                <a:srgbClr val="DDDDDD"/>
              </a:contourClr>
            </a:sp3d>
          </a:bodyPr>
          <a:lstStyle/>
          <a:p>
            <a:pPr algn="r"/>
            <a:r>
              <a:rPr lang="en-US" sz="7200" b="1" spc="150" dirty="0">
                <a:ln w="11430"/>
                <a:solidFill>
                  <a:srgbClr val="F8F8F8"/>
                </a:solidFill>
                <a:effectLst>
                  <a:outerShdw blurRad="25400" algn="tl" rotWithShape="0">
                    <a:srgbClr val="000000">
                      <a:alpha val="43000"/>
                    </a:srgbClr>
                  </a:outerShdw>
                </a:effectLst>
                <a:latin typeface="Calibri" pitchFamily="34" charset="0"/>
                <a:cs typeface="Calibri" pitchFamily="34" charset="0"/>
              </a:rPr>
              <a:t>The Problem </a:t>
            </a:r>
            <a:br>
              <a:rPr lang="en-US" sz="7200" b="1" spc="150" dirty="0">
                <a:ln w="11430"/>
                <a:solidFill>
                  <a:srgbClr val="F8F8F8"/>
                </a:solidFill>
                <a:effectLst>
                  <a:outerShdw blurRad="25400" algn="tl" rotWithShape="0">
                    <a:srgbClr val="000000">
                      <a:alpha val="43000"/>
                    </a:srgbClr>
                  </a:outerShdw>
                </a:effectLst>
                <a:latin typeface="Calibri" pitchFamily="34" charset="0"/>
                <a:cs typeface="Calibri" pitchFamily="34" charset="0"/>
              </a:rPr>
            </a:br>
            <a:r>
              <a:rPr lang="en-US" sz="7200" b="1" spc="150" dirty="0">
                <a:ln w="11430"/>
                <a:solidFill>
                  <a:srgbClr val="F8F8F8"/>
                </a:solidFill>
                <a:effectLst>
                  <a:outerShdw blurRad="25400" algn="tl" rotWithShape="0">
                    <a:srgbClr val="000000">
                      <a:alpha val="43000"/>
                    </a:srgbClr>
                  </a:outerShdw>
                </a:effectLst>
                <a:latin typeface="Calibri" pitchFamily="34" charset="0"/>
                <a:cs typeface="Calibri" pitchFamily="34" charset="0"/>
              </a:rPr>
              <a:t>of Falls</a:t>
            </a:r>
          </a:p>
        </p:txBody>
      </p:sp>
      <p:pic>
        <p:nvPicPr>
          <p:cNvPr id="6147" name="Picture 2"/>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t="10294" b="10294"/>
          <a:stretch/>
        </p:blipFill>
        <p:spPr>
          <a:noFill/>
        </p:spPr>
      </p:pic>
    </p:spTree>
    <p:extLst>
      <p:ext uri="{BB962C8B-B14F-4D97-AF65-F5344CB8AC3E}">
        <p14:creationId xmlns:p14="http://schemas.microsoft.com/office/powerpoint/2010/main" val="677696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April 22, 2008</a:t>
            </a:r>
          </a:p>
        </p:txBody>
      </p:sp>
      <p:sp>
        <p:nvSpPr>
          <p:cNvPr id="4" name="Footer Placeholder 2"/>
          <p:cNvSpPr>
            <a:spLocks noGrp="1"/>
          </p:cNvSpPr>
          <p:nvPr>
            <p:ph type="ftr" sz="quarter" idx="11"/>
          </p:nvPr>
        </p:nvSpPr>
        <p:spPr/>
        <p:txBody>
          <a:bodyPr/>
          <a:lstStyle/>
          <a:p>
            <a:r>
              <a:rPr lang="en-US"/>
              <a:t>Fall Risk Assessment Template</a:t>
            </a:r>
          </a:p>
        </p:txBody>
      </p:sp>
      <p:sp>
        <p:nvSpPr>
          <p:cNvPr id="5" name="Slide Number Placeholder 3"/>
          <p:cNvSpPr>
            <a:spLocks noGrp="1"/>
          </p:cNvSpPr>
          <p:nvPr>
            <p:ph type="sldNum" sz="quarter" idx="12"/>
          </p:nvPr>
        </p:nvSpPr>
        <p:spPr/>
        <p:txBody>
          <a:bodyPr/>
          <a:lstStyle/>
          <a:p>
            <a:fld id="{7D4C6FC2-1CC5-4002-8FED-69C6D5014244}" type="slidenum">
              <a:rPr lang="en-US"/>
              <a:pPr/>
              <a:t>13</a:t>
            </a:fld>
            <a:endParaRPr lang="en-US"/>
          </a:p>
        </p:txBody>
      </p:sp>
      <p:pic>
        <p:nvPicPr>
          <p:cNvPr id="10243" name="Picture 3"/>
          <p:cNvPicPr>
            <a:picLocks noChangeAspect="1" noChangeArrowheads="1"/>
          </p:cNvPicPr>
          <p:nvPr/>
        </p:nvPicPr>
        <p:blipFill>
          <a:blip r:embed="rId2" cstate="print"/>
          <a:srcRect b="10963"/>
          <a:stretch>
            <a:fillRect/>
          </a:stretch>
        </p:blipFill>
        <p:spPr bwMode="auto">
          <a:xfrm>
            <a:off x="457200" y="235813"/>
            <a:ext cx="8305800" cy="6317387"/>
          </a:xfrm>
          <a:prstGeom prst="rect">
            <a:avLst/>
          </a:prstGeom>
          <a:noFill/>
          <a:ln w="9525">
            <a:noFill/>
            <a:miter lim="800000"/>
            <a:headEnd/>
            <a:tailEnd/>
          </a:ln>
          <a:effectLst/>
        </p:spPr>
      </p:pic>
    </p:spTree>
    <p:extLst>
      <p:ext uri="{BB962C8B-B14F-4D97-AF65-F5344CB8AC3E}">
        <p14:creationId xmlns:p14="http://schemas.microsoft.com/office/powerpoint/2010/main" val="3451161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br>
              <a:rPr lang="en-US" dirty="0"/>
            </a:br>
            <a:r>
              <a:rPr lang="en-US" sz="2800" dirty="0"/>
              <a:t>3 Core Clinical Nursing Practices to </a:t>
            </a:r>
            <a:br>
              <a:rPr lang="en-US" sz="2800" dirty="0"/>
            </a:br>
            <a:r>
              <a:rPr lang="en-US" sz="2800" dirty="0"/>
              <a:t>Differentiate Injury Risk </a:t>
            </a:r>
          </a:p>
        </p:txBody>
      </p:sp>
      <p:sp>
        <p:nvSpPr>
          <p:cNvPr id="6" name="Content Placeholder 5"/>
          <p:cNvSpPr>
            <a:spLocks noGrp="1"/>
          </p:cNvSpPr>
          <p:nvPr>
            <p:ph idx="1"/>
          </p:nvPr>
        </p:nvSpPr>
        <p:spPr>
          <a:xfrm>
            <a:off x="762000" y="2057400"/>
            <a:ext cx="7772400" cy="4114800"/>
          </a:xfrm>
        </p:spPr>
        <p:txBody>
          <a:bodyPr/>
          <a:lstStyle/>
          <a:p>
            <a:r>
              <a:rPr lang="en-US" dirty="0"/>
              <a:t>Demographic Variables</a:t>
            </a:r>
          </a:p>
          <a:p>
            <a:r>
              <a:rPr lang="en-US" dirty="0"/>
              <a:t>Medical/Surgical History</a:t>
            </a:r>
          </a:p>
          <a:p>
            <a:r>
              <a:rPr lang="en-US" dirty="0"/>
              <a:t>Injury Risk</a:t>
            </a:r>
          </a:p>
          <a:p>
            <a:r>
              <a:rPr lang="en-US" dirty="0"/>
              <a:t>Extrinsic Risks </a:t>
            </a:r>
          </a:p>
        </p:txBody>
      </p:sp>
    </p:spTree>
    <p:extLst>
      <p:ext uri="{BB962C8B-B14F-4D97-AF65-F5344CB8AC3E}">
        <p14:creationId xmlns:p14="http://schemas.microsoft.com/office/powerpoint/2010/main" val="3813832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415635"/>
            <a:ext cx="7467600" cy="1413166"/>
          </a:xfrm>
        </p:spPr>
        <p:txBody>
          <a:bodyPr>
            <a:normAutofit/>
          </a:bodyPr>
          <a:lstStyle/>
          <a:p>
            <a:r>
              <a:rPr lang="en-US" sz="3600" dirty="0">
                <a:solidFill>
                  <a:srgbClr val="FF0000"/>
                </a:solidFill>
              </a:rPr>
              <a:t>Sept 28, 2015:  TJC Sentinel Alert:  Preventing Falls and Fall Injuries</a:t>
            </a:r>
          </a:p>
        </p:txBody>
      </p:sp>
      <p:sp>
        <p:nvSpPr>
          <p:cNvPr id="6" name="Content Placeholder 5"/>
          <p:cNvSpPr>
            <a:spLocks noGrp="1"/>
          </p:cNvSpPr>
          <p:nvPr>
            <p:ph idx="1"/>
          </p:nvPr>
        </p:nvSpPr>
        <p:spPr>
          <a:xfrm>
            <a:off x="1371600" y="1981200"/>
            <a:ext cx="7315200" cy="3886201"/>
          </a:xfrm>
        </p:spPr>
        <p:txBody>
          <a:bodyPr>
            <a:normAutofit fontScale="77500" lnSpcReduction="20000"/>
          </a:bodyPr>
          <a:lstStyle/>
          <a:p>
            <a:r>
              <a:rPr lang="en-US" dirty="0"/>
              <a:t>Lead efforts to raise awareness of the need to </a:t>
            </a:r>
            <a:r>
              <a:rPr lang="en-US" dirty="0">
                <a:solidFill>
                  <a:srgbClr val="FF0000"/>
                </a:solidFill>
              </a:rPr>
              <a:t>prevent falls resulting in injury</a:t>
            </a:r>
          </a:p>
          <a:p>
            <a:r>
              <a:rPr lang="en-US" dirty="0"/>
              <a:t>Establish an </a:t>
            </a:r>
            <a:r>
              <a:rPr lang="en-US" dirty="0">
                <a:solidFill>
                  <a:srgbClr val="FF0000"/>
                </a:solidFill>
              </a:rPr>
              <a:t>interdisciplinary falls injury prevention team</a:t>
            </a:r>
            <a:r>
              <a:rPr lang="en-US" dirty="0"/>
              <a:t> or evaluate the membership of the team in place </a:t>
            </a:r>
          </a:p>
          <a:p>
            <a:r>
              <a:rPr lang="en-US" dirty="0">
                <a:solidFill>
                  <a:srgbClr val="0000FF"/>
                </a:solidFill>
              </a:rPr>
              <a:t>Use a standardized, validated tool to identify risk factors for falls and injury risk factors</a:t>
            </a:r>
            <a:endParaRPr lang="en-US" b="1" dirty="0">
              <a:solidFill>
                <a:srgbClr val="0000FF"/>
              </a:solidFill>
            </a:endParaRPr>
          </a:p>
          <a:p>
            <a:r>
              <a:rPr lang="en-US" dirty="0"/>
              <a:t>Develop an individualized plan of care </a:t>
            </a:r>
            <a:r>
              <a:rPr lang="en-US" dirty="0">
                <a:solidFill>
                  <a:srgbClr val="FF0000"/>
                </a:solidFill>
              </a:rPr>
              <a:t>based on identified fall </a:t>
            </a:r>
            <a:r>
              <a:rPr lang="en-US" dirty="0">
                <a:solidFill>
                  <a:srgbClr val="0000FF"/>
                </a:solidFill>
              </a:rPr>
              <a:t>and injury risks</a:t>
            </a:r>
            <a:r>
              <a:rPr lang="en-US" dirty="0"/>
              <a:t>, and implement interventions specific to a patient, population or setting</a:t>
            </a:r>
          </a:p>
        </p:txBody>
      </p:sp>
    </p:spTree>
    <p:extLst>
      <p:ext uri="{BB962C8B-B14F-4D97-AF65-F5344CB8AC3E}">
        <p14:creationId xmlns:p14="http://schemas.microsoft.com/office/powerpoint/2010/main" val="3111462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15635"/>
            <a:ext cx="6553200" cy="1032165"/>
          </a:xfrm>
        </p:spPr>
        <p:txBody>
          <a:bodyPr/>
          <a:lstStyle/>
          <a:p>
            <a:r>
              <a:rPr lang="en-US" sz="3600" dirty="0">
                <a:solidFill>
                  <a:srgbClr val="FF0000"/>
                </a:solidFill>
              </a:rPr>
              <a:t>Suggestions </a:t>
            </a:r>
            <a:r>
              <a:rPr lang="en-US" sz="3600" dirty="0" err="1">
                <a:solidFill>
                  <a:srgbClr val="FF0000"/>
                </a:solidFill>
              </a:rPr>
              <a:t>con’t</a:t>
            </a:r>
            <a:endParaRPr lang="en-US" sz="3600" dirty="0">
              <a:solidFill>
                <a:srgbClr val="FF0000"/>
              </a:solidFill>
            </a:endParaRPr>
          </a:p>
        </p:txBody>
      </p:sp>
      <p:sp>
        <p:nvSpPr>
          <p:cNvPr id="3" name="Content Placeholder 2"/>
          <p:cNvSpPr>
            <a:spLocks noGrp="1"/>
          </p:cNvSpPr>
          <p:nvPr>
            <p:ph idx="1"/>
          </p:nvPr>
        </p:nvSpPr>
        <p:spPr>
          <a:xfrm>
            <a:off x="762000" y="1981200"/>
            <a:ext cx="7924800" cy="4419600"/>
          </a:xfrm>
        </p:spPr>
        <p:txBody>
          <a:bodyPr>
            <a:normAutofit fontScale="92500" lnSpcReduction="20000"/>
          </a:bodyPr>
          <a:lstStyle/>
          <a:p>
            <a:pPr>
              <a:lnSpc>
                <a:spcPct val="80000"/>
              </a:lnSpc>
            </a:pPr>
            <a:r>
              <a:rPr lang="en-US" sz="2800" dirty="0"/>
              <a:t>Standardize and apply practices and interventions demonstrated to be effective, including: </a:t>
            </a:r>
          </a:p>
          <a:p>
            <a:pPr lvl="1">
              <a:lnSpc>
                <a:spcPct val="80000"/>
              </a:lnSpc>
            </a:pPr>
            <a:r>
              <a:rPr lang="en-US" dirty="0">
                <a:solidFill>
                  <a:srgbClr val="FF0000"/>
                </a:solidFill>
              </a:rPr>
              <a:t>A standardized hand-off communication process </a:t>
            </a:r>
          </a:p>
          <a:p>
            <a:pPr lvl="1">
              <a:lnSpc>
                <a:spcPct val="80000"/>
              </a:lnSpc>
            </a:pPr>
            <a:r>
              <a:rPr lang="en-US" dirty="0">
                <a:solidFill>
                  <a:srgbClr val="FF0000"/>
                </a:solidFill>
              </a:rPr>
              <a:t>One-to-one education of each patient at the bedside </a:t>
            </a:r>
          </a:p>
          <a:p>
            <a:pPr>
              <a:lnSpc>
                <a:spcPct val="80000"/>
              </a:lnSpc>
            </a:pPr>
            <a:r>
              <a:rPr lang="en-US" sz="2800" dirty="0"/>
              <a:t>Conduct </a:t>
            </a:r>
            <a:r>
              <a:rPr lang="en-US" sz="2800" dirty="0">
                <a:solidFill>
                  <a:srgbClr val="0000FF"/>
                </a:solidFill>
              </a:rPr>
              <a:t>post-fall management</a:t>
            </a:r>
            <a:r>
              <a:rPr lang="en-US" sz="2800" dirty="0"/>
              <a:t>, which includes: a post-fall huddle; a system of honest, transparent reporting; trending and analysis of falls which can inform improvement efforts; and reassess the patient</a:t>
            </a:r>
          </a:p>
          <a:p>
            <a:pPr lvl="1">
              <a:lnSpc>
                <a:spcPct val="80000"/>
              </a:lnSpc>
            </a:pPr>
            <a:r>
              <a:rPr lang="en-US" dirty="0"/>
              <a:t>Conduct a </a:t>
            </a:r>
            <a:r>
              <a:rPr lang="en-US" dirty="0">
                <a:solidFill>
                  <a:srgbClr val="0000FF"/>
                </a:solidFill>
              </a:rPr>
              <a:t>post-fall huddle </a:t>
            </a:r>
          </a:p>
          <a:p>
            <a:pPr lvl="1">
              <a:lnSpc>
                <a:spcPct val="80000"/>
              </a:lnSpc>
            </a:pPr>
            <a:r>
              <a:rPr lang="en-US" dirty="0"/>
              <a:t>Report, aggregate and analyze the contributing factors on an ongoing basis to inform improvement efforts. </a:t>
            </a:r>
          </a:p>
          <a:p>
            <a:pPr lvl="1">
              <a:lnSpc>
                <a:spcPct val="80000"/>
              </a:lnSpc>
            </a:pPr>
            <a:endParaRPr lang="en-US" sz="2200" dirty="0"/>
          </a:p>
          <a:p>
            <a:pPr lvl="1">
              <a:lnSpc>
                <a:spcPct val="80000"/>
              </a:lnSpc>
            </a:pPr>
            <a:endParaRPr lang="en-US" sz="1800" dirty="0"/>
          </a:p>
        </p:txBody>
      </p:sp>
    </p:spTree>
    <p:extLst>
      <p:ext uri="{BB962C8B-B14F-4D97-AF65-F5344CB8AC3E}">
        <p14:creationId xmlns:p14="http://schemas.microsoft.com/office/powerpoint/2010/main" val="2793162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696200" cy="1295400"/>
          </a:xfrm>
        </p:spPr>
        <p:txBody>
          <a:bodyPr>
            <a:noAutofit/>
          </a:bodyPr>
          <a:lstStyle/>
          <a:p>
            <a:r>
              <a:rPr lang="en-US" sz="2400" dirty="0"/>
              <a:t>Hospital Falls:  D. Oliver, et al. Falls and fall-related injuries in hospitals. (2010, Nov). </a:t>
            </a:r>
            <a:r>
              <a:rPr lang="en-US" sz="2400" i="1" dirty="0"/>
              <a:t>Clinics in Geriatric Medicine</a:t>
            </a:r>
            <a:r>
              <a:rPr lang="en-US" sz="2400" dirty="0"/>
              <a:t>.</a:t>
            </a:r>
          </a:p>
        </p:txBody>
      </p:sp>
      <p:sp>
        <p:nvSpPr>
          <p:cNvPr id="3" name="Content Placeholder 2"/>
          <p:cNvSpPr>
            <a:spLocks noGrp="1"/>
          </p:cNvSpPr>
          <p:nvPr>
            <p:ph idx="1"/>
          </p:nvPr>
        </p:nvSpPr>
        <p:spPr>
          <a:xfrm>
            <a:off x="1066799" y="1828800"/>
            <a:ext cx="7700963" cy="3886200"/>
          </a:xfrm>
        </p:spPr>
        <p:txBody>
          <a:bodyPr>
            <a:normAutofit fontScale="77500" lnSpcReduction="20000"/>
          </a:bodyPr>
          <a:lstStyle/>
          <a:p>
            <a:r>
              <a:rPr lang="en-US" dirty="0"/>
              <a:t>30% to 51% of falls result with some injury</a:t>
            </a:r>
          </a:p>
          <a:p>
            <a:r>
              <a:rPr lang="en-US" dirty="0">
                <a:solidFill>
                  <a:srgbClr val="0000FF"/>
                </a:solidFill>
              </a:rPr>
              <a:t>80% - 90% are </a:t>
            </a:r>
            <a:r>
              <a:rPr lang="en-US" dirty="0" err="1">
                <a:solidFill>
                  <a:srgbClr val="0000FF"/>
                </a:solidFill>
              </a:rPr>
              <a:t>unwitnessed</a:t>
            </a:r>
            <a:endParaRPr lang="en-US" dirty="0">
              <a:solidFill>
                <a:srgbClr val="0000FF"/>
              </a:solidFill>
            </a:endParaRPr>
          </a:p>
          <a:p>
            <a:r>
              <a:rPr lang="en-US" dirty="0">
                <a:solidFill>
                  <a:srgbClr val="0000FF"/>
                </a:solidFill>
              </a:rPr>
              <a:t>50%-70% occur from bed</a:t>
            </a:r>
            <a:r>
              <a:rPr lang="en-US" dirty="0"/>
              <a:t>, bedside chair </a:t>
            </a:r>
            <a:r>
              <a:rPr lang="en-US" dirty="0">
                <a:solidFill>
                  <a:srgbClr val="FF0000"/>
                </a:solidFill>
              </a:rPr>
              <a:t>(suboptimal height) </a:t>
            </a:r>
            <a:r>
              <a:rPr lang="en-US" dirty="0"/>
              <a:t>or transferring between the two; whereas in mental health units, falls occur while walking</a:t>
            </a:r>
          </a:p>
          <a:p>
            <a:r>
              <a:rPr lang="en-US" dirty="0"/>
              <a:t>Risk Factors:  Recent fall, muscle weakness, behavioral disturbance, agitation, confusion, urinary incontinence and frequency; prescription of “culprit drugs”; postural hypotension or syncope</a:t>
            </a:r>
          </a:p>
        </p:txBody>
      </p:sp>
      <p:sp>
        <p:nvSpPr>
          <p:cNvPr id="4" name="Slide Number Placeholder 3"/>
          <p:cNvSpPr>
            <a:spLocks noGrp="1"/>
          </p:cNvSpPr>
          <p:nvPr>
            <p:ph type="sldNum" sz="quarter" idx="12"/>
          </p:nvPr>
        </p:nvSpPr>
        <p:spPr>
          <a:xfrm>
            <a:off x="8613648" y="6305550"/>
            <a:ext cx="457200" cy="476250"/>
          </a:xfrm>
          <a:prstGeom prst="rect">
            <a:avLst/>
          </a:prstGeom>
        </p:spPr>
        <p:txBody>
          <a:bodyPr/>
          <a:lstStyle/>
          <a:p>
            <a:pPr>
              <a:defRPr/>
            </a:pPr>
            <a:fld id="{7E6BA363-2F1E-4FE7-AA5B-DD02501739BA}" type="slidenum">
              <a:rPr lang="en-US" smtClean="0"/>
              <a:pPr>
                <a:defRPr/>
              </a:pPr>
              <a:t>17</a:t>
            </a:fld>
            <a:endParaRPr lang="en-US"/>
          </a:p>
        </p:txBody>
      </p:sp>
    </p:spTree>
    <p:extLst>
      <p:ext uri="{BB962C8B-B14F-4D97-AF65-F5344CB8AC3E}">
        <p14:creationId xmlns:p14="http://schemas.microsoft.com/office/powerpoint/2010/main" val="358597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a:t>Most effective, fall prevention interventions should be targeted at both point of care and strategic levels</a:t>
            </a:r>
          </a:p>
        </p:txBody>
      </p:sp>
      <p:sp>
        <p:nvSpPr>
          <p:cNvPr id="3" name="Content Placeholder 2"/>
          <p:cNvSpPr>
            <a:spLocks noGrp="1"/>
          </p:cNvSpPr>
          <p:nvPr>
            <p:ph idx="1"/>
          </p:nvPr>
        </p:nvSpPr>
        <p:spPr/>
        <p:txBody>
          <a:bodyPr>
            <a:normAutofit fontScale="85000" lnSpcReduction="20000"/>
          </a:bodyPr>
          <a:lstStyle/>
          <a:p>
            <a:r>
              <a:rPr lang="en-US" dirty="0"/>
              <a:t>Best Practice Approach in Hospitals:</a:t>
            </a:r>
          </a:p>
          <a:p>
            <a:pPr lvl="1"/>
            <a:r>
              <a:rPr lang="en-US" dirty="0"/>
              <a:t>Implementation of safer environment of care for the whole patient cohort (flooring, lighting, observation, threats to mobilizing, signposting, personal aids and possessions, furniture, footwear)</a:t>
            </a:r>
          </a:p>
          <a:p>
            <a:pPr lvl="1"/>
            <a:r>
              <a:rPr lang="en-US" dirty="0">
                <a:solidFill>
                  <a:srgbClr val="FF0000"/>
                </a:solidFill>
              </a:rPr>
              <a:t>Identification of specific modifiable fall risk factors</a:t>
            </a:r>
          </a:p>
          <a:p>
            <a:pPr lvl="1"/>
            <a:r>
              <a:rPr lang="en-US" dirty="0">
                <a:solidFill>
                  <a:srgbClr val="FF0000"/>
                </a:solidFill>
              </a:rPr>
              <a:t>Implementation of interventions targeting those risk factors so as to prevent falls</a:t>
            </a:r>
          </a:p>
          <a:p>
            <a:pPr lvl="1"/>
            <a:r>
              <a:rPr lang="en-US" dirty="0">
                <a:solidFill>
                  <a:srgbClr val="0000FF"/>
                </a:solidFill>
              </a:rPr>
              <a:t>Interventions to reduce risk of injury to those people who do fall </a:t>
            </a:r>
          </a:p>
          <a:p>
            <a:pPr lvl="1">
              <a:buNone/>
            </a:pPr>
            <a:r>
              <a:rPr lang="en-US" dirty="0"/>
              <a:t>				(Oliver, et al., 2010,  p. 685)</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pPr>
              <a:defRPr/>
            </a:pPr>
            <a:fld id="{7E6BA363-2F1E-4FE7-AA5B-DD02501739BA}" type="slidenum">
              <a:rPr lang="en-US" smtClean="0"/>
              <a:pPr>
                <a:defRPr/>
              </a:pPr>
              <a:t>18</a:t>
            </a:fld>
            <a:endParaRPr lang="en-US"/>
          </a:p>
        </p:txBody>
      </p:sp>
    </p:spTree>
    <p:extLst>
      <p:ext uri="{BB962C8B-B14F-4D97-AF65-F5344CB8AC3E}">
        <p14:creationId xmlns:p14="http://schemas.microsoft.com/office/powerpoint/2010/main" val="3491280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Flex Monitoring Team: Critical Access Hospitals</a:t>
            </a:r>
          </a:p>
        </p:txBody>
      </p:sp>
      <p:sp>
        <p:nvSpPr>
          <p:cNvPr id="3" name="Content Placeholder 2"/>
          <p:cNvSpPr>
            <a:spLocks noGrp="1"/>
          </p:cNvSpPr>
          <p:nvPr>
            <p:ph idx="1"/>
          </p:nvPr>
        </p:nvSpPr>
        <p:spPr/>
        <p:txBody>
          <a:bodyPr/>
          <a:lstStyle/>
          <a:p>
            <a:r>
              <a:rPr lang="en-US" dirty="0"/>
              <a:t>University of Minnesota</a:t>
            </a:r>
          </a:p>
          <a:p>
            <a:r>
              <a:rPr lang="en-US" dirty="0"/>
              <a:t>University of North Carolina at Chapel Hill</a:t>
            </a:r>
          </a:p>
          <a:p>
            <a:r>
              <a:rPr lang="en-US" dirty="0"/>
              <a:t>University of Southern Maine</a:t>
            </a:r>
          </a:p>
          <a:p>
            <a:r>
              <a:rPr lang="en-US" dirty="0"/>
              <a:t>http://</a:t>
            </a:r>
            <a:r>
              <a:rPr lang="en-US" dirty="0" err="1"/>
              <a:t>www.flexmonitoring.org</a:t>
            </a:r>
            <a:endParaRPr lang="en-US" dirty="0"/>
          </a:p>
        </p:txBody>
      </p:sp>
    </p:spTree>
    <p:extLst>
      <p:ext uri="{BB962C8B-B14F-4D97-AF65-F5344CB8AC3E}">
        <p14:creationId xmlns:p14="http://schemas.microsoft.com/office/powerpoint/2010/main" val="13387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lvl="0"/>
            <a:r>
              <a:rPr lang="en-US" sz="2800" dirty="0"/>
              <a:t>Identify essential actions to protect patients from  fall related injury.</a:t>
            </a:r>
          </a:p>
          <a:p>
            <a:pPr lvl="0"/>
            <a:r>
              <a:rPr lang="en-US" sz="2800" dirty="0"/>
              <a:t>Discuss tips to integrate protective injury reduction interventions at the point of care. </a:t>
            </a:r>
          </a:p>
          <a:p>
            <a:pPr lvl="0"/>
            <a:r>
              <a:rPr lang="en-US" sz="2800" dirty="0"/>
              <a:t>Examine at least 3 core clinical nursing practices to differentiate injury risk. </a:t>
            </a:r>
          </a:p>
          <a:p>
            <a:pPr lvl="0"/>
            <a:r>
              <a:rPr lang="en-US" sz="2800" dirty="0"/>
              <a:t>Apply injury reductions strategies to case studies.</a:t>
            </a:r>
          </a:p>
        </p:txBody>
      </p:sp>
    </p:spTree>
    <p:extLst>
      <p:ext uri="{BB962C8B-B14F-4D97-AF65-F5344CB8AC3E}">
        <p14:creationId xmlns:p14="http://schemas.microsoft.com/office/powerpoint/2010/main" val="3872761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Evidence-based Falls Prevention in Critical Access Hospitals</a:t>
            </a:r>
          </a:p>
        </p:txBody>
      </p:sp>
      <p:sp>
        <p:nvSpPr>
          <p:cNvPr id="3" name="Content Placeholder 2"/>
          <p:cNvSpPr>
            <a:spLocks noGrp="1"/>
          </p:cNvSpPr>
          <p:nvPr>
            <p:ph idx="1"/>
          </p:nvPr>
        </p:nvSpPr>
        <p:spPr/>
        <p:txBody>
          <a:bodyPr/>
          <a:lstStyle/>
          <a:p>
            <a:pPr marL="0" indent="0">
              <a:buNone/>
            </a:pPr>
            <a:r>
              <a:rPr lang="en-US" dirty="0"/>
              <a:t>Most falls commonly occur as a result of </a:t>
            </a:r>
          </a:p>
          <a:p>
            <a:r>
              <a:rPr lang="en-US" dirty="0"/>
              <a:t>Medication-related issues</a:t>
            </a:r>
          </a:p>
          <a:p>
            <a:r>
              <a:rPr lang="en-US" dirty="0"/>
              <a:t>Toileting needs</a:t>
            </a:r>
          </a:p>
          <a:p>
            <a:r>
              <a:rPr lang="en-US" dirty="0"/>
              <a:t>Hospital environmental conditions</a:t>
            </a:r>
          </a:p>
          <a:p>
            <a:r>
              <a:rPr lang="en-US" sz="2000" dirty="0"/>
              <a:t>Pearson, K.B., &amp; Coburn, A.F. (</a:t>
            </a:r>
            <a:r>
              <a:rPr lang="en-US" sz="2000" dirty="0">
                <a:solidFill>
                  <a:srgbClr val="0000FF"/>
                </a:solidFill>
              </a:rPr>
              <a:t>2011, Dec.</a:t>
            </a:r>
            <a:r>
              <a:rPr lang="en-US" sz="2000" dirty="0"/>
              <a:t>), Policy brief.  Evidence-based fall prevention in critical access hospitals, Office of Rural Health (PHS Grant No. U27RH01080). </a:t>
            </a:r>
          </a:p>
        </p:txBody>
      </p:sp>
    </p:spTree>
    <p:extLst>
      <p:ext uri="{BB962C8B-B14F-4D97-AF65-F5344CB8AC3E}">
        <p14:creationId xmlns:p14="http://schemas.microsoft.com/office/powerpoint/2010/main" val="850638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Falls Prevention</a:t>
            </a:r>
          </a:p>
        </p:txBody>
      </p:sp>
      <p:sp>
        <p:nvSpPr>
          <p:cNvPr id="3" name="Content Placeholder 2"/>
          <p:cNvSpPr>
            <a:spLocks noGrp="1"/>
          </p:cNvSpPr>
          <p:nvPr>
            <p:ph idx="1"/>
          </p:nvPr>
        </p:nvSpPr>
        <p:spPr/>
        <p:txBody>
          <a:bodyPr/>
          <a:lstStyle/>
          <a:p>
            <a:pPr marL="0" indent="0">
              <a:buNone/>
            </a:pPr>
            <a:r>
              <a:rPr lang="en-US" dirty="0"/>
              <a:t>Target:</a:t>
            </a:r>
          </a:p>
          <a:p>
            <a:r>
              <a:rPr lang="en-US" dirty="0"/>
              <a:t>Intrinsic risk factors </a:t>
            </a:r>
          </a:p>
          <a:p>
            <a:pPr marL="0" indent="0">
              <a:buNone/>
            </a:pPr>
            <a:r>
              <a:rPr lang="en-US" dirty="0"/>
              <a:t>         and </a:t>
            </a:r>
          </a:p>
          <a:p>
            <a:r>
              <a:rPr lang="en-US" dirty="0"/>
              <a:t>Extrinsic risk factors</a:t>
            </a:r>
          </a:p>
        </p:txBody>
      </p:sp>
    </p:spTree>
    <p:extLst>
      <p:ext uri="{BB962C8B-B14F-4D97-AF65-F5344CB8AC3E}">
        <p14:creationId xmlns:p14="http://schemas.microsoft.com/office/powerpoint/2010/main" val="3119411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Fall Risk Factors</a:t>
            </a:r>
          </a:p>
        </p:txBody>
      </p:sp>
      <p:sp>
        <p:nvSpPr>
          <p:cNvPr id="5" name="Content Placeholder 4"/>
          <p:cNvSpPr>
            <a:spLocks noGrp="1"/>
          </p:cNvSpPr>
          <p:nvPr>
            <p:ph sz="half" idx="1"/>
          </p:nvPr>
        </p:nvSpPr>
        <p:spPr/>
        <p:txBody>
          <a:bodyPr/>
          <a:lstStyle/>
          <a:p>
            <a:pPr marL="0" indent="0">
              <a:buNone/>
            </a:pPr>
            <a:r>
              <a:rPr lang="en-US" dirty="0"/>
              <a:t>Intrinsic	</a:t>
            </a:r>
          </a:p>
          <a:p>
            <a:r>
              <a:rPr lang="en-US" dirty="0"/>
              <a:t>Age-related changes</a:t>
            </a:r>
          </a:p>
          <a:p>
            <a:pPr lvl="1"/>
            <a:r>
              <a:rPr lang="en-US" dirty="0"/>
              <a:t>Decreased vision</a:t>
            </a:r>
          </a:p>
          <a:p>
            <a:pPr lvl="1"/>
            <a:r>
              <a:rPr lang="en-US" dirty="0"/>
              <a:t>Mobility/Gait</a:t>
            </a:r>
          </a:p>
          <a:p>
            <a:r>
              <a:rPr lang="en-US" dirty="0"/>
              <a:t>Urinary Incontinence</a:t>
            </a:r>
          </a:p>
          <a:p>
            <a:r>
              <a:rPr lang="en-US" dirty="0"/>
              <a:t>Chronic Illness</a:t>
            </a:r>
          </a:p>
          <a:p>
            <a:r>
              <a:rPr lang="en-US" dirty="0"/>
              <a:t>Confusion</a:t>
            </a:r>
          </a:p>
          <a:p>
            <a:r>
              <a:rPr lang="en-US" dirty="0"/>
              <a:t>History of Falls</a:t>
            </a:r>
          </a:p>
        </p:txBody>
      </p:sp>
      <p:sp>
        <p:nvSpPr>
          <p:cNvPr id="6" name="Content Placeholder 5"/>
          <p:cNvSpPr>
            <a:spLocks noGrp="1"/>
          </p:cNvSpPr>
          <p:nvPr>
            <p:ph sz="half" idx="2"/>
          </p:nvPr>
        </p:nvSpPr>
        <p:spPr/>
        <p:txBody>
          <a:bodyPr/>
          <a:lstStyle/>
          <a:p>
            <a:pPr marL="0" indent="0">
              <a:buNone/>
            </a:pPr>
            <a:r>
              <a:rPr lang="en-US" dirty="0"/>
              <a:t>Extrinsic</a:t>
            </a:r>
          </a:p>
          <a:p>
            <a:r>
              <a:rPr lang="en-US" dirty="0"/>
              <a:t>Lack of Grab Bars</a:t>
            </a:r>
          </a:p>
          <a:p>
            <a:r>
              <a:rPr lang="en-US" dirty="0"/>
              <a:t>Poor Condition of Floor Surfaces</a:t>
            </a:r>
          </a:p>
          <a:p>
            <a:r>
              <a:rPr lang="en-US" dirty="0"/>
              <a:t>Inadequate or Improper Use of Assistive Devices</a:t>
            </a:r>
          </a:p>
          <a:p>
            <a:r>
              <a:rPr lang="en-US" dirty="0"/>
              <a:t>Proper Footwear</a:t>
            </a:r>
          </a:p>
        </p:txBody>
      </p:sp>
    </p:spTree>
    <p:extLst>
      <p:ext uri="{BB962C8B-B14F-4D97-AF65-F5344CB8AC3E}">
        <p14:creationId xmlns:p14="http://schemas.microsoft.com/office/powerpoint/2010/main" val="3521056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Interventions</a:t>
            </a:r>
          </a:p>
        </p:txBody>
      </p:sp>
      <p:sp>
        <p:nvSpPr>
          <p:cNvPr id="3" name="Content Placeholder 2"/>
          <p:cNvSpPr>
            <a:spLocks noGrp="1"/>
          </p:cNvSpPr>
          <p:nvPr>
            <p:ph idx="1"/>
          </p:nvPr>
        </p:nvSpPr>
        <p:spPr>
          <a:xfrm>
            <a:off x="1182688" y="2017713"/>
            <a:ext cx="5675312" cy="4114800"/>
          </a:xfrm>
        </p:spPr>
        <p:txBody>
          <a:bodyPr/>
          <a:lstStyle/>
          <a:p>
            <a:pPr marL="0" indent="0">
              <a:buNone/>
            </a:pPr>
            <a:r>
              <a:rPr lang="en-US" sz="2400" dirty="0"/>
              <a:t>Physiological Changes</a:t>
            </a:r>
          </a:p>
          <a:p>
            <a:r>
              <a:rPr lang="en-US" sz="2400" dirty="0"/>
              <a:t>Toileting Regimens</a:t>
            </a:r>
          </a:p>
          <a:p>
            <a:r>
              <a:rPr lang="en-US" sz="2400" dirty="0"/>
              <a:t>Medication Review</a:t>
            </a:r>
          </a:p>
          <a:p>
            <a:pPr marL="0" indent="0">
              <a:buNone/>
            </a:pPr>
            <a:r>
              <a:rPr lang="en-US" sz="2400" dirty="0"/>
              <a:t>Environmental Changes</a:t>
            </a:r>
          </a:p>
          <a:p>
            <a:r>
              <a:rPr lang="en-US" sz="2400" dirty="0"/>
              <a:t>Alarm Usage</a:t>
            </a:r>
          </a:p>
          <a:p>
            <a:r>
              <a:rPr lang="en-US" sz="2400" dirty="0"/>
              <a:t>Limiting Restraint use</a:t>
            </a:r>
          </a:p>
          <a:p>
            <a:r>
              <a:rPr lang="en-US" sz="2400" dirty="0"/>
              <a:t>Lowering Bedrails</a:t>
            </a:r>
          </a:p>
          <a:p>
            <a:r>
              <a:rPr lang="en-US" sz="2400" dirty="0"/>
              <a:t>Use of Floor Mats</a:t>
            </a:r>
          </a:p>
          <a:p>
            <a:pPr marL="0" indent="0">
              <a:buNone/>
            </a:pPr>
            <a:r>
              <a:rPr lang="en-US" sz="2400" dirty="0"/>
              <a:t>Education and Training </a:t>
            </a:r>
          </a:p>
        </p:txBody>
      </p:sp>
    </p:spTree>
    <p:extLst>
      <p:ext uri="{BB962C8B-B14F-4D97-AF65-F5344CB8AC3E}">
        <p14:creationId xmlns:p14="http://schemas.microsoft.com/office/powerpoint/2010/main" val="2732159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pPr eaLnBrk="1" hangingPunct="1"/>
            <a:r>
              <a:rPr lang="en-US" sz="3200" dirty="0"/>
              <a:t>Targeted Interventions: Prevention + Protection + Surveillance</a:t>
            </a:r>
          </a:p>
        </p:txBody>
      </p:sp>
      <p:sp>
        <p:nvSpPr>
          <p:cNvPr id="5123" name="Rectangle 3"/>
          <p:cNvSpPr>
            <a:spLocks noGrp="1" noChangeArrowheads="1"/>
          </p:cNvSpPr>
          <p:nvPr>
            <p:ph idx="1"/>
          </p:nvPr>
        </p:nvSpPr>
        <p:spPr/>
        <p:txBody>
          <a:bodyPr>
            <a:normAutofit fontScale="77500" lnSpcReduction="20000"/>
          </a:bodyPr>
          <a:lstStyle/>
          <a:p>
            <a:pPr marL="0" indent="0">
              <a:buNone/>
            </a:pPr>
            <a:r>
              <a:rPr lang="en-US" dirty="0">
                <a:solidFill>
                  <a:srgbClr val="0000FF"/>
                </a:solidFill>
              </a:rPr>
              <a:t>Prevention  </a:t>
            </a:r>
          </a:p>
          <a:p>
            <a:pPr>
              <a:spcAft>
                <a:spcPts val="900"/>
              </a:spcAft>
            </a:pPr>
            <a:r>
              <a:rPr lang="en-US" dirty="0"/>
              <a:t>The act of preventing, forestalling, or hindering. </a:t>
            </a:r>
          </a:p>
          <a:p>
            <a:pPr>
              <a:buNone/>
            </a:pPr>
            <a:r>
              <a:rPr lang="en-US" dirty="0">
                <a:solidFill>
                  <a:srgbClr val="0000FF"/>
                </a:solidFill>
              </a:rPr>
              <a:t>Plus  Protection</a:t>
            </a:r>
          </a:p>
          <a:p>
            <a:r>
              <a:rPr lang="en-US" dirty="0"/>
              <a:t>Shield from exposure, injury or destruction (death).</a:t>
            </a:r>
          </a:p>
          <a:p>
            <a:pPr>
              <a:spcAft>
                <a:spcPts val="900"/>
              </a:spcAft>
            </a:pPr>
            <a:r>
              <a:rPr lang="en-US" dirty="0"/>
              <a:t>Mitigate or make less severe the exposure, injury or destruction.</a:t>
            </a:r>
          </a:p>
          <a:p>
            <a:pPr marL="0" indent="0">
              <a:buNone/>
            </a:pPr>
            <a:r>
              <a:rPr lang="en-US" dirty="0">
                <a:solidFill>
                  <a:srgbClr val="0000FF"/>
                </a:solidFill>
              </a:rPr>
              <a:t>Plus Surveillance</a:t>
            </a:r>
          </a:p>
          <a:p>
            <a:r>
              <a:rPr lang="en-US" dirty="0"/>
              <a:t>Detection, interaction, response  - supports both prevention and protection.</a:t>
            </a:r>
          </a:p>
          <a:p>
            <a:endParaRPr lang="en-US" sz="1800" dirty="0">
              <a:solidFill>
                <a:schemeClr val="accent4">
                  <a:lumMod val="90000"/>
                  <a:lumOff val="10000"/>
                </a:schemeClr>
              </a:solidFill>
            </a:endParaRPr>
          </a:p>
          <a:p>
            <a:pPr eaLnBrk="1" hangingPunct="1"/>
            <a:endParaRPr lang="en-US" dirty="0"/>
          </a:p>
        </p:txBody>
      </p:sp>
      <p:sp>
        <p:nvSpPr>
          <p:cNvPr id="2" name="Slide Number Placeholder 1"/>
          <p:cNvSpPr>
            <a:spLocks noGrp="1"/>
          </p:cNvSpPr>
          <p:nvPr>
            <p:ph type="sldNum" sz="quarter" idx="12"/>
          </p:nvPr>
        </p:nvSpPr>
        <p:spPr>
          <a:xfrm>
            <a:off x="8613648" y="6305550"/>
            <a:ext cx="457200" cy="476250"/>
          </a:xfrm>
          <a:prstGeom prst="rect">
            <a:avLst/>
          </a:prstGeom>
        </p:spPr>
        <p:txBody>
          <a:bodyPr/>
          <a:lstStyle/>
          <a:p>
            <a:pPr>
              <a:defRPr/>
            </a:pPr>
            <a:fld id="{943F21E3-01DA-4D1A-87BD-1E22CD428399}" type="slidenum">
              <a:rPr lang="en-US" smtClean="0">
                <a:solidFill>
                  <a:srgbClr val="FFFFFF"/>
                </a:solidFill>
              </a:rPr>
              <a:pPr>
                <a:defRPr/>
              </a:pPr>
              <a:t>24</a:t>
            </a:fld>
            <a:endParaRPr lang="en-US">
              <a:solidFill>
                <a:srgbClr val="FFFFFF"/>
              </a:solidFill>
            </a:endParaRPr>
          </a:p>
        </p:txBody>
      </p:sp>
    </p:spTree>
    <p:extLst>
      <p:ext uri="{BB962C8B-B14F-4D97-AF65-F5344CB8AC3E}">
        <p14:creationId xmlns:p14="http://schemas.microsoft.com/office/powerpoint/2010/main" val="3305876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en-US" dirty="0"/>
              <a:t>Protection  from Injury</a:t>
            </a:r>
          </a:p>
        </p:txBody>
      </p:sp>
      <p:sp>
        <p:nvSpPr>
          <p:cNvPr id="16387" name="Rectangle 3"/>
          <p:cNvSpPr>
            <a:spLocks noGrp="1" noChangeArrowheads="1"/>
          </p:cNvSpPr>
          <p:nvPr>
            <p:ph type="subTitle" idx="1"/>
          </p:nvPr>
        </p:nvSpPr>
        <p:spPr/>
        <p:txBody>
          <a:bodyPr>
            <a:noAutofit/>
          </a:bodyPr>
          <a:lstStyle/>
          <a:p>
            <a:pPr eaLnBrk="1" hangingPunct="1"/>
            <a:r>
              <a:rPr lang="en-US" sz="4400" dirty="0"/>
              <a:t>Protecting Patients from Harm </a:t>
            </a:r>
          </a:p>
          <a:p>
            <a:pPr eaLnBrk="1" hangingPunct="1"/>
            <a:r>
              <a:rPr lang="en-US" sz="4400" dirty="0"/>
              <a:t>Our Moral Imperative</a:t>
            </a:r>
          </a:p>
        </p:txBody>
      </p:sp>
    </p:spTree>
    <p:extLst>
      <p:ext uri="{BB962C8B-B14F-4D97-AF65-F5344CB8AC3E}">
        <p14:creationId xmlns:p14="http://schemas.microsoft.com/office/powerpoint/2010/main" val="3080977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rcRect t="11063" b="11063"/>
          <a:stretch>
            <a:fillRect/>
          </a:stretch>
        </p:blipFill>
        <p:spPr>
          <a:xfrm>
            <a:off x="198087" y="271728"/>
            <a:ext cx="8539513" cy="5618074"/>
          </a:xfrm>
        </p:spPr>
      </p:pic>
      <p:sp>
        <p:nvSpPr>
          <p:cNvPr id="3" name="Slide Number Placeholder 2"/>
          <p:cNvSpPr>
            <a:spLocks noGrp="1"/>
          </p:cNvSpPr>
          <p:nvPr>
            <p:ph type="sldNum" sz="quarter" idx="12"/>
          </p:nvPr>
        </p:nvSpPr>
        <p:spPr>
          <a:xfrm>
            <a:off x="8613648" y="6305550"/>
            <a:ext cx="457200" cy="476250"/>
          </a:xfrm>
          <a:prstGeom prst="rect">
            <a:avLst/>
          </a:prstGeom>
        </p:spPr>
        <p:txBody>
          <a:bodyPr/>
          <a:lstStyle/>
          <a:p>
            <a:fld id="{659E1E62-E0AA-D942-B507-A4FF17E28725}" type="slidenum">
              <a:rPr lang="en-US" altLang="en-US" smtClean="0"/>
              <a:pPr/>
              <a:t>26</a:t>
            </a:fld>
            <a:endParaRPr lang="en-US" altLang="en-US" dirty="0"/>
          </a:p>
        </p:txBody>
      </p:sp>
    </p:spTree>
    <p:extLst>
      <p:ext uri="{BB962C8B-B14F-4D97-AF65-F5344CB8AC3E}">
        <p14:creationId xmlns:p14="http://schemas.microsoft.com/office/powerpoint/2010/main" val="21760129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dirty="0"/>
              <a:t>Universal </a:t>
            </a:r>
            <a:r>
              <a:rPr lang="en-US" dirty="0">
                <a:solidFill>
                  <a:srgbClr val="FF0000"/>
                </a:solidFill>
              </a:rPr>
              <a:t>Injury</a:t>
            </a:r>
            <a:r>
              <a:rPr lang="en-US" dirty="0"/>
              <a:t> Prevention</a:t>
            </a:r>
          </a:p>
        </p:txBody>
      </p:sp>
      <p:sp>
        <p:nvSpPr>
          <p:cNvPr id="18435" name="Rectangle 3"/>
          <p:cNvSpPr>
            <a:spLocks noGrp="1" noChangeArrowheads="1"/>
          </p:cNvSpPr>
          <p:nvPr>
            <p:ph idx="1"/>
          </p:nvPr>
        </p:nvSpPr>
        <p:spPr/>
        <p:txBody>
          <a:bodyPr/>
          <a:lstStyle/>
          <a:p>
            <a:pPr eaLnBrk="1" hangingPunct="1">
              <a:lnSpc>
                <a:spcPct val="90000"/>
              </a:lnSpc>
            </a:pPr>
            <a:r>
              <a:rPr lang="en-US" sz="2400" dirty="0"/>
              <a:t>Educates patients / families / staff</a:t>
            </a:r>
          </a:p>
          <a:p>
            <a:pPr lvl="1" eaLnBrk="1" hangingPunct="1">
              <a:lnSpc>
                <a:spcPct val="90000"/>
              </a:lnSpc>
            </a:pPr>
            <a:r>
              <a:rPr lang="en-US" sz="2000" dirty="0"/>
              <a:t>Remember 60% of falls happen at home, 30% in the community, and 10% as </a:t>
            </a:r>
            <a:r>
              <a:rPr lang="en-US" sz="2000" dirty="0" err="1"/>
              <a:t>inpts</a:t>
            </a:r>
            <a:r>
              <a:rPr lang="en-US" sz="2000" dirty="0"/>
              <a:t>.</a:t>
            </a:r>
          </a:p>
          <a:p>
            <a:pPr lvl="1" eaLnBrk="1" hangingPunct="1">
              <a:lnSpc>
                <a:spcPct val="90000"/>
              </a:lnSpc>
            </a:pPr>
            <a:r>
              <a:rPr lang="en-US" sz="2000" dirty="0"/>
              <a:t>Take opportunity to teach</a:t>
            </a:r>
          </a:p>
          <a:p>
            <a:pPr eaLnBrk="1" hangingPunct="1">
              <a:lnSpc>
                <a:spcPct val="90000"/>
              </a:lnSpc>
            </a:pPr>
            <a:r>
              <a:rPr lang="en-US" sz="2400" dirty="0">
                <a:solidFill>
                  <a:srgbClr val="FF0000"/>
                </a:solidFill>
              </a:rPr>
              <a:t>Remove sources of potential laceration</a:t>
            </a:r>
          </a:p>
          <a:p>
            <a:pPr lvl="1" eaLnBrk="1" hangingPunct="1">
              <a:lnSpc>
                <a:spcPct val="90000"/>
              </a:lnSpc>
            </a:pPr>
            <a:r>
              <a:rPr lang="en-US" sz="2000" dirty="0">
                <a:solidFill>
                  <a:srgbClr val="FF0000"/>
                </a:solidFill>
              </a:rPr>
              <a:t>Sharp edges (furniture)</a:t>
            </a:r>
          </a:p>
          <a:p>
            <a:pPr eaLnBrk="1" hangingPunct="1">
              <a:lnSpc>
                <a:spcPct val="90000"/>
              </a:lnSpc>
            </a:pPr>
            <a:r>
              <a:rPr lang="en-US" sz="2400" dirty="0">
                <a:solidFill>
                  <a:srgbClr val="FF0000"/>
                </a:solidFill>
              </a:rPr>
              <a:t>Reduce potential trauma impact</a:t>
            </a:r>
          </a:p>
          <a:p>
            <a:pPr lvl="1" eaLnBrk="1" hangingPunct="1">
              <a:lnSpc>
                <a:spcPct val="90000"/>
              </a:lnSpc>
            </a:pPr>
            <a:r>
              <a:rPr lang="en-US" sz="2000" dirty="0">
                <a:solidFill>
                  <a:srgbClr val="FF0000"/>
                </a:solidFill>
              </a:rPr>
              <a:t>Use protective barriers (hip protectors, floor mats)</a:t>
            </a:r>
          </a:p>
          <a:p>
            <a:pPr eaLnBrk="1" hangingPunct="1">
              <a:lnSpc>
                <a:spcPct val="90000"/>
              </a:lnSpc>
            </a:pPr>
            <a:r>
              <a:rPr lang="en-US" sz="2400" dirty="0"/>
              <a:t>Use multifactorial approach:  COMBINE Interventions</a:t>
            </a:r>
          </a:p>
          <a:p>
            <a:pPr eaLnBrk="1" hangingPunct="1">
              <a:lnSpc>
                <a:spcPct val="90000"/>
              </a:lnSpc>
            </a:pPr>
            <a:r>
              <a:rPr lang="en-US" sz="2400" dirty="0"/>
              <a:t>Hourly Patient Rounds (comfort, safety, pain)</a:t>
            </a:r>
          </a:p>
          <a:p>
            <a:pPr eaLnBrk="1" hangingPunct="1">
              <a:lnSpc>
                <a:spcPct val="90000"/>
              </a:lnSpc>
            </a:pPr>
            <a:r>
              <a:rPr lang="en-US" sz="2400" dirty="0"/>
              <a:t>Examine Environment (safe exit side)</a:t>
            </a:r>
          </a:p>
          <a:p>
            <a:pPr eaLnBrk="1" hangingPunct="1">
              <a:lnSpc>
                <a:spcPct val="90000"/>
              </a:lnSpc>
            </a:pPr>
            <a:endParaRPr lang="en-US" sz="2400" dirty="0"/>
          </a:p>
          <a:p>
            <a:pPr eaLnBrk="1" hangingPunct="1">
              <a:lnSpc>
                <a:spcPct val="90000"/>
              </a:lnSpc>
            </a:pPr>
            <a:endParaRPr lang="en-US" sz="2400" dirty="0"/>
          </a:p>
        </p:txBody>
      </p:sp>
    </p:spTree>
    <p:extLst>
      <p:ext uri="{BB962C8B-B14F-4D97-AF65-F5344CB8AC3E}">
        <p14:creationId xmlns:p14="http://schemas.microsoft.com/office/powerpoint/2010/main" val="2755537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dirty="0"/>
              <a:t>Moderate to Serious Injury: </a:t>
            </a:r>
            <a:br>
              <a:rPr lang="en-US" dirty="0"/>
            </a:br>
            <a:r>
              <a:rPr lang="en-US" dirty="0"/>
              <a:t>A, B, C, S</a:t>
            </a:r>
          </a:p>
        </p:txBody>
      </p:sp>
      <p:sp>
        <p:nvSpPr>
          <p:cNvPr id="17411" name="Rectangle 3"/>
          <p:cNvSpPr>
            <a:spLocks noGrp="1" noChangeArrowheads="1"/>
          </p:cNvSpPr>
          <p:nvPr>
            <p:ph idx="1"/>
          </p:nvPr>
        </p:nvSpPr>
        <p:spPr/>
        <p:txBody>
          <a:bodyPr/>
          <a:lstStyle/>
          <a:p>
            <a:pPr eaLnBrk="1" hangingPunct="1"/>
            <a:r>
              <a:rPr lang="en-US" dirty="0"/>
              <a:t>Those that limit function, independence, survival</a:t>
            </a:r>
          </a:p>
          <a:p>
            <a:pPr eaLnBrk="1" hangingPunct="1"/>
            <a:r>
              <a:rPr lang="en-US" dirty="0"/>
              <a:t>Age</a:t>
            </a:r>
          </a:p>
          <a:p>
            <a:pPr eaLnBrk="1" hangingPunct="1"/>
            <a:r>
              <a:rPr lang="en-US" dirty="0"/>
              <a:t>Bones (fractures)</a:t>
            </a:r>
          </a:p>
          <a:p>
            <a:pPr eaLnBrk="1" hangingPunct="1"/>
            <a:r>
              <a:rPr lang="en-US" dirty="0"/>
              <a:t>Bleeds / </a:t>
            </a:r>
            <a:r>
              <a:rPr lang="en-US" dirty="0" err="1"/>
              <a:t>AntiCoagulation</a:t>
            </a:r>
            <a:r>
              <a:rPr lang="en-US" dirty="0"/>
              <a:t> (hemorrhagic injury)</a:t>
            </a:r>
          </a:p>
          <a:p>
            <a:pPr eaLnBrk="1" hangingPunct="1"/>
            <a:r>
              <a:rPr lang="en-US" dirty="0"/>
              <a:t>Surgery (post operative)</a:t>
            </a:r>
          </a:p>
          <a:p>
            <a:pPr eaLnBrk="1" hangingPunct="1"/>
            <a:endParaRPr lang="en-US" dirty="0"/>
          </a:p>
          <a:p>
            <a:pPr eaLnBrk="1" hangingPunct="1"/>
            <a:endParaRPr lang="en-US" dirty="0"/>
          </a:p>
        </p:txBody>
      </p:sp>
    </p:spTree>
    <p:extLst>
      <p:ext uri="{BB962C8B-B14F-4D97-AF65-F5344CB8AC3E}">
        <p14:creationId xmlns:p14="http://schemas.microsoft.com/office/powerpoint/2010/main" val="19190159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t>Age:  &gt; 85 years old</a:t>
            </a:r>
          </a:p>
        </p:txBody>
      </p:sp>
      <p:sp>
        <p:nvSpPr>
          <p:cNvPr id="19459" name="Rectangle 3"/>
          <p:cNvSpPr>
            <a:spLocks noGrp="1" noChangeArrowheads="1"/>
          </p:cNvSpPr>
          <p:nvPr>
            <p:ph idx="1"/>
          </p:nvPr>
        </p:nvSpPr>
        <p:spPr/>
        <p:txBody>
          <a:bodyPr/>
          <a:lstStyle/>
          <a:p>
            <a:pPr eaLnBrk="1" hangingPunct="1">
              <a:lnSpc>
                <a:spcPct val="90000"/>
              </a:lnSpc>
            </a:pPr>
            <a:r>
              <a:rPr lang="en-US" dirty="0"/>
              <a:t>Education:  Teach Back Strategies</a:t>
            </a:r>
          </a:p>
          <a:p>
            <a:pPr eaLnBrk="1" hangingPunct="1">
              <a:lnSpc>
                <a:spcPct val="90000"/>
              </a:lnSpc>
            </a:pPr>
            <a:r>
              <a:rPr lang="en-US" dirty="0"/>
              <a:t>Assistive Devices within reach</a:t>
            </a:r>
          </a:p>
          <a:p>
            <a:pPr eaLnBrk="1" hangingPunct="1">
              <a:lnSpc>
                <a:spcPct val="90000"/>
              </a:lnSpc>
            </a:pPr>
            <a:r>
              <a:rPr lang="en-US" dirty="0"/>
              <a:t>Hip Protectors</a:t>
            </a:r>
          </a:p>
          <a:p>
            <a:pPr eaLnBrk="1" hangingPunct="1">
              <a:lnSpc>
                <a:spcPct val="90000"/>
              </a:lnSpc>
            </a:pPr>
            <a:r>
              <a:rPr lang="en-US" dirty="0"/>
              <a:t>Floor Mats</a:t>
            </a:r>
          </a:p>
          <a:p>
            <a:pPr eaLnBrk="1" hangingPunct="1">
              <a:lnSpc>
                <a:spcPct val="90000"/>
              </a:lnSpc>
            </a:pPr>
            <a:r>
              <a:rPr lang="en-US" dirty="0"/>
              <a:t>Height Adjustable Beds (low when resting only, raise up bed for transfer)</a:t>
            </a:r>
          </a:p>
          <a:p>
            <a:pPr eaLnBrk="1" hangingPunct="1">
              <a:lnSpc>
                <a:spcPct val="90000"/>
              </a:lnSpc>
            </a:pPr>
            <a:r>
              <a:rPr lang="en-US" dirty="0"/>
              <a:t>Safe Exit Side </a:t>
            </a:r>
          </a:p>
          <a:p>
            <a:pPr eaLnBrk="1" hangingPunct="1">
              <a:lnSpc>
                <a:spcPct val="90000"/>
              </a:lnSpc>
            </a:pPr>
            <a:r>
              <a:rPr lang="en-US" dirty="0"/>
              <a:t>Medication Review</a:t>
            </a:r>
          </a:p>
          <a:p>
            <a:pPr eaLnBrk="1" hangingPunct="1">
              <a:lnSpc>
                <a:spcPct val="90000"/>
              </a:lnSpc>
            </a:pPr>
            <a:r>
              <a:rPr lang="en-US" dirty="0">
                <a:solidFill>
                  <a:srgbClr val="0000FF"/>
                </a:solidFill>
              </a:rPr>
              <a:t>Criteria for Surveillance</a:t>
            </a:r>
          </a:p>
        </p:txBody>
      </p:sp>
    </p:spTree>
    <p:extLst>
      <p:ext uri="{BB962C8B-B14F-4D97-AF65-F5344CB8AC3E}">
        <p14:creationId xmlns:p14="http://schemas.microsoft.com/office/powerpoint/2010/main" val="3746780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Burden of Fatal and Non-Fatal Falls</a:t>
            </a:r>
          </a:p>
        </p:txBody>
      </p:sp>
      <p:sp>
        <p:nvSpPr>
          <p:cNvPr id="3" name="Content Placeholder 2"/>
          <p:cNvSpPr>
            <a:spLocks noGrp="1"/>
          </p:cNvSpPr>
          <p:nvPr>
            <p:ph idx="1"/>
          </p:nvPr>
        </p:nvSpPr>
        <p:spPr>
          <a:xfrm>
            <a:off x="762000" y="2017713"/>
            <a:ext cx="8193088" cy="4114800"/>
          </a:xfrm>
        </p:spPr>
        <p:txBody>
          <a:bodyPr/>
          <a:lstStyle/>
          <a:p>
            <a:r>
              <a:rPr lang="en-US" sz="2800" dirty="0">
                <a:solidFill>
                  <a:srgbClr val="0000FF"/>
                </a:solidFill>
              </a:rPr>
              <a:t>Estimated medical expenditures attributable to older adult falls using methodology:  population data from National Vital Statistics System and cost estimates from web-based injury statistics (WISQARS)</a:t>
            </a:r>
          </a:p>
          <a:p>
            <a:pPr marL="0" indent="0">
              <a:buNone/>
            </a:pPr>
            <a:r>
              <a:rPr lang="en-US" sz="2400" dirty="0">
                <a:solidFill>
                  <a:srgbClr val="0000FF"/>
                </a:solidFill>
              </a:rPr>
              <a:t>Florence,  C., Bergen, G.,  </a:t>
            </a:r>
            <a:r>
              <a:rPr lang="en-US" sz="2400" dirty="0" err="1">
                <a:solidFill>
                  <a:srgbClr val="0000FF"/>
                </a:solidFill>
              </a:rPr>
              <a:t>Atherly</a:t>
            </a:r>
            <a:r>
              <a:rPr lang="en-US" sz="2400" dirty="0">
                <a:solidFill>
                  <a:srgbClr val="0000FF"/>
                </a:solidFill>
              </a:rPr>
              <a:t>, A.,  et al. (2018).  Medical cost of fatal and non-fatal falls in older adults.  </a:t>
            </a:r>
            <a:r>
              <a:rPr lang="en-US" sz="2400" i="1" dirty="0">
                <a:solidFill>
                  <a:srgbClr val="0000FF"/>
                </a:solidFill>
              </a:rPr>
              <a:t>JAGS</a:t>
            </a:r>
            <a:r>
              <a:rPr lang="en-US" sz="2400" dirty="0">
                <a:solidFill>
                  <a:srgbClr val="0000FF"/>
                </a:solidFill>
              </a:rPr>
              <a:t>, 66(4).  https://</a:t>
            </a:r>
            <a:r>
              <a:rPr lang="en-US" sz="2400" dirty="0" err="1">
                <a:solidFill>
                  <a:srgbClr val="0000FF"/>
                </a:solidFill>
              </a:rPr>
              <a:t>doi.org</a:t>
            </a:r>
            <a:r>
              <a:rPr lang="en-US" sz="2400" dirty="0">
                <a:solidFill>
                  <a:srgbClr val="0000FF"/>
                </a:solidFill>
              </a:rPr>
              <a:t>/10.1111/jgs.15304</a:t>
            </a:r>
          </a:p>
        </p:txBody>
      </p:sp>
    </p:spTree>
    <p:extLst>
      <p:ext uri="{BB962C8B-B14F-4D97-AF65-F5344CB8AC3E}">
        <p14:creationId xmlns:p14="http://schemas.microsoft.com/office/powerpoint/2010/main" val="15254593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t>Bones</a:t>
            </a:r>
          </a:p>
        </p:txBody>
      </p:sp>
      <p:sp>
        <p:nvSpPr>
          <p:cNvPr id="20483" name="Rectangle 3"/>
          <p:cNvSpPr>
            <a:spLocks noGrp="1" noChangeArrowheads="1"/>
          </p:cNvSpPr>
          <p:nvPr>
            <p:ph idx="1"/>
          </p:nvPr>
        </p:nvSpPr>
        <p:spPr/>
        <p:txBody>
          <a:bodyPr/>
          <a:lstStyle/>
          <a:p>
            <a:pPr eaLnBrk="1" hangingPunct="1"/>
            <a:r>
              <a:rPr lang="en-US" dirty="0"/>
              <a:t>Hip Protectors</a:t>
            </a:r>
          </a:p>
          <a:p>
            <a:pPr eaLnBrk="1" hangingPunct="1">
              <a:lnSpc>
                <a:spcPct val="90000"/>
              </a:lnSpc>
            </a:pPr>
            <a:r>
              <a:rPr lang="en-US" dirty="0"/>
              <a:t>Height Adjustable Beds (low when resting only, raise up bed for transfer)</a:t>
            </a:r>
          </a:p>
          <a:p>
            <a:pPr eaLnBrk="1" hangingPunct="1"/>
            <a:r>
              <a:rPr lang="en-US" dirty="0"/>
              <a:t>Floor Mats</a:t>
            </a:r>
          </a:p>
          <a:p>
            <a:pPr eaLnBrk="1" hangingPunct="1"/>
            <a:r>
              <a:rPr lang="en-US" dirty="0"/>
              <a:t>Evaluation of Osteoporosis</a:t>
            </a:r>
          </a:p>
          <a:p>
            <a:pPr eaLnBrk="1" hangingPunct="1"/>
            <a:r>
              <a:rPr lang="en-US" dirty="0">
                <a:solidFill>
                  <a:srgbClr val="0000FF"/>
                </a:solidFill>
              </a:rPr>
              <a:t>Criteria for Surveillance</a:t>
            </a:r>
          </a:p>
        </p:txBody>
      </p:sp>
    </p:spTree>
    <p:extLst>
      <p:ext uri="{BB962C8B-B14F-4D97-AF65-F5344CB8AC3E}">
        <p14:creationId xmlns:p14="http://schemas.microsoft.com/office/powerpoint/2010/main" val="532949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a:t>Bleeds/</a:t>
            </a:r>
            <a:r>
              <a:rPr lang="en-US" dirty="0" err="1"/>
              <a:t>Anti</a:t>
            </a:r>
            <a:r>
              <a:rPr lang="en-US" dirty="0" err="1">
                <a:solidFill>
                  <a:srgbClr val="0000FF"/>
                </a:solidFill>
              </a:rPr>
              <a:t>C</a:t>
            </a:r>
            <a:r>
              <a:rPr lang="en-US" dirty="0" err="1"/>
              <a:t>oagulation</a:t>
            </a:r>
            <a:endParaRPr lang="en-US" dirty="0"/>
          </a:p>
        </p:txBody>
      </p:sp>
      <p:sp>
        <p:nvSpPr>
          <p:cNvPr id="21507" name="Rectangle 3"/>
          <p:cNvSpPr>
            <a:spLocks noGrp="1" noChangeArrowheads="1"/>
          </p:cNvSpPr>
          <p:nvPr>
            <p:ph idx="1"/>
          </p:nvPr>
        </p:nvSpPr>
        <p:spPr/>
        <p:txBody>
          <a:bodyPr/>
          <a:lstStyle/>
          <a:p>
            <a:pPr eaLnBrk="1" hangingPunct="1"/>
            <a:r>
              <a:rPr lang="en-US" dirty="0"/>
              <a:t>Evaluate Use of Anticoagulation:  Risk for DVT/Embolic Stroke or Fall-related Hemorrhage</a:t>
            </a:r>
          </a:p>
          <a:p>
            <a:pPr eaLnBrk="1" hangingPunct="1"/>
            <a:r>
              <a:rPr lang="en-US" dirty="0"/>
              <a:t>Patient Education</a:t>
            </a:r>
          </a:p>
          <a:p>
            <a:pPr eaLnBrk="1" hangingPunct="1"/>
            <a:r>
              <a:rPr lang="en-US" dirty="0"/>
              <a:t>TBI and Anticoagulation: Helmets</a:t>
            </a:r>
          </a:p>
          <a:p>
            <a:pPr eaLnBrk="1" hangingPunct="1"/>
            <a:r>
              <a:rPr lang="en-US" dirty="0"/>
              <a:t>Wheelchair Users: Anti-tippers</a:t>
            </a:r>
          </a:p>
          <a:p>
            <a:pPr eaLnBrk="1" hangingPunct="1"/>
            <a:r>
              <a:rPr lang="en-US" dirty="0">
                <a:solidFill>
                  <a:srgbClr val="0000FF"/>
                </a:solidFill>
              </a:rPr>
              <a:t>Criteria for Surveillance</a:t>
            </a:r>
          </a:p>
          <a:p>
            <a:pPr eaLnBrk="1" hangingPunct="1"/>
            <a:endParaRPr lang="en-US" dirty="0"/>
          </a:p>
          <a:p>
            <a:pPr eaLnBrk="1" hangingPunct="1"/>
            <a:endParaRPr lang="en-US" dirty="0"/>
          </a:p>
        </p:txBody>
      </p:sp>
    </p:spTree>
    <p:extLst>
      <p:ext uri="{BB962C8B-B14F-4D97-AF65-F5344CB8AC3E}">
        <p14:creationId xmlns:p14="http://schemas.microsoft.com/office/powerpoint/2010/main" val="25320559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t>Surgical Patients</a:t>
            </a:r>
          </a:p>
        </p:txBody>
      </p:sp>
      <p:sp>
        <p:nvSpPr>
          <p:cNvPr id="22531" name="Rectangle 3"/>
          <p:cNvSpPr>
            <a:spLocks noGrp="1" noChangeArrowheads="1"/>
          </p:cNvSpPr>
          <p:nvPr>
            <p:ph idx="1"/>
          </p:nvPr>
        </p:nvSpPr>
        <p:spPr/>
        <p:txBody>
          <a:bodyPr/>
          <a:lstStyle/>
          <a:p>
            <a:pPr eaLnBrk="1" hangingPunct="1"/>
            <a:r>
              <a:rPr lang="en-US" dirty="0"/>
              <a:t>Pre-op Education:</a:t>
            </a:r>
          </a:p>
          <a:p>
            <a:pPr lvl="1" eaLnBrk="1" hangingPunct="1"/>
            <a:r>
              <a:rPr lang="en-US" dirty="0"/>
              <a:t>Call, Don’t Fall</a:t>
            </a:r>
          </a:p>
          <a:p>
            <a:pPr lvl="1" eaLnBrk="1" hangingPunct="1"/>
            <a:r>
              <a:rPr lang="en-US" dirty="0"/>
              <a:t>Call Lights</a:t>
            </a:r>
          </a:p>
          <a:p>
            <a:pPr eaLnBrk="1" hangingPunct="1"/>
            <a:r>
              <a:rPr lang="en-US" dirty="0"/>
              <a:t>Post-op Education</a:t>
            </a:r>
          </a:p>
          <a:p>
            <a:pPr eaLnBrk="1" hangingPunct="1"/>
            <a:r>
              <a:rPr lang="en-US" dirty="0"/>
              <a:t>Pain Medication:</a:t>
            </a:r>
          </a:p>
          <a:p>
            <a:pPr lvl="1" eaLnBrk="1" hangingPunct="1"/>
            <a:r>
              <a:rPr lang="en-US" dirty="0"/>
              <a:t>Offer elimination prior to pain medication</a:t>
            </a:r>
          </a:p>
          <a:p>
            <a:pPr eaLnBrk="1" hangingPunct="1"/>
            <a:r>
              <a:rPr lang="en-US" dirty="0"/>
              <a:t>Increase Frequency of Rounds</a:t>
            </a:r>
          </a:p>
          <a:p>
            <a:pPr eaLnBrk="1" hangingPunct="1"/>
            <a:r>
              <a:rPr lang="en-US" dirty="0">
                <a:solidFill>
                  <a:srgbClr val="0000FF"/>
                </a:solidFill>
              </a:rPr>
              <a:t>Criteria for Surveillance</a:t>
            </a:r>
          </a:p>
          <a:p>
            <a:pPr lvl="1" eaLnBrk="1" hangingPunct="1"/>
            <a:endParaRPr lang="en-US" dirty="0"/>
          </a:p>
          <a:p>
            <a:pPr lvl="1" eaLnBrk="1" hangingPunct="1"/>
            <a:endParaRPr lang="en-US" dirty="0"/>
          </a:p>
        </p:txBody>
      </p:sp>
    </p:spTree>
    <p:extLst>
      <p:ext uri="{BB962C8B-B14F-4D97-AF65-F5344CB8AC3E}">
        <p14:creationId xmlns:p14="http://schemas.microsoft.com/office/powerpoint/2010/main" val="4194814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Protect from Injury</a:t>
            </a:r>
          </a:p>
        </p:txBody>
      </p:sp>
      <p:sp>
        <p:nvSpPr>
          <p:cNvPr id="6" name="Content Placeholder 5"/>
          <p:cNvSpPr>
            <a:spLocks noGrp="1"/>
          </p:cNvSpPr>
          <p:nvPr>
            <p:ph idx="1"/>
          </p:nvPr>
        </p:nvSpPr>
        <p:spPr/>
        <p:txBody>
          <a:bodyPr/>
          <a:lstStyle/>
          <a:p>
            <a:r>
              <a:rPr lang="en-US" dirty="0"/>
              <a:t>Remember:</a:t>
            </a:r>
          </a:p>
          <a:p>
            <a:r>
              <a:rPr lang="en-US" dirty="0"/>
              <a:t>Protection from Injury is </a:t>
            </a:r>
          </a:p>
          <a:p>
            <a:pPr lvl="1"/>
            <a:r>
              <a:rPr lang="en-US" dirty="0">
                <a:solidFill>
                  <a:srgbClr val="FF0000"/>
                </a:solidFill>
              </a:rPr>
              <a:t>separate and distinct</a:t>
            </a:r>
            <a:r>
              <a:rPr lang="en-US" dirty="0"/>
              <a:t> </a:t>
            </a:r>
          </a:p>
          <a:p>
            <a:pPr lvl="1"/>
            <a:r>
              <a:rPr lang="en-US" dirty="0"/>
              <a:t>from fall prevention</a:t>
            </a:r>
          </a:p>
        </p:txBody>
      </p:sp>
    </p:spTree>
    <p:extLst>
      <p:ext uri="{BB962C8B-B14F-4D97-AF65-F5344CB8AC3E}">
        <p14:creationId xmlns:p14="http://schemas.microsoft.com/office/powerpoint/2010/main" val="13578790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Injury Protection </a:t>
            </a:r>
          </a:p>
        </p:txBody>
      </p:sp>
      <p:sp>
        <p:nvSpPr>
          <p:cNvPr id="3" name="Content Placeholder 2"/>
          <p:cNvSpPr>
            <a:spLocks noGrp="1"/>
          </p:cNvSpPr>
          <p:nvPr>
            <p:ph idx="1"/>
          </p:nvPr>
        </p:nvSpPr>
        <p:spPr/>
        <p:txBody>
          <a:bodyPr/>
          <a:lstStyle/>
          <a:p>
            <a:r>
              <a:rPr lang="en-US" dirty="0"/>
              <a:t>Floor Mats</a:t>
            </a:r>
          </a:p>
          <a:p>
            <a:r>
              <a:rPr lang="en-US" dirty="0"/>
              <a:t>Hip Protectors</a:t>
            </a:r>
          </a:p>
          <a:p>
            <a:r>
              <a:rPr lang="en-US" dirty="0"/>
              <a:t>Helmets</a:t>
            </a:r>
          </a:p>
          <a:p>
            <a:r>
              <a:rPr lang="en-US" dirty="0"/>
              <a:t>Eliminate Sharp Edges, esp.  bathrooms</a:t>
            </a:r>
          </a:p>
          <a:p>
            <a:r>
              <a:rPr lang="en-US" dirty="0"/>
              <a:t>Safe Exit Sides</a:t>
            </a:r>
          </a:p>
          <a:p>
            <a:endParaRPr lang="en-US" dirty="0"/>
          </a:p>
        </p:txBody>
      </p:sp>
    </p:spTree>
    <p:extLst>
      <p:ext uri="{BB962C8B-B14F-4D97-AF65-F5344CB8AC3E}">
        <p14:creationId xmlns:p14="http://schemas.microsoft.com/office/powerpoint/2010/main" val="7046779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CARE Pad Bedside Fall Cushion (Source: http://www.medicalshoponline.com/)"/>
          <p:cNvPicPr>
            <a:picLocks noChangeAspect="1" noChangeArrowheads="1"/>
          </p:cNvPicPr>
          <p:nvPr/>
        </p:nvPicPr>
        <p:blipFill>
          <a:blip r:embed="rId3" cstate="print"/>
          <a:srcRect/>
          <a:stretch>
            <a:fillRect/>
          </a:stretch>
        </p:blipFill>
        <p:spPr bwMode="auto">
          <a:xfrm>
            <a:off x="990600" y="1066800"/>
            <a:ext cx="1924050" cy="1905000"/>
          </a:xfrm>
          <a:prstGeom prst="rect">
            <a:avLst/>
          </a:prstGeom>
          <a:noFill/>
          <a:ln w="9525">
            <a:noFill/>
            <a:miter lim="800000"/>
            <a:headEnd/>
            <a:tailEnd/>
          </a:ln>
        </p:spPr>
      </p:pic>
      <p:pic>
        <p:nvPicPr>
          <p:cNvPr id="32771" name="Picture 3" descr="NOA Floor Mats (Source: http://www.noamedical.com)"/>
          <p:cNvPicPr>
            <a:picLocks noChangeAspect="1" noChangeArrowheads="1"/>
          </p:cNvPicPr>
          <p:nvPr/>
        </p:nvPicPr>
        <p:blipFill>
          <a:blip r:embed="rId4" cstate="print"/>
          <a:srcRect/>
          <a:stretch>
            <a:fillRect/>
          </a:stretch>
        </p:blipFill>
        <p:spPr bwMode="auto">
          <a:xfrm>
            <a:off x="3276600" y="1219200"/>
            <a:ext cx="1981200" cy="1981200"/>
          </a:xfrm>
          <a:prstGeom prst="rect">
            <a:avLst/>
          </a:prstGeom>
          <a:noFill/>
          <a:ln w="9525">
            <a:noFill/>
            <a:miter lim="800000"/>
            <a:headEnd/>
            <a:tailEnd/>
          </a:ln>
        </p:spPr>
      </p:pic>
      <p:sp>
        <p:nvSpPr>
          <p:cNvPr id="32772" name="Text Box 4"/>
          <p:cNvSpPr txBox="1">
            <a:spLocks noChangeArrowheads="1"/>
          </p:cNvSpPr>
          <p:nvPr/>
        </p:nvSpPr>
        <p:spPr bwMode="auto">
          <a:xfrm>
            <a:off x="2819400" y="3290888"/>
            <a:ext cx="2590800" cy="366712"/>
          </a:xfrm>
          <a:prstGeom prst="rect">
            <a:avLst/>
          </a:prstGeom>
          <a:noFill/>
          <a:ln w="12700">
            <a:noFill/>
            <a:miter lim="800000"/>
            <a:headEnd/>
            <a:tailEnd/>
          </a:ln>
        </p:spPr>
        <p:txBody>
          <a:bodyPr>
            <a:spAutoFit/>
          </a:bodyPr>
          <a:lstStyle/>
          <a:p>
            <a:pPr algn="ctr" eaLnBrk="0" hangingPunct="0">
              <a:spcBef>
                <a:spcPct val="50000"/>
              </a:spcBef>
            </a:pPr>
            <a:r>
              <a:rPr lang="en-US" sz="1800" dirty="0">
                <a:latin typeface="Arial" charset="0"/>
              </a:rPr>
              <a:t>Floor Mat</a:t>
            </a:r>
          </a:p>
        </p:txBody>
      </p:sp>
      <p:sp>
        <p:nvSpPr>
          <p:cNvPr id="32773" name="Text Box 5"/>
          <p:cNvSpPr txBox="1">
            <a:spLocks noChangeArrowheads="1"/>
          </p:cNvSpPr>
          <p:nvPr/>
        </p:nvSpPr>
        <p:spPr bwMode="auto">
          <a:xfrm>
            <a:off x="762000" y="3048000"/>
            <a:ext cx="2209800" cy="584776"/>
          </a:xfrm>
          <a:prstGeom prst="rect">
            <a:avLst/>
          </a:prstGeom>
          <a:noFill/>
          <a:ln w="12700">
            <a:noFill/>
            <a:miter lim="800000"/>
            <a:headEnd/>
            <a:tailEnd/>
          </a:ln>
        </p:spPr>
        <p:txBody>
          <a:bodyPr wrap="square">
            <a:spAutoFit/>
          </a:bodyPr>
          <a:lstStyle/>
          <a:p>
            <a:pPr algn="ctr" eaLnBrk="0" hangingPunct="0">
              <a:spcBef>
                <a:spcPct val="50000"/>
              </a:spcBef>
            </a:pPr>
            <a:r>
              <a:rPr lang="en-US" sz="1600" dirty="0">
                <a:latin typeface="Arial" charset="0"/>
              </a:rPr>
              <a:t>      bedside fall cushion</a:t>
            </a:r>
          </a:p>
        </p:txBody>
      </p:sp>
      <p:pic>
        <p:nvPicPr>
          <p:cNvPr id="32774" name="Picture 6" descr="Posey® Floor Cushion (Source: http://www.posey.com/index.html)"/>
          <p:cNvPicPr>
            <a:picLocks noChangeAspect="1" noChangeArrowheads="1"/>
          </p:cNvPicPr>
          <p:nvPr/>
        </p:nvPicPr>
        <p:blipFill>
          <a:blip r:embed="rId5" cstate="print"/>
          <a:srcRect/>
          <a:stretch>
            <a:fillRect/>
          </a:stretch>
        </p:blipFill>
        <p:spPr bwMode="auto">
          <a:xfrm>
            <a:off x="5956300" y="1057275"/>
            <a:ext cx="1968500" cy="2066925"/>
          </a:xfrm>
          <a:prstGeom prst="rect">
            <a:avLst/>
          </a:prstGeom>
          <a:noFill/>
          <a:ln w="9525">
            <a:noFill/>
            <a:miter lim="800000"/>
            <a:headEnd/>
            <a:tailEnd/>
          </a:ln>
        </p:spPr>
      </p:pic>
      <p:sp>
        <p:nvSpPr>
          <p:cNvPr id="32775" name="Text Box 7"/>
          <p:cNvSpPr txBox="1">
            <a:spLocks noChangeArrowheads="1"/>
          </p:cNvSpPr>
          <p:nvPr/>
        </p:nvSpPr>
        <p:spPr bwMode="auto">
          <a:xfrm>
            <a:off x="5715000" y="3214688"/>
            <a:ext cx="2362200" cy="366712"/>
          </a:xfrm>
          <a:prstGeom prst="rect">
            <a:avLst/>
          </a:prstGeom>
          <a:noFill/>
          <a:ln w="12700">
            <a:noFill/>
            <a:miter lim="800000"/>
            <a:headEnd/>
            <a:tailEnd/>
          </a:ln>
        </p:spPr>
        <p:txBody>
          <a:bodyPr>
            <a:spAutoFit/>
          </a:bodyPr>
          <a:lstStyle/>
          <a:p>
            <a:pPr algn="ctr" eaLnBrk="0" hangingPunct="0">
              <a:spcBef>
                <a:spcPct val="50000"/>
              </a:spcBef>
            </a:pPr>
            <a:r>
              <a:rPr lang="en-US" sz="1800" dirty="0">
                <a:latin typeface="Arial" charset="0"/>
              </a:rPr>
              <a:t>Floor Cushion</a:t>
            </a:r>
          </a:p>
        </p:txBody>
      </p:sp>
      <p:pic>
        <p:nvPicPr>
          <p:cNvPr id="32776" name="Picture 8" descr="Soft-Fall Bedside Mat (Source: http://www.skil-care.com)"/>
          <p:cNvPicPr>
            <a:picLocks noChangeAspect="1" noChangeArrowheads="1"/>
          </p:cNvPicPr>
          <p:nvPr/>
        </p:nvPicPr>
        <p:blipFill>
          <a:blip r:embed="rId6" cstate="print"/>
          <a:srcRect/>
          <a:stretch>
            <a:fillRect/>
          </a:stretch>
        </p:blipFill>
        <p:spPr bwMode="auto">
          <a:xfrm>
            <a:off x="6553200" y="3886200"/>
            <a:ext cx="2133600" cy="2133600"/>
          </a:xfrm>
          <a:prstGeom prst="rect">
            <a:avLst/>
          </a:prstGeom>
          <a:noFill/>
          <a:ln w="9525">
            <a:noFill/>
            <a:miter lim="800000"/>
            <a:headEnd/>
            <a:tailEnd/>
          </a:ln>
        </p:spPr>
      </p:pic>
      <p:sp>
        <p:nvSpPr>
          <p:cNvPr id="32777" name="Text Box 9"/>
          <p:cNvSpPr txBox="1">
            <a:spLocks noChangeArrowheads="1"/>
          </p:cNvSpPr>
          <p:nvPr/>
        </p:nvSpPr>
        <p:spPr bwMode="auto">
          <a:xfrm>
            <a:off x="6477000" y="6064250"/>
            <a:ext cx="2362200" cy="336550"/>
          </a:xfrm>
          <a:prstGeom prst="rect">
            <a:avLst/>
          </a:prstGeom>
          <a:noFill/>
          <a:ln w="12700">
            <a:noFill/>
            <a:miter lim="800000"/>
            <a:headEnd/>
            <a:tailEnd/>
          </a:ln>
        </p:spPr>
        <p:txBody>
          <a:bodyPr>
            <a:spAutoFit/>
          </a:bodyPr>
          <a:lstStyle/>
          <a:p>
            <a:pPr algn="ctr" eaLnBrk="0" hangingPunct="0">
              <a:spcBef>
                <a:spcPct val="50000"/>
              </a:spcBef>
            </a:pPr>
            <a:r>
              <a:rPr lang="en-US" sz="1600" dirty="0">
                <a:latin typeface="Arial" charset="0"/>
              </a:rPr>
              <a:t>Soft Fall bedside mat</a:t>
            </a:r>
          </a:p>
        </p:txBody>
      </p:sp>
      <p:pic>
        <p:nvPicPr>
          <p:cNvPr id="32778" name="Picture 10" descr="Tri-Fold Bedside Mat (Source: http://www.skil-care.com)"/>
          <p:cNvPicPr>
            <a:picLocks noChangeAspect="1" noChangeArrowheads="1"/>
          </p:cNvPicPr>
          <p:nvPr/>
        </p:nvPicPr>
        <p:blipFill>
          <a:blip r:embed="rId7" cstate="print"/>
          <a:srcRect/>
          <a:stretch>
            <a:fillRect/>
          </a:stretch>
        </p:blipFill>
        <p:spPr bwMode="auto">
          <a:xfrm>
            <a:off x="1216025" y="3886200"/>
            <a:ext cx="1298575" cy="2286000"/>
          </a:xfrm>
          <a:prstGeom prst="rect">
            <a:avLst/>
          </a:prstGeom>
          <a:noFill/>
          <a:ln w="9525">
            <a:noFill/>
            <a:miter lim="800000"/>
            <a:headEnd/>
            <a:tailEnd/>
          </a:ln>
        </p:spPr>
      </p:pic>
      <p:sp>
        <p:nvSpPr>
          <p:cNvPr id="32779" name="Text Box 11"/>
          <p:cNvSpPr txBox="1">
            <a:spLocks noChangeArrowheads="1"/>
          </p:cNvSpPr>
          <p:nvPr/>
        </p:nvSpPr>
        <p:spPr bwMode="auto">
          <a:xfrm>
            <a:off x="533400" y="6248400"/>
            <a:ext cx="2514600" cy="336550"/>
          </a:xfrm>
          <a:prstGeom prst="rect">
            <a:avLst/>
          </a:prstGeom>
          <a:noFill/>
          <a:ln w="12700">
            <a:noFill/>
            <a:miter lim="800000"/>
            <a:headEnd/>
            <a:tailEnd/>
          </a:ln>
        </p:spPr>
        <p:txBody>
          <a:bodyPr>
            <a:spAutoFit/>
          </a:bodyPr>
          <a:lstStyle/>
          <a:p>
            <a:pPr algn="ctr" eaLnBrk="0" hangingPunct="0">
              <a:spcBef>
                <a:spcPct val="50000"/>
              </a:spcBef>
            </a:pPr>
            <a:r>
              <a:rPr lang="en-US" sz="1600" dirty="0">
                <a:latin typeface="Arial" charset="0"/>
              </a:rPr>
              <a:t>Tri-fold bedside mat</a:t>
            </a:r>
          </a:p>
        </p:txBody>
      </p:sp>
      <p:pic>
        <p:nvPicPr>
          <p:cNvPr id="32780" name="Picture 12" descr="Roll-On Bedside Mat (Source: http://www.skil-care.com)"/>
          <p:cNvPicPr>
            <a:picLocks noChangeAspect="1" noChangeArrowheads="1"/>
          </p:cNvPicPr>
          <p:nvPr/>
        </p:nvPicPr>
        <p:blipFill>
          <a:blip r:embed="rId8" cstate="print"/>
          <a:srcRect/>
          <a:stretch>
            <a:fillRect/>
          </a:stretch>
        </p:blipFill>
        <p:spPr bwMode="auto">
          <a:xfrm>
            <a:off x="3505200" y="4167188"/>
            <a:ext cx="1752600" cy="1700212"/>
          </a:xfrm>
          <a:prstGeom prst="rect">
            <a:avLst/>
          </a:prstGeom>
          <a:noFill/>
          <a:ln w="9525">
            <a:noFill/>
            <a:miter lim="800000"/>
            <a:headEnd/>
            <a:tailEnd/>
          </a:ln>
        </p:spPr>
      </p:pic>
      <p:sp>
        <p:nvSpPr>
          <p:cNvPr id="32781" name="Text Box 13"/>
          <p:cNvSpPr txBox="1">
            <a:spLocks noChangeArrowheads="1"/>
          </p:cNvSpPr>
          <p:nvPr/>
        </p:nvSpPr>
        <p:spPr bwMode="auto">
          <a:xfrm>
            <a:off x="3048000" y="5957888"/>
            <a:ext cx="2819400" cy="366712"/>
          </a:xfrm>
          <a:prstGeom prst="rect">
            <a:avLst/>
          </a:prstGeom>
          <a:noFill/>
          <a:ln w="12700">
            <a:noFill/>
            <a:miter lim="800000"/>
            <a:headEnd/>
            <a:tailEnd/>
          </a:ln>
        </p:spPr>
        <p:txBody>
          <a:bodyPr>
            <a:spAutoFit/>
          </a:bodyPr>
          <a:lstStyle/>
          <a:p>
            <a:pPr algn="ctr" eaLnBrk="0" hangingPunct="0">
              <a:spcBef>
                <a:spcPct val="50000"/>
              </a:spcBef>
            </a:pPr>
            <a:r>
              <a:rPr lang="en-US" sz="1800" dirty="0">
                <a:latin typeface="Arial" charset="0"/>
              </a:rPr>
              <a:t>Roll-on bedside mat</a:t>
            </a:r>
          </a:p>
        </p:txBody>
      </p:sp>
      <p:sp>
        <p:nvSpPr>
          <p:cNvPr id="32782" name="Text Box 14"/>
          <p:cNvSpPr txBox="1">
            <a:spLocks noChangeArrowheads="1"/>
          </p:cNvSpPr>
          <p:nvPr/>
        </p:nvSpPr>
        <p:spPr bwMode="auto">
          <a:xfrm>
            <a:off x="1447800" y="242888"/>
            <a:ext cx="6553200" cy="579437"/>
          </a:xfrm>
          <a:prstGeom prst="rect">
            <a:avLst/>
          </a:prstGeom>
          <a:noFill/>
          <a:ln w="12700">
            <a:noFill/>
            <a:miter lim="800000"/>
            <a:headEnd/>
            <a:tailEnd/>
          </a:ln>
        </p:spPr>
        <p:txBody>
          <a:bodyPr>
            <a:spAutoFit/>
          </a:bodyPr>
          <a:lstStyle/>
          <a:p>
            <a:pPr algn="ctr" eaLnBrk="0" hangingPunct="0">
              <a:spcBef>
                <a:spcPct val="50000"/>
              </a:spcBef>
            </a:pPr>
            <a:r>
              <a:rPr lang="en-US" sz="3200" b="1">
                <a:solidFill>
                  <a:schemeClr val="tx2"/>
                </a:solidFill>
                <a:latin typeface="Arial" charset="0"/>
              </a:rPr>
              <a:t>Bedside Mats – Fall Cushions</a:t>
            </a:r>
          </a:p>
        </p:txBody>
      </p:sp>
    </p:spTree>
    <p:extLst>
      <p:ext uri="{BB962C8B-B14F-4D97-AF65-F5344CB8AC3E}">
        <p14:creationId xmlns:p14="http://schemas.microsoft.com/office/powerpoint/2010/main" val="4116170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7875" name="Picture 3" descr="&gt;&gt; HipGuard Unisex">
            <a:hlinkClick r:id="rId3"/>
          </p:cNvPr>
          <p:cNvPicPr>
            <a:picLocks noChangeAspect="1" noChangeArrowheads="1"/>
          </p:cNvPicPr>
          <p:nvPr/>
        </p:nvPicPr>
        <p:blipFill>
          <a:blip r:embed="rId4" cstate="print"/>
          <a:srcRect/>
          <a:stretch>
            <a:fillRect/>
          </a:stretch>
        </p:blipFill>
        <p:spPr bwMode="auto">
          <a:xfrm>
            <a:off x="2895600" y="2590800"/>
            <a:ext cx="1785938" cy="1809750"/>
          </a:xfrm>
          <a:prstGeom prst="rect">
            <a:avLst/>
          </a:prstGeom>
          <a:noFill/>
        </p:spPr>
      </p:pic>
      <p:pic>
        <p:nvPicPr>
          <p:cNvPr id="847878" name="Picture 6" descr="&gt;&gt; CuraMedica Unisex">
            <a:hlinkClick r:id="rId5"/>
          </p:cNvPr>
          <p:cNvPicPr>
            <a:picLocks noChangeAspect="1" noChangeArrowheads="1"/>
          </p:cNvPicPr>
          <p:nvPr/>
        </p:nvPicPr>
        <p:blipFill>
          <a:blip r:embed="rId6" cstate="print"/>
          <a:srcRect/>
          <a:stretch>
            <a:fillRect/>
          </a:stretch>
        </p:blipFill>
        <p:spPr bwMode="auto">
          <a:xfrm>
            <a:off x="685800" y="2514600"/>
            <a:ext cx="1598613" cy="1981200"/>
          </a:xfrm>
          <a:prstGeom prst="rect">
            <a:avLst/>
          </a:prstGeom>
          <a:noFill/>
        </p:spPr>
      </p:pic>
      <p:pic>
        <p:nvPicPr>
          <p:cNvPr id="847880" name="Picture 8" descr="&gt;&gt; HIPS Women">
            <a:hlinkClick r:id="rId7"/>
          </p:cNvPr>
          <p:cNvPicPr>
            <a:picLocks noChangeAspect="1" noChangeArrowheads="1"/>
          </p:cNvPicPr>
          <p:nvPr/>
        </p:nvPicPr>
        <p:blipFill>
          <a:blip r:embed="rId8" cstate="print"/>
          <a:srcRect/>
          <a:stretch>
            <a:fillRect/>
          </a:stretch>
        </p:blipFill>
        <p:spPr bwMode="auto">
          <a:xfrm>
            <a:off x="5029200" y="2590800"/>
            <a:ext cx="1962150" cy="1962150"/>
          </a:xfrm>
          <a:prstGeom prst="rect">
            <a:avLst/>
          </a:prstGeom>
          <a:noFill/>
        </p:spPr>
      </p:pic>
      <p:pic>
        <p:nvPicPr>
          <p:cNvPr id="847881" name="Picture 9" descr="&gt;&gt; HIPS Men">
            <a:hlinkClick r:id="rId9"/>
          </p:cNvPr>
          <p:cNvPicPr>
            <a:picLocks noChangeAspect="1" noChangeArrowheads="1"/>
          </p:cNvPicPr>
          <p:nvPr/>
        </p:nvPicPr>
        <p:blipFill>
          <a:blip r:embed="rId10" cstate="print"/>
          <a:srcRect/>
          <a:stretch>
            <a:fillRect/>
          </a:stretch>
        </p:blipFill>
        <p:spPr bwMode="auto">
          <a:xfrm>
            <a:off x="7086600" y="2667000"/>
            <a:ext cx="1401763" cy="1828800"/>
          </a:xfrm>
          <a:prstGeom prst="rect">
            <a:avLst/>
          </a:prstGeom>
          <a:noFill/>
        </p:spPr>
      </p:pic>
      <p:sp>
        <p:nvSpPr>
          <p:cNvPr id="847886" name="Text Box 14"/>
          <p:cNvSpPr txBox="1">
            <a:spLocks noChangeArrowheads="1"/>
          </p:cNvSpPr>
          <p:nvPr/>
        </p:nvSpPr>
        <p:spPr bwMode="auto">
          <a:xfrm>
            <a:off x="990600" y="106363"/>
            <a:ext cx="6781800" cy="1323439"/>
          </a:xfrm>
          <a:prstGeom prst="rect">
            <a:avLst/>
          </a:prstGeom>
          <a:noFill/>
          <a:ln w="12700">
            <a:noFill/>
            <a:miter lim="800000"/>
            <a:headEnd/>
            <a:tailEnd/>
          </a:ln>
          <a:effectLst/>
        </p:spPr>
        <p:txBody>
          <a:bodyPr wrap="square">
            <a:spAutoFit/>
          </a:bodyPr>
          <a:lstStyle/>
          <a:p>
            <a:pPr algn="ctr">
              <a:spcBef>
                <a:spcPct val="50000"/>
              </a:spcBef>
            </a:pPr>
            <a:endParaRPr lang="en-US" sz="3200" b="1" dirty="0">
              <a:solidFill>
                <a:schemeClr val="tx2"/>
              </a:solidFill>
              <a:latin typeface="Arial" pitchFamily="34" charset="0"/>
            </a:endParaRPr>
          </a:p>
          <a:p>
            <a:pPr algn="ctr">
              <a:spcBef>
                <a:spcPct val="50000"/>
              </a:spcBef>
            </a:pPr>
            <a:r>
              <a:rPr lang="en-US" sz="3200" b="1" dirty="0">
                <a:solidFill>
                  <a:schemeClr val="tx2"/>
                </a:solidFill>
                <a:latin typeface="Arial" pitchFamily="34" charset="0"/>
              </a:rPr>
              <a:t>Hip Protectors – Examples </a:t>
            </a:r>
          </a:p>
        </p:txBody>
      </p:sp>
    </p:spTree>
    <p:extLst>
      <p:ext uri="{BB962C8B-B14F-4D97-AF65-F5344CB8AC3E}">
        <p14:creationId xmlns:p14="http://schemas.microsoft.com/office/powerpoint/2010/main" val="15170846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a:t>Your Patient: Mr. Veteran</a:t>
            </a:r>
          </a:p>
        </p:txBody>
      </p:sp>
      <p:sp>
        <p:nvSpPr>
          <p:cNvPr id="3075" name="Rectangle 3"/>
          <p:cNvSpPr>
            <a:spLocks noGrp="1" noChangeArrowheads="1"/>
          </p:cNvSpPr>
          <p:nvPr>
            <p:ph type="body" idx="1"/>
          </p:nvPr>
        </p:nvSpPr>
        <p:spPr/>
        <p:txBody>
          <a:bodyPr/>
          <a:lstStyle/>
          <a:p>
            <a:r>
              <a:rPr lang="en-US" dirty="0"/>
              <a:t>CC: Dizziness and Fell face forward, at Home Getting Up from Toilet  </a:t>
            </a:r>
          </a:p>
          <a:p>
            <a:r>
              <a:rPr lang="en-US" dirty="0"/>
              <a:t>82 year old accompanied by 2 daughters and son-in-law using 4 wheel walker</a:t>
            </a:r>
          </a:p>
          <a:p>
            <a:r>
              <a:rPr lang="en-US" dirty="0"/>
              <a:t>in good health and active until one year ago</a:t>
            </a:r>
          </a:p>
          <a:p>
            <a:r>
              <a:rPr lang="en-US" dirty="0"/>
              <a:t>1 fall in the last 3 months</a:t>
            </a:r>
          </a:p>
          <a:p>
            <a:pPr>
              <a:buFontTx/>
              <a:buNone/>
            </a:pPr>
            <a:endParaRPr lang="en-US" dirty="0"/>
          </a:p>
          <a:p>
            <a:endParaRPr lang="en-US" dirty="0"/>
          </a:p>
        </p:txBody>
      </p:sp>
    </p:spTree>
    <p:extLst>
      <p:ext uri="{BB962C8B-B14F-4D97-AF65-F5344CB8AC3E}">
        <p14:creationId xmlns:p14="http://schemas.microsoft.com/office/powerpoint/2010/main" val="8704496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Falls hx.</a:t>
            </a:r>
          </a:p>
        </p:txBody>
      </p:sp>
      <p:sp>
        <p:nvSpPr>
          <p:cNvPr id="47107" name="Rectangle 3"/>
          <p:cNvSpPr>
            <a:spLocks noGrp="1" noChangeArrowheads="1"/>
          </p:cNvSpPr>
          <p:nvPr>
            <p:ph type="body" idx="1"/>
          </p:nvPr>
        </p:nvSpPr>
        <p:spPr/>
        <p:txBody>
          <a:bodyPr/>
          <a:lstStyle/>
          <a:p>
            <a:pPr>
              <a:lnSpc>
                <a:spcPct val="80000"/>
              </a:lnSpc>
            </a:pPr>
            <a:r>
              <a:rPr lang="en-US" sz="2800" dirty="0"/>
              <a:t>4 falls ever (this fall)</a:t>
            </a:r>
          </a:p>
          <a:p>
            <a:pPr>
              <a:lnSpc>
                <a:spcPct val="80000"/>
              </a:lnSpc>
            </a:pPr>
            <a:r>
              <a:rPr lang="en-US" sz="2800" dirty="0"/>
              <a:t>First fall October -fell twice with sugar in low 50</a:t>
            </a:r>
            <a:r>
              <a:rPr lang="ja-JP" altLang="en-US" sz="2800" dirty="0">
                <a:latin typeface="Arial"/>
              </a:rPr>
              <a:t>’</a:t>
            </a:r>
            <a:r>
              <a:rPr lang="en-US" sz="2800" dirty="0"/>
              <a:t>s </a:t>
            </a:r>
          </a:p>
          <a:p>
            <a:pPr>
              <a:lnSpc>
                <a:spcPct val="80000"/>
              </a:lnSpc>
            </a:pPr>
            <a:r>
              <a:rPr lang="en-US" sz="2800" dirty="0"/>
              <a:t>March - fall-returning from bathroom  at night –climbed into bed over the foot of the bed and lost balance-sustained L1 comp. </a:t>
            </a:r>
            <a:r>
              <a:rPr lang="en-US" sz="2800" dirty="0" err="1"/>
              <a:t>fx</a:t>
            </a:r>
            <a:r>
              <a:rPr lang="en-US" sz="2800" dirty="0"/>
              <a:t>.</a:t>
            </a:r>
          </a:p>
          <a:p>
            <a:pPr>
              <a:lnSpc>
                <a:spcPct val="80000"/>
              </a:lnSpc>
            </a:pPr>
            <a:r>
              <a:rPr lang="en-US" sz="2800" dirty="0"/>
              <a:t>Frequent stumbling and loss of balance</a:t>
            </a:r>
          </a:p>
          <a:p>
            <a:pPr>
              <a:lnSpc>
                <a:spcPct val="80000"/>
              </a:lnSpc>
            </a:pPr>
            <a:r>
              <a:rPr lang="en-US" sz="2800" dirty="0"/>
              <a:t>Family noticed dragging L foot and tendency to lean to the side since March</a:t>
            </a:r>
          </a:p>
          <a:p>
            <a:pPr>
              <a:lnSpc>
                <a:spcPct val="80000"/>
              </a:lnSpc>
            </a:pPr>
            <a:r>
              <a:rPr lang="en-US" sz="2800" dirty="0"/>
              <a:t>Not using an assistive device at the time of falls</a:t>
            </a:r>
          </a:p>
          <a:p>
            <a:pPr>
              <a:lnSpc>
                <a:spcPct val="80000"/>
              </a:lnSpc>
              <a:buFontTx/>
              <a:buNone/>
            </a:pPr>
            <a:endParaRPr lang="en-US" sz="2800" dirty="0"/>
          </a:p>
          <a:p>
            <a:pPr>
              <a:lnSpc>
                <a:spcPct val="80000"/>
              </a:lnSpc>
            </a:pPr>
            <a:endParaRPr lang="en-US" sz="2800" dirty="0"/>
          </a:p>
        </p:txBody>
      </p:sp>
    </p:spTree>
    <p:extLst>
      <p:ext uri="{BB962C8B-B14F-4D97-AF65-F5344CB8AC3E}">
        <p14:creationId xmlns:p14="http://schemas.microsoft.com/office/powerpoint/2010/main" val="9463195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HPI/PMH</a:t>
            </a:r>
          </a:p>
        </p:txBody>
      </p:sp>
      <p:sp>
        <p:nvSpPr>
          <p:cNvPr id="4099" name="Rectangle 3"/>
          <p:cNvSpPr>
            <a:spLocks noGrp="1" noChangeArrowheads="1"/>
          </p:cNvSpPr>
          <p:nvPr>
            <p:ph type="body" idx="1"/>
          </p:nvPr>
        </p:nvSpPr>
        <p:spPr>
          <a:xfrm>
            <a:off x="457200" y="1905000"/>
            <a:ext cx="8229600" cy="4572000"/>
          </a:xfrm>
        </p:spPr>
        <p:txBody>
          <a:bodyPr/>
          <a:lstStyle/>
          <a:p>
            <a:r>
              <a:rPr lang="en-US" dirty="0"/>
              <a:t> 8 hospitalizations in 2014</a:t>
            </a:r>
          </a:p>
          <a:p>
            <a:r>
              <a:rPr lang="en-US" dirty="0"/>
              <a:t> treated for lung cancer with LUL resection; no chemo or radiation </a:t>
            </a:r>
            <a:r>
              <a:rPr lang="en-US" dirty="0" err="1"/>
              <a:t>tx</a:t>
            </a:r>
            <a:r>
              <a:rPr lang="en-US" dirty="0"/>
              <a:t>. </a:t>
            </a:r>
          </a:p>
          <a:p>
            <a:r>
              <a:rPr lang="en-US" dirty="0"/>
              <a:t>had AAA repair, f/u by bilateral FEM/POP bypass and DVT with IVC filter placement</a:t>
            </a:r>
          </a:p>
          <a:p>
            <a:r>
              <a:rPr lang="en-US" dirty="0"/>
              <a:t>significant weight loss over the last year </a:t>
            </a:r>
          </a:p>
          <a:p>
            <a:r>
              <a:rPr lang="en-US" dirty="0"/>
              <a:t>at least 2 episodes of hypoglycemia </a:t>
            </a:r>
          </a:p>
        </p:txBody>
      </p:sp>
    </p:spTree>
    <p:extLst>
      <p:ext uri="{BB962C8B-B14F-4D97-AF65-F5344CB8AC3E}">
        <p14:creationId xmlns:p14="http://schemas.microsoft.com/office/powerpoint/2010/main" val="799439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lstStyle/>
          <a:p>
            <a:r>
              <a:rPr lang="en-US" dirty="0"/>
              <a:t>In 2015,  estimated costs attributable to fatal and non-fatal falls:  </a:t>
            </a:r>
            <a:r>
              <a:rPr lang="en-US" dirty="0" err="1"/>
              <a:t>approx</a:t>
            </a:r>
            <a:r>
              <a:rPr lang="en-US" dirty="0"/>
              <a:t> $50 </a:t>
            </a:r>
            <a:r>
              <a:rPr lang="en-US" dirty="0" err="1"/>
              <a:t>Bil</a:t>
            </a:r>
            <a:endParaRPr lang="en-US" dirty="0"/>
          </a:p>
          <a:p>
            <a:r>
              <a:rPr lang="en-US" dirty="0"/>
              <a:t>Non-fatal falls:  </a:t>
            </a:r>
          </a:p>
          <a:p>
            <a:pPr lvl="1"/>
            <a:r>
              <a:rPr lang="en-US" dirty="0"/>
              <a:t>$28.9 </a:t>
            </a:r>
            <a:r>
              <a:rPr lang="en-US" dirty="0" err="1"/>
              <a:t>Bil</a:t>
            </a:r>
            <a:r>
              <a:rPr lang="en-US" dirty="0"/>
              <a:t> </a:t>
            </a:r>
            <a:r>
              <a:rPr lang="mr-IN" dirty="0"/>
              <a:t>–</a:t>
            </a:r>
            <a:r>
              <a:rPr lang="en-US" dirty="0"/>
              <a:t> Medicare</a:t>
            </a:r>
          </a:p>
          <a:p>
            <a:pPr lvl="1"/>
            <a:r>
              <a:rPr lang="en-US" dirty="0"/>
              <a:t>$8.7 </a:t>
            </a:r>
            <a:r>
              <a:rPr lang="en-US" dirty="0" err="1"/>
              <a:t>Bil</a:t>
            </a:r>
            <a:r>
              <a:rPr lang="en-US" dirty="0"/>
              <a:t> </a:t>
            </a:r>
            <a:r>
              <a:rPr lang="mr-IN" dirty="0"/>
              <a:t>–</a:t>
            </a:r>
            <a:r>
              <a:rPr lang="en-US" dirty="0"/>
              <a:t> Medicaid </a:t>
            </a:r>
          </a:p>
          <a:p>
            <a:pPr lvl="1"/>
            <a:r>
              <a:rPr lang="en-US" dirty="0"/>
              <a:t>$12.0 </a:t>
            </a:r>
            <a:r>
              <a:rPr lang="en-US" dirty="0" err="1"/>
              <a:t>Bil</a:t>
            </a:r>
            <a:r>
              <a:rPr lang="en-US" dirty="0"/>
              <a:t> Private and other payers</a:t>
            </a:r>
          </a:p>
          <a:p>
            <a:r>
              <a:rPr lang="en-US" dirty="0"/>
              <a:t>Fatal falls:  $754 mil</a:t>
            </a:r>
          </a:p>
        </p:txBody>
      </p:sp>
    </p:spTree>
    <p:extLst>
      <p:ext uri="{BB962C8B-B14F-4D97-AF65-F5344CB8AC3E}">
        <p14:creationId xmlns:p14="http://schemas.microsoft.com/office/powerpoint/2010/main" val="42780656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p:txBody>
          <a:bodyPr/>
          <a:lstStyle/>
          <a:p>
            <a:r>
              <a:rPr lang="en-US"/>
              <a:t>PMHx.</a:t>
            </a:r>
          </a:p>
        </p:txBody>
      </p:sp>
      <p:sp>
        <p:nvSpPr>
          <p:cNvPr id="45061" name="Rectangle 5"/>
          <p:cNvSpPr>
            <a:spLocks noGrp="1" noChangeArrowheads="1"/>
          </p:cNvSpPr>
          <p:nvPr>
            <p:ph type="body" sz="half" idx="1"/>
          </p:nvPr>
        </p:nvSpPr>
        <p:spPr>
          <a:xfrm>
            <a:off x="914400" y="2017713"/>
            <a:ext cx="4078288" cy="4114800"/>
          </a:xfrm>
        </p:spPr>
        <p:txBody>
          <a:bodyPr/>
          <a:lstStyle/>
          <a:p>
            <a:pPr>
              <a:lnSpc>
                <a:spcPct val="90000"/>
              </a:lnSpc>
            </a:pPr>
            <a:r>
              <a:rPr lang="en-US" dirty="0"/>
              <a:t>Compression </a:t>
            </a:r>
            <a:r>
              <a:rPr lang="en-US" dirty="0" err="1"/>
              <a:t>Fx</a:t>
            </a:r>
            <a:r>
              <a:rPr lang="en-US" dirty="0"/>
              <a:t>. following a fall</a:t>
            </a:r>
          </a:p>
          <a:p>
            <a:pPr>
              <a:lnSpc>
                <a:spcPct val="90000"/>
              </a:lnSpc>
            </a:pPr>
            <a:r>
              <a:rPr lang="en-US" dirty="0"/>
              <a:t>Paroxysmal atrial fibrillation on warfarin</a:t>
            </a:r>
          </a:p>
          <a:p>
            <a:pPr>
              <a:lnSpc>
                <a:spcPct val="90000"/>
              </a:lnSpc>
            </a:pPr>
            <a:r>
              <a:rPr lang="en-US" dirty="0"/>
              <a:t>HTN</a:t>
            </a:r>
          </a:p>
          <a:p>
            <a:pPr>
              <a:lnSpc>
                <a:spcPct val="90000"/>
              </a:lnSpc>
            </a:pPr>
            <a:r>
              <a:rPr lang="en-US" dirty="0"/>
              <a:t>CAD/CABG x 3 1981</a:t>
            </a:r>
          </a:p>
          <a:p>
            <a:pPr>
              <a:lnSpc>
                <a:spcPct val="90000"/>
              </a:lnSpc>
            </a:pPr>
            <a:r>
              <a:rPr lang="en-US" dirty="0"/>
              <a:t>DM II </a:t>
            </a:r>
          </a:p>
          <a:p>
            <a:pPr>
              <a:lnSpc>
                <a:spcPct val="90000"/>
              </a:lnSpc>
            </a:pPr>
            <a:r>
              <a:rPr lang="en-US" dirty="0"/>
              <a:t>TIA</a:t>
            </a:r>
          </a:p>
          <a:p>
            <a:pPr>
              <a:lnSpc>
                <a:spcPct val="90000"/>
              </a:lnSpc>
            </a:pPr>
            <a:r>
              <a:rPr lang="en-US" dirty="0"/>
              <a:t>Dementia</a:t>
            </a:r>
          </a:p>
        </p:txBody>
      </p:sp>
      <p:sp>
        <p:nvSpPr>
          <p:cNvPr id="45062" name="Rectangle 6"/>
          <p:cNvSpPr>
            <a:spLocks noGrp="1" noChangeArrowheads="1"/>
          </p:cNvSpPr>
          <p:nvPr>
            <p:ph type="body" sz="half" idx="2"/>
          </p:nvPr>
        </p:nvSpPr>
        <p:spPr/>
        <p:txBody>
          <a:bodyPr/>
          <a:lstStyle/>
          <a:p>
            <a:pPr>
              <a:lnSpc>
                <a:spcPct val="90000"/>
              </a:lnSpc>
            </a:pPr>
            <a:r>
              <a:rPr lang="en-US"/>
              <a:t>GERD</a:t>
            </a:r>
          </a:p>
          <a:p>
            <a:pPr>
              <a:lnSpc>
                <a:spcPct val="90000"/>
              </a:lnSpc>
            </a:pPr>
            <a:r>
              <a:rPr lang="en-US"/>
              <a:t>Low back pain</a:t>
            </a:r>
          </a:p>
          <a:p>
            <a:pPr>
              <a:lnSpc>
                <a:spcPct val="90000"/>
              </a:lnSpc>
            </a:pPr>
            <a:r>
              <a:rPr lang="en-US"/>
              <a:t>AAA- Repair 3/2006 </a:t>
            </a:r>
          </a:p>
          <a:p>
            <a:pPr>
              <a:lnSpc>
                <a:spcPct val="90000"/>
              </a:lnSpc>
            </a:pPr>
            <a:r>
              <a:rPr lang="en-US"/>
              <a:t>PVD-s/p fem-pop bypass 3/2006</a:t>
            </a:r>
          </a:p>
          <a:p>
            <a:pPr>
              <a:lnSpc>
                <a:spcPct val="90000"/>
              </a:lnSpc>
            </a:pPr>
            <a:r>
              <a:rPr lang="en-US"/>
              <a:t>DVT with IVC filter placement 3/2006</a:t>
            </a:r>
          </a:p>
          <a:p>
            <a:pPr>
              <a:lnSpc>
                <a:spcPct val="90000"/>
              </a:lnSpc>
            </a:pPr>
            <a:r>
              <a:rPr lang="en-US"/>
              <a:t>CHF</a:t>
            </a:r>
          </a:p>
          <a:p>
            <a:pPr>
              <a:lnSpc>
                <a:spcPct val="90000"/>
              </a:lnSpc>
            </a:pPr>
            <a:endParaRPr lang="en-US"/>
          </a:p>
        </p:txBody>
      </p:sp>
    </p:spTree>
    <p:extLst>
      <p:ext uri="{BB962C8B-B14F-4D97-AF65-F5344CB8AC3E}">
        <p14:creationId xmlns:p14="http://schemas.microsoft.com/office/powerpoint/2010/main" val="12485385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a:t>History</a:t>
            </a:r>
          </a:p>
        </p:txBody>
      </p:sp>
      <p:sp>
        <p:nvSpPr>
          <p:cNvPr id="48131" name="Rectangle 3"/>
          <p:cNvSpPr>
            <a:spLocks noGrp="1" noChangeArrowheads="1"/>
          </p:cNvSpPr>
          <p:nvPr>
            <p:ph type="body" idx="1"/>
          </p:nvPr>
        </p:nvSpPr>
        <p:spPr/>
        <p:txBody>
          <a:bodyPr/>
          <a:lstStyle/>
          <a:p>
            <a:pPr>
              <a:lnSpc>
                <a:spcPct val="90000"/>
              </a:lnSpc>
              <a:buFontTx/>
              <a:buNone/>
            </a:pPr>
            <a:r>
              <a:rPr lang="en-US" dirty="0"/>
              <a:t>Functional </a:t>
            </a:r>
            <a:r>
              <a:rPr lang="en-US" dirty="0" err="1"/>
              <a:t>Hx</a:t>
            </a:r>
            <a:r>
              <a:rPr lang="en-US" dirty="0"/>
              <a:t>:</a:t>
            </a:r>
          </a:p>
          <a:p>
            <a:pPr>
              <a:lnSpc>
                <a:spcPct val="90000"/>
              </a:lnSpc>
              <a:buFontTx/>
              <a:buNone/>
            </a:pPr>
            <a:r>
              <a:rPr lang="en-US" dirty="0"/>
              <a:t>Independent in basic ADL</a:t>
            </a:r>
            <a:r>
              <a:rPr lang="ja-JP" altLang="en-US" dirty="0">
                <a:latin typeface="Arial"/>
              </a:rPr>
              <a:t>’</a:t>
            </a:r>
            <a:r>
              <a:rPr lang="en-US" dirty="0"/>
              <a:t>s except bathing, ambulates with a 4 wheel walker most of the time</a:t>
            </a:r>
          </a:p>
          <a:p>
            <a:pPr>
              <a:lnSpc>
                <a:spcPct val="90000"/>
              </a:lnSpc>
              <a:buFontTx/>
              <a:buNone/>
            </a:pPr>
            <a:r>
              <a:rPr lang="en-US" dirty="0"/>
              <a:t>Unable to get up unassisted</a:t>
            </a:r>
          </a:p>
          <a:p>
            <a:pPr>
              <a:lnSpc>
                <a:spcPct val="90000"/>
              </a:lnSpc>
              <a:buFontTx/>
              <a:buNone/>
            </a:pPr>
            <a:r>
              <a:rPr lang="en-US" dirty="0"/>
              <a:t>Needs assist with bathing, meals preparation and medications</a:t>
            </a:r>
          </a:p>
          <a:p>
            <a:pPr>
              <a:lnSpc>
                <a:spcPct val="90000"/>
              </a:lnSpc>
              <a:buFontTx/>
              <a:buNone/>
            </a:pPr>
            <a:r>
              <a:rPr lang="en-US" dirty="0"/>
              <a:t>Family </a:t>
            </a:r>
            <a:r>
              <a:rPr lang="en-US" dirty="0" err="1"/>
              <a:t>hx</a:t>
            </a:r>
            <a:r>
              <a:rPr lang="en-US" dirty="0"/>
              <a:t>: non-contributory</a:t>
            </a:r>
          </a:p>
        </p:txBody>
      </p:sp>
    </p:spTree>
    <p:extLst>
      <p:ext uri="{BB962C8B-B14F-4D97-AF65-F5344CB8AC3E}">
        <p14:creationId xmlns:p14="http://schemas.microsoft.com/office/powerpoint/2010/main" val="38301391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43000" y="609600"/>
            <a:ext cx="7800975" cy="914400"/>
          </a:xfrm>
        </p:spPr>
        <p:txBody>
          <a:bodyPr/>
          <a:lstStyle/>
          <a:p>
            <a:r>
              <a:rPr lang="en-US" dirty="0"/>
              <a:t>Social History</a:t>
            </a:r>
          </a:p>
        </p:txBody>
      </p:sp>
      <p:sp>
        <p:nvSpPr>
          <p:cNvPr id="6147" name="Rectangle 3"/>
          <p:cNvSpPr>
            <a:spLocks noGrp="1" noChangeArrowheads="1"/>
          </p:cNvSpPr>
          <p:nvPr>
            <p:ph type="body" idx="1"/>
          </p:nvPr>
        </p:nvSpPr>
        <p:spPr>
          <a:xfrm>
            <a:off x="533400" y="1981200"/>
            <a:ext cx="8382000" cy="4144963"/>
          </a:xfrm>
        </p:spPr>
        <p:txBody>
          <a:bodyPr/>
          <a:lstStyle/>
          <a:p>
            <a:pPr>
              <a:lnSpc>
                <a:spcPct val="90000"/>
              </a:lnSpc>
            </a:pPr>
            <a:r>
              <a:rPr lang="en-US" dirty="0"/>
              <a:t>Married, wife dx with Alzheimer</a:t>
            </a:r>
            <a:r>
              <a:rPr lang="ja-JP" altLang="en-US" dirty="0">
                <a:latin typeface="Arial"/>
              </a:rPr>
              <a:t>’</a:t>
            </a:r>
            <a:r>
              <a:rPr lang="en-US" dirty="0"/>
              <a:t>s Disease</a:t>
            </a:r>
          </a:p>
          <a:p>
            <a:pPr>
              <a:lnSpc>
                <a:spcPct val="90000"/>
              </a:lnSpc>
            </a:pPr>
            <a:r>
              <a:rPr lang="en-US" dirty="0"/>
              <a:t>has day-time caregivers </a:t>
            </a:r>
          </a:p>
          <a:p>
            <a:pPr>
              <a:lnSpc>
                <a:spcPct val="90000"/>
              </a:lnSpc>
            </a:pPr>
            <a:r>
              <a:rPr lang="en-US" dirty="0"/>
              <a:t>family members have been staying with parents at night until 2 days when they felt parents were safe to stay by themselves</a:t>
            </a:r>
          </a:p>
          <a:p>
            <a:pPr>
              <a:lnSpc>
                <a:spcPct val="90000"/>
              </a:lnSpc>
            </a:pPr>
            <a:r>
              <a:rPr lang="en-US" dirty="0"/>
              <a:t>Smoking HX: quit 25 years ago</a:t>
            </a:r>
          </a:p>
          <a:p>
            <a:pPr>
              <a:lnSpc>
                <a:spcPct val="90000"/>
              </a:lnSpc>
            </a:pPr>
            <a:r>
              <a:rPr lang="en-US" dirty="0"/>
              <a:t>ETOH: current none: denies </a:t>
            </a:r>
            <a:r>
              <a:rPr lang="en-US" dirty="0" err="1"/>
              <a:t>hx</a:t>
            </a:r>
            <a:r>
              <a:rPr lang="en-US" dirty="0"/>
              <a:t> of heavy use in past </a:t>
            </a:r>
          </a:p>
        </p:txBody>
      </p:sp>
    </p:spTree>
    <p:extLst>
      <p:ext uri="{BB962C8B-B14F-4D97-AF65-F5344CB8AC3E}">
        <p14:creationId xmlns:p14="http://schemas.microsoft.com/office/powerpoint/2010/main" val="23456457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Pertinent ROS and VS</a:t>
            </a:r>
          </a:p>
        </p:txBody>
      </p:sp>
      <p:sp>
        <p:nvSpPr>
          <p:cNvPr id="7171" name="Rectangle 3"/>
          <p:cNvSpPr>
            <a:spLocks noGrp="1" noChangeArrowheads="1"/>
          </p:cNvSpPr>
          <p:nvPr>
            <p:ph type="body" idx="1"/>
          </p:nvPr>
        </p:nvSpPr>
        <p:spPr>
          <a:xfrm>
            <a:off x="457200" y="1905000"/>
            <a:ext cx="8229600" cy="4449763"/>
          </a:xfrm>
        </p:spPr>
        <p:txBody>
          <a:bodyPr/>
          <a:lstStyle/>
          <a:p>
            <a:r>
              <a:rPr lang="en-US" sz="2800" dirty="0"/>
              <a:t>Denies syncope, palpitations, </a:t>
            </a:r>
            <a:r>
              <a:rPr lang="en-US" sz="2800" dirty="0" err="1"/>
              <a:t>hx</a:t>
            </a:r>
            <a:r>
              <a:rPr lang="en-US" sz="2800" dirty="0"/>
              <a:t> of kidney stones</a:t>
            </a:r>
          </a:p>
          <a:p>
            <a:r>
              <a:rPr lang="en-US" sz="2800" dirty="0"/>
              <a:t>Has constant chronic low back pain 5-9/10</a:t>
            </a:r>
          </a:p>
          <a:p>
            <a:r>
              <a:rPr lang="en-US" sz="2800" dirty="0"/>
              <a:t>Denies lower extremity weakness or numbness</a:t>
            </a:r>
          </a:p>
          <a:p>
            <a:r>
              <a:rPr lang="en-US" sz="2800" dirty="0"/>
              <a:t>VS: 106/69 HR 76 Sitting</a:t>
            </a:r>
          </a:p>
          <a:p>
            <a:pPr marL="0" indent="0">
              <a:buNone/>
            </a:pPr>
            <a:r>
              <a:rPr lang="en-US" sz="2800" dirty="0"/>
              <a:t>       91/59   HR 85 standing immediate</a:t>
            </a:r>
          </a:p>
          <a:p>
            <a:pPr marL="0" indent="0">
              <a:buNone/>
            </a:pPr>
            <a:r>
              <a:rPr lang="en-US" sz="2800" dirty="0"/>
              <a:t>       94/61   HR 86 Standing one minute</a:t>
            </a:r>
          </a:p>
          <a:p>
            <a:pPr marL="0" indent="0">
              <a:buNone/>
            </a:pPr>
            <a:r>
              <a:rPr lang="en-US" sz="2800" dirty="0"/>
              <a:t>       93/60   HR 80 Standing 3 minutes</a:t>
            </a:r>
          </a:p>
          <a:p>
            <a:r>
              <a:rPr lang="en-US" sz="2800" dirty="0"/>
              <a:t>*</a:t>
            </a:r>
            <a:r>
              <a:rPr lang="en-US" sz="2800" dirty="0" err="1"/>
              <a:t>Pt</a:t>
            </a:r>
            <a:r>
              <a:rPr lang="en-US" sz="2800" dirty="0"/>
              <a:t> denied dizziness (13mm drop in SBP)</a:t>
            </a:r>
          </a:p>
          <a:p>
            <a:pPr>
              <a:buFontTx/>
              <a:buNone/>
            </a:pPr>
            <a:endParaRPr lang="en-US" sz="2800" dirty="0"/>
          </a:p>
        </p:txBody>
      </p:sp>
    </p:spTree>
    <p:extLst>
      <p:ext uri="{BB962C8B-B14F-4D97-AF65-F5344CB8AC3E}">
        <p14:creationId xmlns:p14="http://schemas.microsoft.com/office/powerpoint/2010/main" val="40403361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Physical Exam </a:t>
            </a:r>
          </a:p>
        </p:txBody>
      </p:sp>
      <p:sp>
        <p:nvSpPr>
          <p:cNvPr id="8195" name="Rectangle 3"/>
          <p:cNvSpPr>
            <a:spLocks noGrp="1" noChangeArrowheads="1"/>
          </p:cNvSpPr>
          <p:nvPr>
            <p:ph type="body" idx="1"/>
          </p:nvPr>
        </p:nvSpPr>
        <p:spPr/>
        <p:txBody>
          <a:bodyPr/>
          <a:lstStyle/>
          <a:p>
            <a:pPr>
              <a:lnSpc>
                <a:spcPct val="90000"/>
              </a:lnSpc>
            </a:pPr>
            <a:r>
              <a:rPr lang="en-US" dirty="0"/>
              <a:t>Gen: in NAD</a:t>
            </a:r>
          </a:p>
          <a:p>
            <a:pPr>
              <a:lnSpc>
                <a:spcPct val="90000"/>
              </a:lnSpc>
            </a:pPr>
            <a:r>
              <a:rPr lang="en-US" dirty="0"/>
              <a:t>HEENT: PEERLA, EOMI, no </a:t>
            </a:r>
            <a:r>
              <a:rPr lang="en-US" dirty="0" err="1"/>
              <a:t>nystagmus</a:t>
            </a:r>
            <a:endParaRPr lang="en-US" dirty="0"/>
          </a:p>
          <a:p>
            <a:pPr>
              <a:lnSpc>
                <a:spcPct val="90000"/>
              </a:lnSpc>
            </a:pPr>
            <a:r>
              <a:rPr lang="en-US" dirty="0"/>
              <a:t>Neck: no JVD, no bruits</a:t>
            </a:r>
          </a:p>
          <a:p>
            <a:pPr>
              <a:lnSpc>
                <a:spcPct val="90000"/>
              </a:lnSpc>
            </a:pPr>
            <a:r>
              <a:rPr lang="en-US" dirty="0"/>
              <a:t>Heart: irregular, S1, S2, Systolic murmur III/VI</a:t>
            </a:r>
          </a:p>
          <a:p>
            <a:pPr>
              <a:lnSpc>
                <a:spcPct val="90000"/>
              </a:lnSpc>
            </a:pPr>
            <a:r>
              <a:rPr lang="en-US" dirty="0"/>
              <a:t>Lung: clear, </a:t>
            </a:r>
            <a:r>
              <a:rPr lang="en-US" dirty="0" err="1"/>
              <a:t>Abd</a:t>
            </a:r>
            <a:r>
              <a:rPr lang="en-US" dirty="0"/>
              <a:t>: benign</a:t>
            </a:r>
          </a:p>
          <a:p>
            <a:pPr>
              <a:lnSpc>
                <a:spcPct val="90000"/>
              </a:lnSpc>
            </a:pPr>
            <a:r>
              <a:rPr lang="en-US" dirty="0"/>
              <a:t>Ext: L ankle 1+edema </a:t>
            </a:r>
          </a:p>
          <a:p>
            <a:pPr>
              <a:lnSpc>
                <a:spcPct val="90000"/>
              </a:lnSpc>
            </a:pPr>
            <a:endParaRPr lang="en-US" dirty="0"/>
          </a:p>
        </p:txBody>
      </p:sp>
    </p:spTree>
    <p:extLst>
      <p:ext uri="{BB962C8B-B14F-4D97-AF65-F5344CB8AC3E}">
        <p14:creationId xmlns:p14="http://schemas.microsoft.com/office/powerpoint/2010/main" val="13020607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Physical Exam cont.</a:t>
            </a:r>
          </a:p>
        </p:txBody>
      </p:sp>
      <p:sp>
        <p:nvSpPr>
          <p:cNvPr id="9219" name="Rectangle 3"/>
          <p:cNvSpPr>
            <a:spLocks noGrp="1" noChangeArrowheads="1"/>
          </p:cNvSpPr>
          <p:nvPr>
            <p:ph type="body" idx="1"/>
          </p:nvPr>
        </p:nvSpPr>
        <p:spPr/>
        <p:txBody>
          <a:bodyPr/>
          <a:lstStyle/>
          <a:p>
            <a:r>
              <a:rPr lang="en-US"/>
              <a:t>Neuro exam: MMSE 25/30, GDS 7/15</a:t>
            </a:r>
          </a:p>
          <a:p>
            <a:r>
              <a:rPr lang="en-US"/>
              <a:t>CN II-XII grossly intact, VA L 20/30, R 20/100 uncorrected, gross depth perception intact, fine impaired</a:t>
            </a:r>
          </a:p>
          <a:p>
            <a:r>
              <a:rPr lang="en-US"/>
              <a:t>Motor:         R ankle DF 4+, Lt 2-.</a:t>
            </a:r>
          </a:p>
          <a:p>
            <a:pPr>
              <a:buFontTx/>
              <a:buNone/>
            </a:pPr>
            <a:r>
              <a:rPr lang="en-US"/>
              <a:t>                     R knee ext 4+, Lt 3+</a:t>
            </a:r>
          </a:p>
          <a:p>
            <a:pPr>
              <a:buFontTx/>
              <a:buNone/>
            </a:pPr>
            <a:r>
              <a:rPr lang="en-US"/>
              <a:t>                     R hip flex 4, Lt 4</a:t>
            </a:r>
          </a:p>
          <a:p>
            <a:endParaRPr lang="en-US"/>
          </a:p>
        </p:txBody>
      </p:sp>
    </p:spTree>
    <p:extLst>
      <p:ext uri="{BB962C8B-B14F-4D97-AF65-F5344CB8AC3E}">
        <p14:creationId xmlns:p14="http://schemas.microsoft.com/office/powerpoint/2010/main" val="13362833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err="1"/>
              <a:t>Neuro</a:t>
            </a:r>
            <a:r>
              <a:rPr lang="en-US" dirty="0"/>
              <a:t> Exam</a:t>
            </a:r>
          </a:p>
        </p:txBody>
      </p:sp>
      <p:sp>
        <p:nvSpPr>
          <p:cNvPr id="49155" name="Rectangle 3"/>
          <p:cNvSpPr>
            <a:spLocks noGrp="1" noChangeArrowheads="1"/>
          </p:cNvSpPr>
          <p:nvPr>
            <p:ph type="body" idx="1"/>
          </p:nvPr>
        </p:nvSpPr>
        <p:spPr/>
        <p:txBody>
          <a:bodyPr/>
          <a:lstStyle/>
          <a:p>
            <a:pPr>
              <a:lnSpc>
                <a:spcPct val="90000"/>
              </a:lnSpc>
            </a:pPr>
            <a:r>
              <a:rPr lang="en-US" sz="2400" dirty="0"/>
              <a:t>Sensory: intact with 5.07 and 4.08 filament on </a:t>
            </a:r>
            <a:r>
              <a:rPr lang="en-US" sz="2400" dirty="0" err="1"/>
              <a:t>Rt</a:t>
            </a:r>
            <a:r>
              <a:rPr lang="en-US" sz="2400" dirty="0"/>
              <a:t> leg, impaired on L foot  with both</a:t>
            </a:r>
          </a:p>
          <a:p>
            <a:pPr>
              <a:lnSpc>
                <a:spcPct val="90000"/>
              </a:lnSpc>
            </a:pPr>
            <a:r>
              <a:rPr lang="en-US" sz="2400" dirty="0" err="1"/>
              <a:t>nl</a:t>
            </a:r>
            <a:r>
              <a:rPr lang="en-US" sz="2400" dirty="0"/>
              <a:t> proprioception </a:t>
            </a:r>
            <a:r>
              <a:rPr lang="en-US" sz="2400" dirty="0" err="1"/>
              <a:t>bilat</a:t>
            </a:r>
            <a:r>
              <a:rPr lang="en-US" sz="2400" dirty="0"/>
              <a:t>., vibration </a:t>
            </a:r>
            <a:r>
              <a:rPr lang="en-US" sz="2400" dirty="0" err="1"/>
              <a:t>nl</a:t>
            </a:r>
            <a:r>
              <a:rPr lang="en-US" sz="2400" dirty="0"/>
              <a:t> on R, absent on L</a:t>
            </a:r>
          </a:p>
          <a:p>
            <a:pPr>
              <a:lnSpc>
                <a:spcPct val="90000"/>
              </a:lnSpc>
            </a:pPr>
            <a:r>
              <a:rPr lang="en-US" sz="2400" dirty="0"/>
              <a:t>Tone- few beats of clonus L foot, otherwise </a:t>
            </a:r>
            <a:r>
              <a:rPr lang="en-US" sz="2400" dirty="0" err="1"/>
              <a:t>nl</a:t>
            </a:r>
            <a:r>
              <a:rPr lang="en-US" sz="2400" dirty="0"/>
              <a:t>,  no </a:t>
            </a:r>
            <a:r>
              <a:rPr lang="en-US" sz="2400" dirty="0" err="1"/>
              <a:t>cogwheeling</a:t>
            </a:r>
            <a:endParaRPr lang="en-US" sz="2400" dirty="0"/>
          </a:p>
          <a:p>
            <a:pPr>
              <a:lnSpc>
                <a:spcPct val="90000"/>
              </a:lnSpc>
            </a:pPr>
            <a:r>
              <a:rPr lang="en-US" sz="2400" dirty="0"/>
              <a:t>DTR</a:t>
            </a:r>
            <a:r>
              <a:rPr lang="ja-JP" altLang="en-US" sz="2400" dirty="0">
                <a:latin typeface="Arial"/>
              </a:rPr>
              <a:t>’</a:t>
            </a:r>
            <a:r>
              <a:rPr lang="en-US" sz="2400" dirty="0"/>
              <a:t>s 1+ on R, 2-3+ on LLE, 2 LUE</a:t>
            </a:r>
          </a:p>
          <a:p>
            <a:pPr>
              <a:lnSpc>
                <a:spcPct val="90000"/>
              </a:lnSpc>
            </a:pPr>
            <a:r>
              <a:rPr lang="en-US" sz="2400" dirty="0"/>
              <a:t>Babinski positive on L</a:t>
            </a:r>
          </a:p>
          <a:p>
            <a:pPr>
              <a:lnSpc>
                <a:spcPct val="90000"/>
              </a:lnSpc>
            </a:pPr>
            <a:r>
              <a:rPr lang="en-US" sz="2400" dirty="0"/>
              <a:t>Coordination: finger taps impaired, RAM impaired, foot taps impaired (slow and decreased amplitude on L)</a:t>
            </a:r>
          </a:p>
          <a:p>
            <a:pPr>
              <a:lnSpc>
                <a:spcPct val="90000"/>
              </a:lnSpc>
            </a:pPr>
            <a:endParaRPr lang="en-US" sz="2400" dirty="0"/>
          </a:p>
          <a:p>
            <a:pPr>
              <a:lnSpc>
                <a:spcPct val="90000"/>
              </a:lnSpc>
            </a:pPr>
            <a:endParaRPr lang="en-US" sz="2400" dirty="0"/>
          </a:p>
        </p:txBody>
      </p:sp>
    </p:spTree>
    <p:extLst>
      <p:ext uri="{BB962C8B-B14F-4D97-AF65-F5344CB8AC3E}">
        <p14:creationId xmlns:p14="http://schemas.microsoft.com/office/powerpoint/2010/main" val="12223844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a:t>Assessment/Identification of Fall and Injury Risk Factors</a:t>
            </a:r>
          </a:p>
        </p:txBody>
      </p:sp>
      <p:sp>
        <p:nvSpPr>
          <p:cNvPr id="14339" name="Rectangle 3"/>
          <p:cNvSpPr>
            <a:spLocks noGrp="1" noChangeArrowheads="1"/>
          </p:cNvSpPr>
          <p:nvPr>
            <p:ph type="body" idx="1"/>
          </p:nvPr>
        </p:nvSpPr>
        <p:spPr>
          <a:xfrm>
            <a:off x="228600" y="1981200"/>
            <a:ext cx="8915400" cy="4876800"/>
          </a:xfrm>
        </p:spPr>
        <p:txBody>
          <a:bodyPr/>
          <a:lstStyle/>
          <a:p>
            <a:r>
              <a:rPr lang="en-US" sz="2800"/>
              <a:t>Deconditioning</a:t>
            </a:r>
          </a:p>
          <a:p>
            <a:r>
              <a:rPr lang="en-US" sz="2800"/>
              <a:t>Episodes of hypoglycemia</a:t>
            </a:r>
          </a:p>
          <a:p>
            <a:r>
              <a:rPr lang="en-US" sz="2800"/>
              <a:t>Chronic low back pain secondary to lumbar DDD and DJD, and compression fracture of L1, </a:t>
            </a:r>
          </a:p>
          <a:p>
            <a:r>
              <a:rPr lang="en-US" sz="2800"/>
              <a:t>Lf foot weakness and sensory impairment most likely multifactorial (lumbar spine DJD, r/o spinal stenosis, residual effects of CVA?)</a:t>
            </a:r>
          </a:p>
          <a:p>
            <a:r>
              <a:rPr lang="en-US" sz="2800"/>
              <a:t>Borderline hypotension with 15mm drop in SBP</a:t>
            </a:r>
          </a:p>
          <a:p>
            <a:r>
              <a:rPr lang="en-US" sz="2800"/>
              <a:t>Anticoagulant therapy with Warfarin</a:t>
            </a:r>
          </a:p>
          <a:p>
            <a:endParaRPr lang="en-US" sz="2800"/>
          </a:p>
        </p:txBody>
      </p:sp>
    </p:spTree>
    <p:extLst>
      <p:ext uri="{BB962C8B-B14F-4D97-AF65-F5344CB8AC3E}">
        <p14:creationId xmlns:p14="http://schemas.microsoft.com/office/powerpoint/2010/main" val="20217342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To Admit</a:t>
            </a:r>
            <a:br>
              <a:rPr lang="en-US" dirty="0"/>
            </a:br>
            <a:r>
              <a:rPr lang="en-US" dirty="0"/>
              <a:t>What Will You Do?</a:t>
            </a:r>
          </a:p>
        </p:txBody>
      </p:sp>
      <p:sp>
        <p:nvSpPr>
          <p:cNvPr id="3" name="Content Placeholder 2"/>
          <p:cNvSpPr>
            <a:spLocks noGrp="1"/>
          </p:cNvSpPr>
          <p:nvPr>
            <p:ph idx="1"/>
          </p:nvPr>
        </p:nvSpPr>
        <p:spPr/>
        <p:txBody>
          <a:bodyPr/>
          <a:lstStyle/>
          <a:p>
            <a:r>
              <a:rPr lang="en-US" dirty="0"/>
              <a:t> In the ER to work him up and keep him safe from falls and injury?</a:t>
            </a:r>
          </a:p>
          <a:p>
            <a:r>
              <a:rPr lang="en-US" dirty="0"/>
              <a:t>In the Acute Care Unit to work him up and keep him safe from falls and injury?</a:t>
            </a:r>
          </a:p>
          <a:p>
            <a:endParaRPr lang="en-US" dirty="0"/>
          </a:p>
          <a:p>
            <a:endParaRPr lang="en-US" dirty="0"/>
          </a:p>
        </p:txBody>
      </p:sp>
    </p:spTree>
    <p:extLst>
      <p:ext uri="{BB962C8B-B14F-4D97-AF65-F5344CB8AC3E}">
        <p14:creationId xmlns:p14="http://schemas.microsoft.com/office/powerpoint/2010/main" val="1173550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292100"/>
            <a:ext cx="7620000" cy="1384300"/>
          </a:xfrm>
        </p:spPr>
        <p:txBody>
          <a:bodyPr/>
          <a:lstStyle/>
          <a:p>
            <a:r>
              <a:rPr lang="en-US" sz="3600" dirty="0"/>
              <a:t>My Plan</a:t>
            </a:r>
          </a:p>
        </p:txBody>
      </p:sp>
      <p:sp>
        <p:nvSpPr>
          <p:cNvPr id="18435" name="Rectangle 3"/>
          <p:cNvSpPr>
            <a:spLocks noGrp="1" noChangeArrowheads="1"/>
          </p:cNvSpPr>
          <p:nvPr>
            <p:ph type="body" idx="1"/>
          </p:nvPr>
        </p:nvSpPr>
        <p:spPr>
          <a:xfrm>
            <a:off x="685800" y="2057400"/>
            <a:ext cx="8229600" cy="4495800"/>
          </a:xfrm>
        </p:spPr>
        <p:txBody>
          <a:bodyPr/>
          <a:lstStyle/>
          <a:p>
            <a:pPr marL="0" indent="0">
              <a:buNone/>
            </a:pPr>
            <a:r>
              <a:rPr lang="en-US" sz="2500" dirty="0"/>
              <a:t>1. Deconditioning: PT for reconditioning, strengthening, balance and gait training</a:t>
            </a:r>
          </a:p>
          <a:p>
            <a:pPr marL="609600" indent="-609600">
              <a:buFontTx/>
              <a:buNone/>
            </a:pPr>
            <a:r>
              <a:rPr lang="en-US" sz="2500" dirty="0"/>
              <a:t>2. Lf foot weakness and sensory impairment: </a:t>
            </a:r>
          </a:p>
          <a:p>
            <a:pPr marL="609600" indent="-609600">
              <a:buFontTx/>
              <a:buNone/>
            </a:pPr>
            <a:r>
              <a:rPr lang="en-US" sz="2500" dirty="0"/>
              <a:t>	- Orthotics referral for Lt foot AFO  </a:t>
            </a:r>
          </a:p>
          <a:p>
            <a:pPr marL="990600" lvl="1" indent="-533400">
              <a:buFont typeface="Tahoma" charset="0"/>
              <a:buNone/>
            </a:pPr>
            <a:r>
              <a:rPr lang="en-US" sz="2500" dirty="0"/>
              <a:t>- use Lt foot AFO at all times with walker for fall prevention</a:t>
            </a:r>
          </a:p>
          <a:p>
            <a:pPr marL="990600" lvl="1" indent="-533400"/>
            <a:r>
              <a:rPr lang="en-US" sz="2500" dirty="0"/>
              <a:t>MRI L-S spine to evaluate pathology (r/o spinal stenosis)</a:t>
            </a:r>
          </a:p>
          <a:p>
            <a:pPr marL="990600" lvl="1" indent="-533400">
              <a:buFont typeface="Tahoma" charset="0"/>
              <a:buNone/>
            </a:pPr>
            <a:r>
              <a:rPr lang="en-US" sz="2500" dirty="0"/>
              <a:t>- Use 4 wheel walker at all times </a:t>
            </a:r>
          </a:p>
          <a:p>
            <a:pPr marL="990600" lvl="1" indent="-533400">
              <a:buFont typeface="Tahoma" charset="0"/>
              <a:buNone/>
            </a:pPr>
            <a:endParaRPr lang="en-US" sz="2400" dirty="0"/>
          </a:p>
          <a:p>
            <a:pPr marL="609600" indent="-609600">
              <a:buFontTx/>
              <a:buNone/>
            </a:pPr>
            <a:endParaRPr lang="en-US" dirty="0"/>
          </a:p>
        </p:txBody>
      </p:sp>
    </p:spTree>
    <p:extLst>
      <p:ext uri="{BB962C8B-B14F-4D97-AF65-F5344CB8AC3E}">
        <p14:creationId xmlns:p14="http://schemas.microsoft.com/office/powerpoint/2010/main" val="1470919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0938" y="990600"/>
            <a:ext cx="7793037" cy="769938"/>
          </a:xfrm>
        </p:spPr>
        <p:txBody>
          <a:bodyPr/>
          <a:lstStyle/>
          <a:p>
            <a:br>
              <a:rPr lang="en-US" dirty="0"/>
            </a:br>
            <a:br>
              <a:rPr lang="en-US" dirty="0"/>
            </a:br>
            <a:r>
              <a:rPr lang="en-US" dirty="0"/>
              <a:t>Falls: US population aged 65 and older during 2015</a:t>
            </a:r>
          </a:p>
        </p:txBody>
      </p:sp>
      <p:sp>
        <p:nvSpPr>
          <p:cNvPr id="3" name="Content Placeholder 2"/>
          <p:cNvSpPr>
            <a:spLocks noGrp="1"/>
          </p:cNvSpPr>
          <p:nvPr>
            <p:ph idx="1"/>
          </p:nvPr>
        </p:nvSpPr>
        <p:spPr/>
        <p:txBody>
          <a:bodyPr/>
          <a:lstStyle/>
          <a:p>
            <a:r>
              <a:rPr lang="en-US" dirty="0"/>
              <a:t>Fatal falls from 2015 NVSS (N=28,486)</a:t>
            </a:r>
          </a:p>
          <a:p>
            <a:r>
              <a:rPr lang="en-US" dirty="0"/>
              <a:t>Non-fatal falls from 2011 MCBS (N=3,460/10,102 respondents) (Medicare  Current Beneficiary Survey)</a:t>
            </a:r>
          </a:p>
          <a:p>
            <a:r>
              <a:rPr lang="en-US" dirty="0"/>
              <a:t>Non-fatal falls: 52.1% fell once, 21.3% fell twice, 24.1% fall three times of more  </a:t>
            </a:r>
            <a:r>
              <a:rPr lang="en-US" dirty="0">
                <a:solidFill>
                  <a:srgbClr val="0000FF"/>
                </a:solidFill>
              </a:rPr>
              <a:t>(What percent enter into your care?)</a:t>
            </a:r>
          </a:p>
          <a:p>
            <a:endParaRPr lang="en-US" dirty="0"/>
          </a:p>
        </p:txBody>
      </p:sp>
    </p:spTree>
    <p:extLst>
      <p:ext uri="{BB962C8B-B14F-4D97-AF65-F5344CB8AC3E}">
        <p14:creationId xmlns:p14="http://schemas.microsoft.com/office/powerpoint/2010/main" val="29149203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066800" y="0"/>
            <a:ext cx="7620000" cy="1828800"/>
          </a:xfrm>
        </p:spPr>
        <p:txBody>
          <a:bodyPr/>
          <a:lstStyle/>
          <a:p>
            <a:r>
              <a:rPr lang="en-US" sz="3600" dirty="0"/>
              <a:t>Plan Continued</a:t>
            </a:r>
          </a:p>
        </p:txBody>
      </p:sp>
      <p:sp>
        <p:nvSpPr>
          <p:cNvPr id="20483" name="Rectangle 3"/>
          <p:cNvSpPr>
            <a:spLocks noGrp="1" noChangeArrowheads="1"/>
          </p:cNvSpPr>
          <p:nvPr>
            <p:ph type="body" idx="1"/>
          </p:nvPr>
        </p:nvSpPr>
        <p:spPr>
          <a:xfrm>
            <a:off x="762000" y="2209800"/>
            <a:ext cx="8077200" cy="4648200"/>
          </a:xfrm>
        </p:spPr>
        <p:txBody>
          <a:bodyPr/>
          <a:lstStyle/>
          <a:p>
            <a:pPr>
              <a:buFontTx/>
              <a:buNone/>
            </a:pPr>
            <a:r>
              <a:rPr lang="en-US" sz="2400" dirty="0"/>
              <a:t>3. Episodes of hypoglycemia: Work to achieve optimum control of blood sugar- check </a:t>
            </a:r>
            <a:r>
              <a:rPr lang="en-US" sz="2400" dirty="0" err="1"/>
              <a:t>tid</a:t>
            </a:r>
            <a:r>
              <a:rPr lang="en-US" sz="2400" dirty="0"/>
              <a:t> before meals and at </a:t>
            </a:r>
            <a:r>
              <a:rPr lang="en-US" sz="2400" dirty="0" err="1"/>
              <a:t>hs</a:t>
            </a:r>
            <a:r>
              <a:rPr lang="en-US" sz="2400" dirty="0"/>
              <a:t> and bring log to PCC to adjust regimen</a:t>
            </a:r>
          </a:p>
          <a:p>
            <a:pPr>
              <a:buFontTx/>
              <a:buNone/>
            </a:pPr>
            <a:r>
              <a:rPr lang="en-US" sz="2400" dirty="0"/>
              <a:t>4. Compression fracture/Osteopenia:</a:t>
            </a:r>
          </a:p>
          <a:p>
            <a:pPr lvl="1">
              <a:buFont typeface="Tahoma" charset="0"/>
              <a:buNone/>
            </a:pPr>
            <a:r>
              <a:rPr lang="en-US" sz="2400" dirty="0"/>
              <a:t>   - Osteoporosis work-up, consider Alendronate </a:t>
            </a:r>
            <a:r>
              <a:rPr lang="en-US" sz="2400" dirty="0" err="1"/>
              <a:t>tx</a:t>
            </a:r>
            <a:r>
              <a:rPr lang="en-US" sz="2400" dirty="0"/>
              <a:t>. (not ideal candidate)</a:t>
            </a:r>
          </a:p>
          <a:p>
            <a:pPr lvl="1">
              <a:buFont typeface="Tahoma" charset="0"/>
              <a:buNone/>
            </a:pPr>
            <a:r>
              <a:rPr lang="en-US" sz="2400" dirty="0"/>
              <a:t>	- Start </a:t>
            </a:r>
            <a:r>
              <a:rPr lang="en-US" sz="2400" dirty="0" err="1"/>
              <a:t>Ca</a:t>
            </a:r>
            <a:r>
              <a:rPr lang="en-US" sz="2400" dirty="0"/>
              <a:t>/D bid (600mg/200IU)</a:t>
            </a:r>
          </a:p>
          <a:p>
            <a:pPr lvl="1">
              <a:buFont typeface="Tahoma" charset="0"/>
              <a:buNone/>
            </a:pPr>
            <a:r>
              <a:rPr lang="en-US" sz="2400" dirty="0"/>
              <a:t>	- Wear Hip Protectors –ordered from Prosthetics</a:t>
            </a:r>
          </a:p>
          <a:p>
            <a:pPr lvl="1">
              <a:buFont typeface="Tahoma" charset="0"/>
              <a:buNone/>
            </a:pPr>
            <a:r>
              <a:rPr lang="en-US" sz="2400" dirty="0"/>
              <a:t>	- </a:t>
            </a:r>
            <a:r>
              <a:rPr lang="en-US" sz="2400" dirty="0" err="1"/>
              <a:t>Pt</a:t>
            </a:r>
            <a:r>
              <a:rPr lang="en-US" sz="2400" dirty="0"/>
              <a:t> and family educated about rationale for hip protectors </a:t>
            </a:r>
          </a:p>
          <a:p>
            <a:pPr lvl="1">
              <a:buFont typeface="Tahoma" charset="0"/>
              <a:buNone/>
            </a:pPr>
            <a:endParaRPr lang="en-US" dirty="0"/>
          </a:p>
          <a:p>
            <a:pPr>
              <a:buFontTx/>
              <a:buNone/>
            </a:pPr>
            <a:endParaRPr lang="en-US" sz="4000" dirty="0"/>
          </a:p>
        </p:txBody>
      </p:sp>
    </p:spTree>
    <p:extLst>
      <p:ext uri="{BB962C8B-B14F-4D97-AF65-F5344CB8AC3E}">
        <p14:creationId xmlns:p14="http://schemas.microsoft.com/office/powerpoint/2010/main" val="24842315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z="3600" dirty="0"/>
              <a:t>Plan Continued</a:t>
            </a:r>
          </a:p>
        </p:txBody>
      </p:sp>
      <p:sp>
        <p:nvSpPr>
          <p:cNvPr id="37891" name="Rectangle 3"/>
          <p:cNvSpPr>
            <a:spLocks noGrp="1" noChangeArrowheads="1"/>
          </p:cNvSpPr>
          <p:nvPr>
            <p:ph type="body" idx="1"/>
          </p:nvPr>
        </p:nvSpPr>
        <p:spPr>
          <a:xfrm>
            <a:off x="304800" y="2057400"/>
            <a:ext cx="8153400" cy="3048000"/>
          </a:xfrm>
        </p:spPr>
        <p:txBody>
          <a:bodyPr/>
          <a:lstStyle/>
          <a:p>
            <a:pPr lvl="1">
              <a:lnSpc>
                <a:spcPct val="90000"/>
              </a:lnSpc>
              <a:buFont typeface="Tahoma" charset="0"/>
              <a:buNone/>
            </a:pPr>
            <a:r>
              <a:rPr lang="en-US" dirty="0"/>
              <a:t>5.  Borderline hypotension:</a:t>
            </a:r>
          </a:p>
          <a:p>
            <a:pPr lvl="1">
              <a:lnSpc>
                <a:spcPct val="90000"/>
              </a:lnSpc>
              <a:buFont typeface="Tahoma" charset="0"/>
              <a:buNone/>
            </a:pPr>
            <a:r>
              <a:rPr lang="en-US" dirty="0"/>
              <a:t>	-Change position slowly from sit to stand while holding onto firm support</a:t>
            </a:r>
          </a:p>
          <a:p>
            <a:pPr lvl="1">
              <a:lnSpc>
                <a:spcPct val="90000"/>
              </a:lnSpc>
              <a:buFont typeface="Tahoma" charset="0"/>
              <a:buNone/>
            </a:pPr>
            <a:r>
              <a:rPr lang="en-US" dirty="0"/>
              <a:t>	-change terazosin to </a:t>
            </a:r>
            <a:r>
              <a:rPr lang="en-US" dirty="0" err="1"/>
              <a:t>tamsulosin</a:t>
            </a:r>
            <a:r>
              <a:rPr lang="en-US" dirty="0"/>
              <a:t> to reduce risk of </a:t>
            </a:r>
            <a:r>
              <a:rPr lang="en-US" dirty="0" err="1"/>
              <a:t>orthostasis</a:t>
            </a:r>
            <a:endParaRPr lang="en-US" dirty="0"/>
          </a:p>
          <a:p>
            <a:pPr lvl="1">
              <a:lnSpc>
                <a:spcPct val="90000"/>
              </a:lnSpc>
              <a:buFont typeface="Tahoma" charset="0"/>
              <a:buNone/>
            </a:pPr>
            <a:r>
              <a:rPr lang="en-US" dirty="0"/>
              <a:t>	-monitor and record blood pressure daily and bring to next PCC </a:t>
            </a:r>
            <a:r>
              <a:rPr lang="en-US" dirty="0" err="1"/>
              <a:t>appt</a:t>
            </a:r>
            <a:r>
              <a:rPr lang="en-US" dirty="0"/>
              <a:t>-	- ordered BP cuff for </a:t>
            </a:r>
            <a:r>
              <a:rPr lang="en-US" dirty="0" err="1"/>
              <a:t>pt</a:t>
            </a:r>
            <a:r>
              <a:rPr lang="en-US" dirty="0"/>
              <a:t>/family </a:t>
            </a:r>
          </a:p>
          <a:p>
            <a:pPr lvl="1">
              <a:lnSpc>
                <a:spcPct val="90000"/>
              </a:lnSpc>
              <a:buFont typeface="Tahoma" charset="0"/>
              <a:buNone/>
            </a:pPr>
            <a:r>
              <a:rPr lang="en-US" dirty="0"/>
              <a:t>	- consider changing Furosemide to QOD if Low BP continues</a:t>
            </a:r>
          </a:p>
          <a:p>
            <a:pPr lvl="1">
              <a:lnSpc>
                <a:spcPct val="90000"/>
              </a:lnSpc>
              <a:buFont typeface="Tahoma" charset="0"/>
              <a:buNone/>
            </a:pPr>
            <a:r>
              <a:rPr lang="en-US" dirty="0"/>
              <a:t>	</a:t>
            </a:r>
          </a:p>
          <a:p>
            <a:pPr>
              <a:lnSpc>
                <a:spcPct val="90000"/>
              </a:lnSpc>
            </a:pPr>
            <a:endParaRPr lang="en-US" dirty="0"/>
          </a:p>
        </p:txBody>
      </p:sp>
    </p:spTree>
    <p:extLst>
      <p:ext uri="{BB962C8B-B14F-4D97-AF65-F5344CB8AC3E}">
        <p14:creationId xmlns:p14="http://schemas.microsoft.com/office/powerpoint/2010/main" val="18678708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19200" y="292100"/>
            <a:ext cx="7467600" cy="1308100"/>
          </a:xfrm>
        </p:spPr>
        <p:txBody>
          <a:bodyPr/>
          <a:lstStyle/>
          <a:p>
            <a:r>
              <a:rPr lang="en-US" sz="3600" dirty="0"/>
              <a:t>Plan Continued</a:t>
            </a:r>
          </a:p>
        </p:txBody>
      </p:sp>
      <p:sp>
        <p:nvSpPr>
          <p:cNvPr id="21507" name="Rectangle 3"/>
          <p:cNvSpPr>
            <a:spLocks noGrp="1" noChangeArrowheads="1"/>
          </p:cNvSpPr>
          <p:nvPr>
            <p:ph type="body" idx="1"/>
          </p:nvPr>
        </p:nvSpPr>
        <p:spPr>
          <a:xfrm>
            <a:off x="457200" y="1981200"/>
            <a:ext cx="8686800" cy="4495800"/>
          </a:xfrm>
        </p:spPr>
        <p:txBody>
          <a:bodyPr/>
          <a:lstStyle/>
          <a:p>
            <a:pPr lvl="1">
              <a:buFont typeface="Tahoma" charset="0"/>
              <a:buNone/>
            </a:pPr>
            <a:r>
              <a:rPr lang="en-US" sz="2500" dirty="0"/>
              <a:t>6. For Anticoagulant therapy with warfarin for CVA prophylaxis:</a:t>
            </a:r>
          </a:p>
          <a:p>
            <a:pPr lvl="1">
              <a:buFont typeface="Tahoma" charset="0"/>
              <a:buNone/>
            </a:pPr>
            <a:r>
              <a:rPr lang="en-US" sz="2500" dirty="0"/>
              <a:t>	-recommended continuation of warfarin therapy</a:t>
            </a:r>
          </a:p>
          <a:p>
            <a:pPr lvl="1">
              <a:buFont typeface="Tahoma" charset="0"/>
              <a:buNone/>
            </a:pPr>
            <a:r>
              <a:rPr lang="en-US" sz="2500" dirty="0"/>
              <a:t>	- stressed need to use 4 wheel walker at all times to reduce risk of injury </a:t>
            </a:r>
          </a:p>
          <a:p>
            <a:pPr lvl="1">
              <a:buFont typeface="Tahoma" charset="0"/>
              <a:buNone/>
            </a:pPr>
            <a:r>
              <a:rPr lang="en-US" sz="2500" dirty="0"/>
              <a:t>	-need for close supervision of </a:t>
            </a:r>
            <a:r>
              <a:rPr lang="en-US" sz="2500" dirty="0" err="1"/>
              <a:t>pt</a:t>
            </a:r>
            <a:r>
              <a:rPr lang="en-US" sz="2500" dirty="0"/>
              <a:t> to assure compliance with walker use</a:t>
            </a:r>
          </a:p>
          <a:p>
            <a:pPr lvl="1">
              <a:buFont typeface="Tahoma" charset="0"/>
              <a:buNone/>
            </a:pPr>
            <a:r>
              <a:rPr lang="en-US" sz="2500" dirty="0"/>
              <a:t> Patients at high risk for falls with a. fib., because of their high stroke rate, appear to still benefit from anticoagulant therapy, if they have multiple stroke risk factors (Gage et al., 2005). </a:t>
            </a:r>
          </a:p>
        </p:txBody>
      </p:sp>
    </p:spTree>
    <p:extLst>
      <p:ext uri="{BB962C8B-B14F-4D97-AF65-F5344CB8AC3E}">
        <p14:creationId xmlns:p14="http://schemas.microsoft.com/office/powerpoint/2010/main" val="10535553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Plan Continue</a:t>
            </a:r>
          </a:p>
        </p:txBody>
      </p:sp>
      <p:sp>
        <p:nvSpPr>
          <p:cNvPr id="3" name="Content Placeholder 2"/>
          <p:cNvSpPr>
            <a:spLocks noGrp="1"/>
          </p:cNvSpPr>
          <p:nvPr>
            <p:ph idx="1"/>
          </p:nvPr>
        </p:nvSpPr>
        <p:spPr/>
        <p:txBody>
          <a:bodyPr/>
          <a:lstStyle/>
          <a:p>
            <a:r>
              <a:rPr lang="en-US" dirty="0"/>
              <a:t>Create a Safe Environment</a:t>
            </a:r>
          </a:p>
          <a:p>
            <a:r>
              <a:rPr lang="en-US" dirty="0"/>
              <a:t>Floor Mats</a:t>
            </a:r>
          </a:p>
          <a:p>
            <a:r>
              <a:rPr lang="en-US" dirty="0"/>
              <a:t>Safe Exit Side</a:t>
            </a:r>
          </a:p>
          <a:p>
            <a:r>
              <a:rPr lang="en-US" dirty="0"/>
              <a:t>Bed Side Commode</a:t>
            </a:r>
          </a:p>
          <a:p>
            <a:r>
              <a:rPr lang="en-US" dirty="0"/>
              <a:t>Virtual Surveillance</a:t>
            </a:r>
          </a:p>
        </p:txBody>
      </p:sp>
    </p:spTree>
    <p:extLst>
      <p:ext uri="{BB962C8B-B14F-4D97-AF65-F5344CB8AC3E}">
        <p14:creationId xmlns:p14="http://schemas.microsoft.com/office/powerpoint/2010/main" val="12174188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a:t>Your Turn</a:t>
            </a:r>
          </a:p>
        </p:txBody>
      </p:sp>
      <p:sp>
        <p:nvSpPr>
          <p:cNvPr id="63491" name="Rectangle 3"/>
          <p:cNvSpPr>
            <a:spLocks noGrp="1" noChangeArrowheads="1"/>
          </p:cNvSpPr>
          <p:nvPr>
            <p:ph type="body" idx="1"/>
          </p:nvPr>
        </p:nvSpPr>
        <p:spPr/>
        <p:txBody>
          <a:bodyPr/>
          <a:lstStyle/>
          <a:p>
            <a:r>
              <a:rPr lang="en-US" dirty="0"/>
              <a:t>Share Your Patients</a:t>
            </a:r>
          </a:p>
          <a:p>
            <a:r>
              <a:rPr lang="en-US" dirty="0"/>
              <a:t>Let’s Discuss</a:t>
            </a:r>
          </a:p>
        </p:txBody>
      </p:sp>
    </p:spTree>
    <p:extLst>
      <p:ext uri="{BB962C8B-B14F-4D97-AF65-F5344CB8AC3E}">
        <p14:creationId xmlns:p14="http://schemas.microsoft.com/office/powerpoint/2010/main" val="2269918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You Can Always Reach Me!</a:t>
            </a:r>
          </a:p>
        </p:txBody>
      </p:sp>
      <p:sp>
        <p:nvSpPr>
          <p:cNvPr id="5" name="Content Placeholder 4"/>
          <p:cNvSpPr>
            <a:spLocks noGrp="1"/>
          </p:cNvSpPr>
          <p:nvPr>
            <p:ph idx="1"/>
          </p:nvPr>
        </p:nvSpPr>
        <p:spPr/>
        <p:txBody>
          <a:bodyPr/>
          <a:lstStyle/>
          <a:p>
            <a:r>
              <a:rPr lang="en-US" dirty="0"/>
              <a:t>Patricia Quigley, PhD, MPH, ARNP, CRRN, FAAN, FAANP, Nurse Consultant</a:t>
            </a:r>
          </a:p>
          <a:p>
            <a:r>
              <a:rPr lang="en-US" dirty="0"/>
              <a:t>pquigley1@tampabay.rr.com</a:t>
            </a:r>
          </a:p>
        </p:txBody>
      </p:sp>
    </p:spTree>
    <p:extLst>
      <p:ext uri="{BB962C8B-B14F-4D97-AF65-F5344CB8AC3E}">
        <p14:creationId xmlns:p14="http://schemas.microsoft.com/office/powerpoint/2010/main" val="3610943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B6A1C68-A437-4D9D-8CD3-16B7D99F743F}"/>
              </a:ext>
            </a:extLst>
          </p:cNvPr>
          <p:cNvSpPr>
            <a:spLocks noGrp="1"/>
          </p:cNvSpPr>
          <p:nvPr>
            <p:ph type="ctrTitle"/>
          </p:nvPr>
        </p:nvSpPr>
        <p:spPr>
          <a:xfrm>
            <a:off x="0" y="1828800"/>
            <a:ext cx="9144000" cy="1143000"/>
          </a:xfrm>
        </p:spPr>
        <p:txBody>
          <a:bodyPr/>
          <a:lstStyle/>
          <a:p>
            <a:pPr algn="ctr"/>
            <a:r>
              <a:rPr lang="en-US" sz="7200" dirty="0">
                <a:solidFill>
                  <a:schemeClr val="bg1"/>
                </a:solidFill>
              </a:rPr>
              <a:t>Thank You!</a:t>
            </a:r>
          </a:p>
        </p:txBody>
      </p:sp>
      <p:sp>
        <p:nvSpPr>
          <p:cNvPr id="5" name="Subtitle 4">
            <a:extLst>
              <a:ext uri="{FF2B5EF4-FFF2-40B4-BE49-F238E27FC236}">
                <a16:creationId xmlns:a16="http://schemas.microsoft.com/office/drawing/2014/main" id="{80589DA3-63AF-4CE3-9ABC-905B516B7351}"/>
              </a:ext>
            </a:extLst>
          </p:cNvPr>
          <p:cNvSpPr>
            <a:spLocks noGrp="1"/>
          </p:cNvSpPr>
          <p:nvPr>
            <p:ph type="subTitle" idx="1"/>
          </p:nvPr>
        </p:nvSpPr>
        <p:spPr>
          <a:xfrm>
            <a:off x="457200" y="3886200"/>
            <a:ext cx="8305800" cy="1447800"/>
          </a:xfrm>
        </p:spPr>
        <p:txBody>
          <a:bodyPr/>
          <a:lstStyle/>
          <a:p>
            <a:r>
              <a:rPr lang="en-US" dirty="0">
                <a:solidFill>
                  <a:schemeClr val="bg1"/>
                </a:solidFill>
              </a:rPr>
              <a:t>Shruthi Murali – </a:t>
            </a:r>
            <a:r>
              <a:rPr lang="en-US" dirty="0">
                <a:solidFill>
                  <a:schemeClr val="bg1"/>
                </a:solidFill>
                <a:hlinkClick r:id="rId2"/>
              </a:rPr>
              <a:t>smurali@wha.org</a:t>
            </a:r>
            <a:endParaRPr lang="en-US" dirty="0">
              <a:solidFill>
                <a:schemeClr val="bg1"/>
              </a:solidFill>
            </a:endParaRPr>
          </a:p>
          <a:p>
            <a:r>
              <a:rPr lang="en-US" dirty="0">
                <a:solidFill>
                  <a:schemeClr val="bg1"/>
                </a:solidFill>
              </a:rPr>
              <a:t>Pat Quigley - </a:t>
            </a:r>
            <a:r>
              <a:rPr lang="en-US" dirty="0">
                <a:solidFill>
                  <a:schemeClr val="bg1"/>
                </a:solidFill>
                <a:hlinkClick r:id="rId3"/>
              </a:rPr>
              <a:t>pquigley1@tampabay.rr.com</a:t>
            </a:r>
            <a:r>
              <a:rPr lang="en-US" dirty="0">
                <a:solidFill>
                  <a:schemeClr val="bg1"/>
                </a:solidFill>
              </a:rPr>
              <a:t> </a:t>
            </a:r>
          </a:p>
        </p:txBody>
      </p:sp>
    </p:spTree>
    <p:extLst>
      <p:ext uri="{BB962C8B-B14F-4D97-AF65-F5344CB8AC3E}">
        <p14:creationId xmlns:p14="http://schemas.microsoft.com/office/powerpoint/2010/main" val="4127224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65 and older</a:t>
            </a:r>
          </a:p>
        </p:txBody>
      </p:sp>
      <p:sp>
        <p:nvSpPr>
          <p:cNvPr id="3" name="Content Placeholder 2"/>
          <p:cNvSpPr>
            <a:spLocks noGrp="1"/>
          </p:cNvSpPr>
          <p:nvPr>
            <p:ph idx="1"/>
          </p:nvPr>
        </p:nvSpPr>
        <p:spPr/>
        <p:txBody>
          <a:bodyPr/>
          <a:lstStyle/>
          <a:p>
            <a:r>
              <a:rPr lang="en-US" dirty="0" err="1"/>
              <a:t>Approx</a:t>
            </a:r>
            <a:r>
              <a:rPr lang="en-US" dirty="0"/>
              <a:t> 30% fall once each year</a:t>
            </a:r>
          </a:p>
          <a:p>
            <a:r>
              <a:rPr lang="en-US" dirty="0"/>
              <a:t>Only 1/3 who fall seek medical care</a:t>
            </a:r>
          </a:p>
          <a:p>
            <a:r>
              <a:rPr lang="en-US" dirty="0"/>
              <a:t>Problems with mobility,  balance, and loss of muscle strength contribute to the likelihood of falling</a:t>
            </a:r>
          </a:p>
        </p:txBody>
      </p:sp>
    </p:spTree>
    <p:extLst>
      <p:ext uri="{BB962C8B-B14F-4D97-AF65-F5344CB8AC3E}">
        <p14:creationId xmlns:p14="http://schemas.microsoft.com/office/powerpoint/2010/main" val="4074269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Falls In Hospitals</a:t>
            </a:r>
          </a:p>
        </p:txBody>
      </p:sp>
      <p:sp>
        <p:nvSpPr>
          <p:cNvPr id="3" name="Content Placeholder 2"/>
          <p:cNvSpPr>
            <a:spLocks noGrp="1"/>
          </p:cNvSpPr>
          <p:nvPr>
            <p:ph idx="1"/>
          </p:nvPr>
        </p:nvSpPr>
        <p:spPr>
          <a:xfrm>
            <a:off x="1182688" y="2017713"/>
            <a:ext cx="7772400" cy="3087687"/>
          </a:xfrm>
        </p:spPr>
        <p:txBody>
          <a:bodyPr/>
          <a:lstStyle/>
          <a:p>
            <a:r>
              <a:rPr lang="en-US" dirty="0"/>
              <a:t>Each year,  between 700,000-1,000,000 people in US hospitals fall </a:t>
            </a:r>
          </a:p>
          <a:p>
            <a:r>
              <a:rPr lang="en-US" dirty="0"/>
              <a:t>A fall may result in fracture, lacerations, or internal bleeding</a:t>
            </a:r>
          </a:p>
          <a:p>
            <a:r>
              <a:rPr lang="en-US" dirty="0"/>
              <a:t>Research shows that close to 1/3 of falls can be prevented</a:t>
            </a:r>
          </a:p>
          <a:p>
            <a:pPr marL="0" indent="0">
              <a:buNone/>
            </a:pPr>
            <a:r>
              <a:rPr lang="en-US" sz="2000" dirty="0"/>
              <a:t>AHRQ (2013).  Preventing falls in hospitals.   A toolkit for improving quality of care. </a:t>
            </a:r>
            <a:r>
              <a:rPr lang="en-US" sz="2400" dirty="0">
                <a:hlinkClick r:id="rId2"/>
              </a:rPr>
              <a:t>www.ahrq.gov/professionals/systems/hospitals/fallpxtoolkit/index/html</a:t>
            </a:r>
            <a:endParaRPr lang="en-US" sz="2400" dirty="0"/>
          </a:p>
          <a:p>
            <a:pPr marL="0" indent="0">
              <a:buNone/>
            </a:pPr>
            <a:endParaRPr lang="en-US" dirty="0"/>
          </a:p>
        </p:txBody>
      </p:sp>
    </p:spTree>
    <p:extLst>
      <p:ext uri="{BB962C8B-B14F-4D97-AF65-F5344CB8AC3E}">
        <p14:creationId xmlns:p14="http://schemas.microsoft.com/office/powerpoint/2010/main" val="1418921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Fall Rates </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193179148"/>
              </p:ext>
            </p:extLst>
          </p:nvPr>
        </p:nvGraphicFramePr>
        <p:xfrm>
          <a:off x="1182688" y="2017713"/>
          <a:ext cx="7772400" cy="2768599"/>
        </p:xfrm>
        <a:graphic>
          <a:graphicData uri="http://schemas.openxmlformats.org/drawingml/2006/table">
            <a:tbl>
              <a:tblPr firstRow="1" bandRow="1">
                <a:tableStyleId>{8EC20E35-A176-4012-BC5E-935CFFF8708E}</a:tableStyleId>
              </a:tblPr>
              <a:tblGrid>
                <a:gridCol w="194310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370840">
                <a:tc>
                  <a:txBody>
                    <a:bodyPr/>
                    <a:lstStyle/>
                    <a:p>
                      <a:r>
                        <a:rPr lang="en-US" dirty="0"/>
                        <a:t>Variable</a:t>
                      </a:r>
                    </a:p>
                  </a:txBody>
                  <a:tcPr/>
                </a:tc>
                <a:tc>
                  <a:txBody>
                    <a:bodyPr/>
                    <a:lstStyle/>
                    <a:p>
                      <a:r>
                        <a:rPr lang="en-US" dirty="0"/>
                        <a:t>Overall</a:t>
                      </a:r>
                      <a:r>
                        <a:rPr lang="en-US" baseline="0" dirty="0"/>
                        <a:t> </a:t>
                      </a:r>
                      <a:endParaRPr lang="en-US" dirty="0"/>
                    </a:p>
                  </a:txBody>
                  <a:tcPr/>
                </a:tc>
                <a:tc>
                  <a:txBody>
                    <a:bodyPr/>
                    <a:lstStyle/>
                    <a:p>
                      <a:r>
                        <a:rPr lang="en-US" dirty="0"/>
                        <a:t>Rural</a:t>
                      </a:r>
                    </a:p>
                  </a:txBody>
                  <a:tcPr/>
                </a:tc>
                <a:tc>
                  <a:txBody>
                    <a:bodyPr/>
                    <a:lstStyle/>
                    <a:p>
                      <a:r>
                        <a:rPr lang="en-US" dirty="0"/>
                        <a:t>Urban</a:t>
                      </a:r>
                    </a:p>
                  </a:txBody>
                  <a:tcPr/>
                </a:tc>
                <a:extLst>
                  <a:ext uri="{0D108BD9-81ED-4DB2-BD59-A6C34878D82A}">
                    <a16:rowId xmlns:a16="http://schemas.microsoft.com/office/drawing/2014/main" val="10000"/>
                  </a:ext>
                </a:extLst>
              </a:tr>
              <a:tr h="370840">
                <a:tc>
                  <a:txBody>
                    <a:bodyPr/>
                    <a:lstStyle/>
                    <a:p>
                      <a:r>
                        <a:rPr lang="en-US" dirty="0"/>
                        <a:t>Hospital</a:t>
                      </a:r>
                      <a:r>
                        <a:rPr lang="en-US" baseline="0" dirty="0"/>
                        <a:t>s In%)</a:t>
                      </a:r>
                      <a:endParaRPr lang="en-US" dirty="0"/>
                    </a:p>
                  </a:txBody>
                  <a:tcPr/>
                </a:tc>
                <a:tc>
                  <a:txBody>
                    <a:bodyPr/>
                    <a:lstStyle/>
                    <a:p>
                      <a:r>
                        <a:rPr lang="en-US" dirty="0"/>
                        <a:t>625</a:t>
                      </a:r>
                    </a:p>
                  </a:txBody>
                  <a:tcPr/>
                </a:tc>
                <a:tc>
                  <a:txBody>
                    <a:bodyPr/>
                    <a:lstStyle/>
                    <a:p>
                      <a:r>
                        <a:rPr lang="en-US" dirty="0"/>
                        <a:t>65 (10.4%)</a:t>
                      </a:r>
                    </a:p>
                  </a:txBody>
                  <a:tcPr/>
                </a:tc>
                <a:tc>
                  <a:txBody>
                    <a:bodyPr/>
                    <a:lstStyle/>
                    <a:p>
                      <a:r>
                        <a:rPr lang="en-US" dirty="0"/>
                        <a:t>560(89.6%)</a:t>
                      </a:r>
                    </a:p>
                  </a:txBody>
                  <a:tcPr/>
                </a:tc>
                <a:extLst>
                  <a:ext uri="{0D108BD9-81ED-4DB2-BD59-A6C34878D82A}">
                    <a16:rowId xmlns:a16="http://schemas.microsoft.com/office/drawing/2014/main" val="10001"/>
                  </a:ext>
                </a:extLst>
              </a:tr>
              <a:tr h="370840">
                <a:tc>
                  <a:txBody>
                    <a:bodyPr/>
                    <a:lstStyle/>
                    <a:p>
                      <a:r>
                        <a:rPr lang="en-US" dirty="0"/>
                        <a:t>Nursing Units</a:t>
                      </a:r>
                    </a:p>
                  </a:txBody>
                  <a:tcPr/>
                </a:tc>
                <a:tc>
                  <a:txBody>
                    <a:bodyPr/>
                    <a:lstStyle/>
                    <a:p>
                      <a:r>
                        <a:rPr lang="en-US" dirty="0"/>
                        <a:t>4,496</a:t>
                      </a:r>
                    </a:p>
                  </a:txBody>
                  <a:tcPr/>
                </a:tc>
                <a:tc>
                  <a:txBody>
                    <a:bodyPr/>
                    <a:lstStyle/>
                    <a:p>
                      <a:r>
                        <a:rPr lang="en-US" dirty="0"/>
                        <a:t>222 (4.9%)</a:t>
                      </a:r>
                    </a:p>
                  </a:txBody>
                  <a:tcPr/>
                </a:tc>
                <a:tc>
                  <a:txBody>
                    <a:bodyPr/>
                    <a:lstStyle/>
                    <a:p>
                      <a:r>
                        <a:rPr lang="en-US" dirty="0"/>
                        <a:t>4,274 (95.1%)</a:t>
                      </a:r>
                    </a:p>
                  </a:txBody>
                  <a:tcPr/>
                </a:tc>
                <a:extLst>
                  <a:ext uri="{0D108BD9-81ED-4DB2-BD59-A6C34878D82A}">
                    <a16:rowId xmlns:a16="http://schemas.microsoft.com/office/drawing/2014/main" val="10002"/>
                  </a:ext>
                </a:extLst>
              </a:tr>
              <a:tr h="370840">
                <a:tc>
                  <a:txBody>
                    <a:bodyPr/>
                    <a:lstStyle/>
                    <a:p>
                      <a:r>
                        <a:rPr lang="en-US" dirty="0"/>
                        <a:t>Quality</a:t>
                      </a:r>
                      <a:r>
                        <a:rPr lang="en-US" baseline="0" dirty="0"/>
                        <a:t> Indicator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Unit Fall</a:t>
                      </a:r>
                      <a:r>
                        <a:rPr lang="en-US" baseline="0" dirty="0"/>
                        <a:t> Rates (per 1000 </a:t>
                      </a:r>
                      <a:r>
                        <a:rPr lang="en-US" baseline="0" dirty="0" err="1"/>
                        <a:t>pt</a:t>
                      </a:r>
                      <a:r>
                        <a:rPr lang="en-US" baseline="0" dirty="0"/>
                        <a:t> days) mean (SD)</a:t>
                      </a:r>
                      <a:endParaRPr lang="en-US" dirty="0"/>
                    </a:p>
                  </a:txBody>
                  <a:tcPr/>
                </a:tc>
                <a:tc>
                  <a:txBody>
                    <a:bodyPr/>
                    <a:lstStyle/>
                    <a:p>
                      <a:r>
                        <a:rPr lang="en-US" dirty="0"/>
                        <a:t>3.24 (2.55)</a:t>
                      </a:r>
                    </a:p>
                  </a:txBody>
                  <a:tcPr/>
                </a:tc>
                <a:tc>
                  <a:txBody>
                    <a:bodyPr/>
                    <a:lstStyle/>
                    <a:p>
                      <a:r>
                        <a:rPr lang="en-US" dirty="0"/>
                        <a:t>3.3 (2.44)</a:t>
                      </a:r>
                    </a:p>
                  </a:txBody>
                  <a:tcPr/>
                </a:tc>
                <a:tc>
                  <a:txBody>
                    <a:bodyPr/>
                    <a:lstStyle/>
                    <a:p>
                      <a:r>
                        <a:rPr lang="en-US" dirty="0"/>
                        <a:t>3.24</a:t>
                      </a:r>
                      <a:r>
                        <a:rPr lang="en-US" baseline="0" dirty="0"/>
                        <a:t> (2.56)</a:t>
                      </a:r>
                      <a:endParaRPr lang="en-US" dirty="0"/>
                    </a:p>
                  </a:txBody>
                  <a:tcPr/>
                </a:tc>
                <a:extLst>
                  <a:ext uri="{0D108BD9-81ED-4DB2-BD59-A6C34878D82A}">
                    <a16:rowId xmlns:a16="http://schemas.microsoft.com/office/drawing/2014/main" val="10004"/>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5"/>
                  </a:ext>
                </a:extLst>
              </a:tr>
            </a:tbl>
          </a:graphicData>
        </a:graphic>
      </p:graphicFrame>
      <p:sp>
        <p:nvSpPr>
          <p:cNvPr id="6" name="TextBox 5"/>
          <p:cNvSpPr txBox="1"/>
          <p:nvPr/>
        </p:nvSpPr>
        <p:spPr>
          <a:xfrm>
            <a:off x="1066800" y="5105400"/>
            <a:ext cx="6553200" cy="1477328"/>
          </a:xfrm>
          <a:prstGeom prst="rect">
            <a:avLst/>
          </a:prstGeom>
          <a:noFill/>
        </p:spPr>
        <p:txBody>
          <a:bodyPr wrap="square" rtlCol="0">
            <a:spAutoFit/>
          </a:bodyPr>
          <a:lstStyle/>
          <a:p>
            <a:r>
              <a:rPr lang="en-US" dirty="0" err="1">
                <a:solidFill>
                  <a:srgbClr val="0A0A06"/>
                </a:solidFill>
                <a:latin typeface="HelveticaNeue"/>
              </a:rPr>
              <a:t>Baernholdt</a:t>
            </a:r>
            <a:r>
              <a:rPr lang="en-US" dirty="0">
                <a:solidFill>
                  <a:srgbClr val="0A0A06"/>
                </a:solidFill>
                <a:latin typeface="HelveticaNeue"/>
              </a:rPr>
              <a:t>, M., Hinton, I., Yan, G., </a:t>
            </a:r>
            <a:r>
              <a:rPr lang="en-US" dirty="0" err="1">
                <a:solidFill>
                  <a:srgbClr val="0A0A06"/>
                </a:solidFill>
                <a:latin typeface="HelveticaNeue"/>
              </a:rPr>
              <a:t>Xin</a:t>
            </a:r>
            <a:r>
              <a:rPr lang="en-US" dirty="0">
                <a:solidFill>
                  <a:srgbClr val="0A0A06"/>
                </a:solidFill>
                <a:latin typeface="HelveticaNeue"/>
              </a:rPr>
              <a:t>, W., Cramer, E.,  </a:t>
            </a:r>
            <a:r>
              <a:rPr lang="en-US" dirty="0" err="1">
                <a:solidFill>
                  <a:srgbClr val="0A0A06"/>
                </a:solidFill>
                <a:latin typeface="HelveticaNeue"/>
              </a:rPr>
              <a:t>Dunton</a:t>
            </a:r>
            <a:r>
              <a:rPr lang="en-US" dirty="0">
                <a:solidFill>
                  <a:srgbClr val="0A0A06"/>
                </a:solidFill>
                <a:latin typeface="HelveticaNeue"/>
              </a:rPr>
              <a:t>, N. (2018). </a:t>
            </a:r>
            <a:r>
              <a:rPr lang="en-US" b="1" dirty="0">
                <a:solidFill>
                  <a:srgbClr val="0A0A06"/>
                </a:solidFill>
                <a:latin typeface="HelveticaNeue"/>
              </a:rPr>
              <a:t> </a:t>
            </a:r>
            <a:r>
              <a:rPr lang="en-US" dirty="0">
                <a:solidFill>
                  <a:srgbClr val="0A0A06"/>
                </a:solidFill>
                <a:latin typeface="HelveticaNeue"/>
              </a:rPr>
              <a:t>Fall Rates in Urban and Rural Nursing Units: Does Location Matter?  </a:t>
            </a:r>
            <a:r>
              <a:rPr lang="en-US" i="1" dirty="0">
                <a:solidFill>
                  <a:srgbClr val="0A0A06"/>
                </a:solidFill>
                <a:latin typeface="HelveticaNeue"/>
              </a:rPr>
              <a:t>JNCQ. </a:t>
            </a:r>
            <a:r>
              <a:rPr lang="en-US" dirty="0">
                <a:solidFill>
                  <a:srgbClr val="0A0A06"/>
                </a:solidFill>
                <a:latin typeface="HelveticaNeue"/>
              </a:rPr>
              <a:t>DOI: 10.1097/NCQ.0000000000000319</a:t>
            </a:r>
            <a:endParaRPr lang="en-US" i="1" dirty="0">
              <a:solidFill>
                <a:srgbClr val="0A0A06"/>
              </a:solidFill>
              <a:latin typeface="HelveticaNeue"/>
            </a:endParaRPr>
          </a:p>
          <a:p>
            <a:endParaRPr lang="en-US" dirty="0">
              <a:solidFill>
                <a:srgbClr val="0A0A06"/>
              </a:solidFill>
              <a:latin typeface="HelveticaNeue"/>
            </a:endParaRPr>
          </a:p>
        </p:txBody>
      </p:sp>
    </p:spTree>
    <p:extLst>
      <p:ext uri="{BB962C8B-B14F-4D97-AF65-F5344CB8AC3E}">
        <p14:creationId xmlns:p14="http://schemas.microsoft.com/office/powerpoint/2010/main" val="2278680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Aging Hospital Population:  2010</a:t>
            </a:r>
          </a:p>
        </p:txBody>
      </p:sp>
      <p:sp>
        <p:nvSpPr>
          <p:cNvPr id="3" name="Content Placeholder 2"/>
          <p:cNvSpPr>
            <a:spLocks noGrp="1"/>
          </p:cNvSpPr>
          <p:nvPr>
            <p:ph idx="1"/>
          </p:nvPr>
        </p:nvSpPr>
        <p:spPr/>
        <p:txBody>
          <a:bodyPr/>
          <a:lstStyle/>
          <a:p>
            <a:r>
              <a:rPr lang="en-US" kern="1200" dirty="0"/>
              <a:t>45% of the inpatient hospital population in the US was 65 years of age and older</a:t>
            </a:r>
          </a:p>
          <a:p>
            <a:r>
              <a:rPr lang="en-US" kern="1200" dirty="0"/>
              <a:t>among whom 19% were ages 75-84, and </a:t>
            </a:r>
          </a:p>
          <a:p>
            <a:r>
              <a:rPr lang="en-US" kern="1200" dirty="0"/>
              <a:t>9% 85 and older </a:t>
            </a:r>
          </a:p>
          <a:p>
            <a:pPr marL="0" indent="0">
              <a:buNone/>
            </a:pPr>
            <a:endParaRPr lang="en-US" sz="1800" dirty="0"/>
          </a:p>
          <a:p>
            <a:pPr marL="0" indent="0">
              <a:buNone/>
            </a:pPr>
            <a:r>
              <a:rPr lang="en-US" sz="1800" dirty="0"/>
              <a:t>Levant, S., Chari, K., &amp; </a:t>
            </a:r>
            <a:r>
              <a:rPr lang="en-US" sz="1800" dirty="0" err="1"/>
              <a:t>DeFrances</a:t>
            </a:r>
            <a:r>
              <a:rPr lang="en-US" sz="1800" dirty="0"/>
              <a:t>, C.J. (2015). Hospitalizations for patients age 85 and over in the United States, 2000-2010. NCHS Data Brief. No. 182. Available at: hppt://www.cdc.gov/nchs/data/databriefs/db182.htm.</a:t>
            </a:r>
          </a:p>
          <a:p>
            <a:pPr marL="0" indent="0">
              <a:buNone/>
            </a:pPr>
            <a:endParaRPr lang="en-US" kern="1200" dirty="0"/>
          </a:p>
        </p:txBody>
      </p:sp>
    </p:spTree>
    <p:extLst>
      <p:ext uri="{BB962C8B-B14F-4D97-AF65-F5344CB8AC3E}">
        <p14:creationId xmlns:p14="http://schemas.microsoft.com/office/powerpoint/2010/main" val="1966700021"/>
      </p:ext>
    </p:extLst>
  </p:cSld>
  <p:clrMapOvr>
    <a:masterClrMapping/>
  </p:clrMapOvr>
</p:sld>
</file>

<file path=ppt/theme/theme1.xml><?xml version="1.0" encoding="utf-8"?>
<a:theme xmlns:a="http://schemas.openxmlformats.org/drawingml/2006/main" name="Red Blue and Yellow">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A325FB90790E84AA674753A3292FACF" ma:contentTypeVersion="8" ma:contentTypeDescription="Create a new document." ma:contentTypeScope="" ma:versionID="76140ee3d72cace4ca8788b75c2430b4">
  <xsd:schema xmlns:xsd="http://www.w3.org/2001/XMLSchema" xmlns:xs="http://www.w3.org/2001/XMLSchema" xmlns:p="http://schemas.microsoft.com/office/2006/metadata/properties" xmlns:ns2="68d4746f-2889-4693-8ad9-118825a8574a" xmlns:ns3="577b82b2-26d1-4833-b1df-507eb2df9586" targetNamespace="http://schemas.microsoft.com/office/2006/metadata/properties" ma:root="true" ma:fieldsID="e4f5718243453ef4b67e161a4dfb91ce" ns2:_="" ns3:_="">
    <xsd:import namespace="68d4746f-2889-4693-8ad9-118825a8574a"/>
    <xsd:import namespace="577b82b2-26d1-4833-b1df-507eb2df958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d4746f-2889-4693-8ad9-118825a8574a"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7b82b2-26d1-4833-b1df-507eb2df9586"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D7CB13-5ED5-4889-B0A2-1AD7DE59BB9D}">
  <ds:schemaRefs>
    <ds:schemaRef ds:uri="http://purl.org/dc/dcmitype/"/>
    <ds:schemaRef ds:uri="http://schemas.microsoft.com/office/infopath/2007/PartnerControls"/>
    <ds:schemaRef ds:uri="577b82b2-26d1-4833-b1df-507eb2df9586"/>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68d4746f-2889-4693-8ad9-118825a8574a"/>
    <ds:schemaRef ds:uri="http://www.w3.org/XML/1998/namespace"/>
  </ds:schemaRefs>
</ds:datastoreItem>
</file>

<file path=customXml/itemProps2.xml><?xml version="1.0" encoding="utf-8"?>
<ds:datastoreItem xmlns:ds="http://schemas.openxmlformats.org/officeDocument/2006/customXml" ds:itemID="{E66D578C-2677-4009-936C-324B90CD9A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d4746f-2889-4693-8ad9-118825a8574a"/>
    <ds:schemaRef ds:uri="577b82b2-26d1-4833-b1df-507eb2df95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BECDED-EB5F-4B96-8494-0F4D462BE7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322</TotalTime>
  <Words>2983</Words>
  <Application>Microsoft Office PowerPoint</Application>
  <PresentationFormat>On-screen Show (4:3)</PresentationFormat>
  <Paragraphs>381</Paragraphs>
  <Slides>56</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ＭＳ Ｐゴシック</vt:lpstr>
      <vt:lpstr>Arial</vt:lpstr>
      <vt:lpstr>ArialMT</vt:lpstr>
      <vt:lpstr>Calibri</vt:lpstr>
      <vt:lpstr>HelveticaNeue</vt:lpstr>
      <vt:lpstr>OpenSans</vt:lpstr>
      <vt:lpstr>Tahoma</vt:lpstr>
      <vt:lpstr>Times New Roman</vt:lpstr>
      <vt:lpstr>Wingdings</vt:lpstr>
      <vt:lpstr>Red Blue and Yellow</vt:lpstr>
      <vt:lpstr>Essential Steps to Protect Patients from Injurious Falls In Rural and Critical Access Hospitals</vt:lpstr>
      <vt:lpstr>Objectives</vt:lpstr>
      <vt:lpstr>The Burden of Fatal and Non-Fatal Falls</vt:lpstr>
      <vt:lpstr>Results</vt:lpstr>
      <vt:lpstr>  Falls: US population aged 65 and older during 2015</vt:lpstr>
      <vt:lpstr>65 and older</vt:lpstr>
      <vt:lpstr>Falls In Hospitals</vt:lpstr>
      <vt:lpstr>Fall Rates </vt:lpstr>
      <vt:lpstr>Aging Hospital Population:  2010</vt:lpstr>
      <vt:lpstr>Tips to Integrate Protective Injury Reduction Interventions at the Point of Care. </vt:lpstr>
      <vt:lpstr>5 Essentials to Protect from Fall Related Injury (FRI)</vt:lpstr>
      <vt:lpstr>The Problem  of Falls</vt:lpstr>
      <vt:lpstr>PowerPoint Presentation</vt:lpstr>
      <vt:lpstr> 3 Core Clinical Nursing Practices to  Differentiate Injury Risk </vt:lpstr>
      <vt:lpstr>Sept 28, 2015:  TJC Sentinel Alert:  Preventing Falls and Fall Injuries</vt:lpstr>
      <vt:lpstr>Suggestions con’t</vt:lpstr>
      <vt:lpstr>Hospital Falls:  D. Oliver, et al. Falls and fall-related injuries in hospitals. (2010, Nov). Clinics in Geriatric Medicine.</vt:lpstr>
      <vt:lpstr>Most effective, fall prevention interventions should be targeted at both point of care and strategic levels</vt:lpstr>
      <vt:lpstr>The Flex Monitoring Team: Critical Access Hospitals</vt:lpstr>
      <vt:lpstr>Evidence-based Falls Prevention in Critical Access Hospitals</vt:lpstr>
      <vt:lpstr>Effective Falls Prevention</vt:lpstr>
      <vt:lpstr>Fall Risk Factors</vt:lpstr>
      <vt:lpstr>Interventions</vt:lpstr>
      <vt:lpstr>Targeted Interventions: Prevention + Protection + Surveillance</vt:lpstr>
      <vt:lpstr>Protection  from Injury</vt:lpstr>
      <vt:lpstr>PowerPoint Presentation</vt:lpstr>
      <vt:lpstr>Universal Injury Prevention</vt:lpstr>
      <vt:lpstr>Moderate to Serious Injury:  A, B, C, S</vt:lpstr>
      <vt:lpstr>Age:  &gt; 85 years old</vt:lpstr>
      <vt:lpstr>Bones</vt:lpstr>
      <vt:lpstr>Bleeds/AntiCoagulation</vt:lpstr>
      <vt:lpstr>Surgical Patients</vt:lpstr>
      <vt:lpstr>Protect from Injury</vt:lpstr>
      <vt:lpstr>Injury Protection </vt:lpstr>
      <vt:lpstr>PowerPoint Presentation</vt:lpstr>
      <vt:lpstr>PowerPoint Presentation</vt:lpstr>
      <vt:lpstr>Your Patient: Mr. Veteran</vt:lpstr>
      <vt:lpstr>Falls hx.</vt:lpstr>
      <vt:lpstr>HPI/PMH</vt:lpstr>
      <vt:lpstr>PMHx.</vt:lpstr>
      <vt:lpstr>History</vt:lpstr>
      <vt:lpstr>Social History</vt:lpstr>
      <vt:lpstr>Pertinent ROS and VS</vt:lpstr>
      <vt:lpstr>Physical Exam </vt:lpstr>
      <vt:lpstr>Physical Exam cont.</vt:lpstr>
      <vt:lpstr>Neuro Exam</vt:lpstr>
      <vt:lpstr>Assessment/Identification of Fall and Injury Risk Factors</vt:lpstr>
      <vt:lpstr>Plan:  To Admit What Will You Do?</vt:lpstr>
      <vt:lpstr>My Plan</vt:lpstr>
      <vt:lpstr>Plan Continued</vt:lpstr>
      <vt:lpstr>Plan Continued</vt:lpstr>
      <vt:lpstr>Plan Continued</vt:lpstr>
      <vt:lpstr>Plan Continue</vt:lpstr>
      <vt:lpstr>Your Turn</vt:lpstr>
      <vt:lpstr>You Can Always Reach Me!</vt:lpstr>
      <vt:lpstr>Thank You!</vt:lpstr>
    </vt:vector>
  </TitlesOfParts>
  <Company>MCCA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Naira Polonsky</dc:creator>
  <cp:lastModifiedBy>Murali, Shruthi</cp:lastModifiedBy>
  <cp:revision>39</cp:revision>
  <dcterms:created xsi:type="dcterms:W3CDTF">2017-08-29T20:49:04Z</dcterms:created>
  <dcterms:modified xsi:type="dcterms:W3CDTF">2018-06-14T20:34:47Z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0x010100FA325FB90790E84AA674753A3292FACF</vt:lpwstr>
  </property>
</Properties>
</file>