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52"/>
  </p:notesMasterIdLst>
  <p:handoutMasterIdLst>
    <p:handoutMasterId r:id="rId53"/>
  </p:handoutMasterIdLst>
  <p:sldIdLst>
    <p:sldId id="258" r:id="rId3"/>
    <p:sldId id="330" r:id="rId4"/>
    <p:sldId id="273" r:id="rId5"/>
    <p:sldId id="274" r:id="rId6"/>
    <p:sldId id="335" r:id="rId7"/>
    <p:sldId id="337" r:id="rId8"/>
    <p:sldId id="338" r:id="rId9"/>
    <p:sldId id="391" r:id="rId10"/>
    <p:sldId id="383" r:id="rId11"/>
    <p:sldId id="384" r:id="rId12"/>
    <p:sldId id="385" r:id="rId13"/>
    <p:sldId id="390" r:id="rId14"/>
    <p:sldId id="387" r:id="rId15"/>
    <p:sldId id="363" r:id="rId16"/>
    <p:sldId id="368" r:id="rId17"/>
    <p:sldId id="364" r:id="rId18"/>
    <p:sldId id="369" r:id="rId19"/>
    <p:sldId id="370" r:id="rId20"/>
    <p:sldId id="292" r:id="rId21"/>
    <p:sldId id="341" r:id="rId22"/>
    <p:sldId id="373" r:id="rId23"/>
    <p:sldId id="342" r:id="rId24"/>
    <p:sldId id="308" r:id="rId25"/>
    <p:sldId id="371" r:id="rId26"/>
    <p:sldId id="372" r:id="rId27"/>
    <p:sldId id="374" r:id="rId28"/>
    <p:sldId id="392" r:id="rId29"/>
    <p:sldId id="376" r:id="rId30"/>
    <p:sldId id="309" r:id="rId31"/>
    <p:sldId id="393" r:id="rId32"/>
    <p:sldId id="394" r:id="rId33"/>
    <p:sldId id="395" r:id="rId34"/>
    <p:sldId id="396" r:id="rId35"/>
    <p:sldId id="397" r:id="rId36"/>
    <p:sldId id="398" r:id="rId37"/>
    <p:sldId id="399" r:id="rId38"/>
    <p:sldId id="344" r:id="rId39"/>
    <p:sldId id="345" r:id="rId40"/>
    <p:sldId id="346" r:id="rId41"/>
    <p:sldId id="347" r:id="rId42"/>
    <p:sldId id="400" r:id="rId43"/>
    <p:sldId id="351" r:id="rId44"/>
    <p:sldId id="378" r:id="rId45"/>
    <p:sldId id="379" r:id="rId46"/>
    <p:sldId id="380" r:id="rId47"/>
    <p:sldId id="401" r:id="rId48"/>
    <p:sldId id="382" r:id="rId49"/>
    <p:sldId id="328" r:id="rId50"/>
    <p:sldId id="271" r:id="rId51"/>
  </p:sldIdLst>
  <p:sldSz cx="9144000" cy="6858000" type="screen4x3"/>
  <p:notesSz cx="7112000" cy="9398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40" autoAdjust="0"/>
    <p:restoredTop sz="73656" autoAdjust="0"/>
  </p:normalViewPr>
  <p:slideViewPr>
    <p:cSldViewPr>
      <p:cViewPr varScale="1">
        <p:scale>
          <a:sx n="54" d="100"/>
          <a:sy n="54" d="100"/>
        </p:scale>
        <p:origin x="1572" y="6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601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067E9D-87A5-4CC8-9EFD-D1AE5654D8F5}" type="doc">
      <dgm:prSet loTypeId="urn:microsoft.com/office/officeart/2005/8/layout/vList2" loCatId="list" qsTypeId="urn:microsoft.com/office/officeart/2005/8/quickstyle/simple1" qsCatId="simple" csTypeId="urn:microsoft.com/office/officeart/2005/8/colors/accent6_1" csCatId="accent6" phldr="1"/>
      <dgm:spPr/>
      <dgm:t>
        <a:bodyPr/>
        <a:lstStyle/>
        <a:p>
          <a:endParaRPr lang="en-US"/>
        </a:p>
      </dgm:t>
    </dgm:pt>
    <dgm:pt modelId="{C9AA9103-937C-4B9F-9A3C-07BD37AF4E34}">
      <dgm:prSet phldrT="[Text]" custT="1"/>
      <dgm:spPr>
        <a:solidFill>
          <a:schemeClr val="accent6">
            <a:lumMod val="20000"/>
            <a:lumOff val="80000"/>
          </a:schemeClr>
        </a:solidFill>
        <a:ln w="38100">
          <a:solidFill>
            <a:schemeClr val="accent6">
              <a:lumMod val="75000"/>
            </a:schemeClr>
          </a:solidFill>
        </a:ln>
      </dgm:spPr>
      <dgm:t>
        <a:bodyPr/>
        <a:lstStyle/>
        <a:p>
          <a:r>
            <a:rPr lang="en-US" sz="3600" b="1" dirty="0"/>
            <a:t>The Foundation:  Determinants of Health</a:t>
          </a:r>
        </a:p>
      </dgm:t>
    </dgm:pt>
    <dgm:pt modelId="{01E39EE3-A5AB-48B6-ACB5-E7763586D606}" type="parTrans" cxnId="{F0575000-3DD0-42CE-AB8C-B2D7D2814AF9}">
      <dgm:prSet/>
      <dgm:spPr/>
      <dgm:t>
        <a:bodyPr/>
        <a:lstStyle/>
        <a:p>
          <a:endParaRPr lang="en-US" sz="1100" b="1"/>
        </a:p>
      </dgm:t>
    </dgm:pt>
    <dgm:pt modelId="{FA5FCADE-6486-443F-A008-B3783DB6EB41}" type="sibTrans" cxnId="{F0575000-3DD0-42CE-AB8C-B2D7D2814AF9}">
      <dgm:prSet/>
      <dgm:spPr/>
      <dgm:t>
        <a:bodyPr/>
        <a:lstStyle/>
        <a:p>
          <a:endParaRPr lang="en-US" sz="1100" b="1"/>
        </a:p>
      </dgm:t>
    </dgm:pt>
    <dgm:pt modelId="{59200A89-4DAE-4FC3-8596-101485161B6C}">
      <dgm:prSet phldrT="[Text]" custT="1"/>
      <dgm:spPr>
        <a:solidFill>
          <a:schemeClr val="accent6">
            <a:lumMod val="20000"/>
            <a:lumOff val="80000"/>
          </a:schemeClr>
        </a:solidFill>
        <a:ln w="38100">
          <a:solidFill>
            <a:schemeClr val="accent6">
              <a:lumMod val="75000"/>
            </a:schemeClr>
          </a:solidFill>
        </a:ln>
      </dgm:spPr>
      <dgm:t>
        <a:bodyPr/>
        <a:lstStyle/>
        <a:p>
          <a:r>
            <a:rPr lang="en-US" sz="3600" b="1" dirty="0"/>
            <a:t>Exploring Models for Community Needs Assessments &amp; Plans</a:t>
          </a:r>
        </a:p>
      </dgm:t>
    </dgm:pt>
    <dgm:pt modelId="{2705C834-60BF-4B45-9CE4-C6ECB75D6E59}" type="sibTrans" cxnId="{20DCEEE0-2C18-4CE5-8400-BABF5332FEF0}">
      <dgm:prSet/>
      <dgm:spPr/>
      <dgm:t>
        <a:bodyPr/>
        <a:lstStyle/>
        <a:p>
          <a:endParaRPr lang="en-US" sz="1100" b="1"/>
        </a:p>
      </dgm:t>
    </dgm:pt>
    <dgm:pt modelId="{CFE06DF2-270B-4FAE-9312-57D8C539F5F9}" type="parTrans" cxnId="{20DCEEE0-2C18-4CE5-8400-BABF5332FEF0}">
      <dgm:prSet/>
      <dgm:spPr/>
      <dgm:t>
        <a:bodyPr/>
        <a:lstStyle/>
        <a:p>
          <a:endParaRPr lang="en-US" sz="1100" b="1"/>
        </a:p>
      </dgm:t>
    </dgm:pt>
    <dgm:pt modelId="{0ABBA226-7796-4CDE-B074-0E760ADD1EA1}">
      <dgm:prSet phldrT="[Text]" custT="1"/>
      <dgm:spPr>
        <a:solidFill>
          <a:schemeClr val="accent6">
            <a:lumMod val="20000"/>
            <a:lumOff val="80000"/>
          </a:schemeClr>
        </a:solidFill>
        <a:ln w="38100">
          <a:solidFill>
            <a:schemeClr val="accent6">
              <a:lumMod val="75000"/>
            </a:schemeClr>
          </a:solidFill>
        </a:ln>
      </dgm:spPr>
      <dgm:t>
        <a:bodyPr/>
        <a:lstStyle/>
        <a:p>
          <a:r>
            <a:rPr lang="en-US" sz="3600" b="1" dirty="0"/>
            <a:t>Action:  Resources &amp; Examples</a:t>
          </a:r>
        </a:p>
      </dgm:t>
    </dgm:pt>
    <dgm:pt modelId="{53937C7F-1380-42F3-9900-58CDC336115B}" type="parTrans" cxnId="{1C9C9281-121C-4E2F-A5F8-68A99375927C}">
      <dgm:prSet/>
      <dgm:spPr/>
      <dgm:t>
        <a:bodyPr/>
        <a:lstStyle/>
        <a:p>
          <a:endParaRPr lang="en-US"/>
        </a:p>
      </dgm:t>
    </dgm:pt>
    <dgm:pt modelId="{A54EAE17-8F7C-42B6-9D56-12421B148A08}" type="sibTrans" cxnId="{1C9C9281-121C-4E2F-A5F8-68A99375927C}">
      <dgm:prSet/>
      <dgm:spPr/>
      <dgm:t>
        <a:bodyPr/>
        <a:lstStyle/>
        <a:p>
          <a:endParaRPr lang="en-US"/>
        </a:p>
      </dgm:t>
    </dgm:pt>
    <dgm:pt modelId="{78E9D3C5-BB93-4779-9C9A-241334A4CB6E}" type="pres">
      <dgm:prSet presAssocID="{F9067E9D-87A5-4CC8-9EFD-D1AE5654D8F5}" presName="linear" presStyleCnt="0">
        <dgm:presLayoutVars>
          <dgm:animLvl val="lvl"/>
          <dgm:resizeHandles val="exact"/>
        </dgm:presLayoutVars>
      </dgm:prSet>
      <dgm:spPr/>
    </dgm:pt>
    <dgm:pt modelId="{BC6ECF16-DFF1-4D29-8B81-3A7B70D6B279}" type="pres">
      <dgm:prSet presAssocID="{C9AA9103-937C-4B9F-9A3C-07BD37AF4E34}" presName="parentText" presStyleLbl="node1" presStyleIdx="0" presStyleCnt="3" custScaleY="97028" custLinFactY="-23427" custLinFactNeighborY="-100000">
        <dgm:presLayoutVars>
          <dgm:chMax val="0"/>
          <dgm:bulletEnabled val="1"/>
        </dgm:presLayoutVars>
      </dgm:prSet>
      <dgm:spPr/>
    </dgm:pt>
    <dgm:pt modelId="{6C135FC5-0FFA-4BE0-9C50-2FB6366AB702}" type="pres">
      <dgm:prSet presAssocID="{FA5FCADE-6486-443F-A008-B3783DB6EB41}" presName="spacer" presStyleCnt="0"/>
      <dgm:spPr/>
    </dgm:pt>
    <dgm:pt modelId="{44A21AE0-BDFA-409B-9462-133262FF5393}" type="pres">
      <dgm:prSet presAssocID="{59200A89-4DAE-4FC3-8596-101485161B6C}" presName="parentText" presStyleLbl="node1" presStyleIdx="1" presStyleCnt="3" custScaleY="79422" custLinFactY="-16855" custLinFactNeighborY="-100000">
        <dgm:presLayoutVars>
          <dgm:chMax val="0"/>
          <dgm:bulletEnabled val="1"/>
        </dgm:presLayoutVars>
      </dgm:prSet>
      <dgm:spPr/>
    </dgm:pt>
    <dgm:pt modelId="{6BFF8A8F-4359-463B-A715-74383B45D998}" type="pres">
      <dgm:prSet presAssocID="{2705C834-60BF-4B45-9CE4-C6ECB75D6E59}" presName="spacer" presStyleCnt="0"/>
      <dgm:spPr/>
    </dgm:pt>
    <dgm:pt modelId="{12E8F119-DA2D-4B13-A9A2-46C81B7D348A}" type="pres">
      <dgm:prSet presAssocID="{0ABBA226-7796-4CDE-B074-0E760ADD1EA1}" presName="parentText" presStyleLbl="node1" presStyleIdx="2" presStyleCnt="3" custScaleY="84635" custLinFactY="-4099" custLinFactNeighborY="-100000">
        <dgm:presLayoutVars>
          <dgm:chMax val="0"/>
          <dgm:bulletEnabled val="1"/>
        </dgm:presLayoutVars>
      </dgm:prSet>
      <dgm:spPr/>
    </dgm:pt>
  </dgm:ptLst>
  <dgm:cxnLst>
    <dgm:cxn modelId="{F0575000-3DD0-42CE-AB8C-B2D7D2814AF9}" srcId="{F9067E9D-87A5-4CC8-9EFD-D1AE5654D8F5}" destId="{C9AA9103-937C-4B9F-9A3C-07BD37AF4E34}" srcOrd="0" destOrd="0" parTransId="{01E39EE3-A5AB-48B6-ACB5-E7763586D606}" sibTransId="{FA5FCADE-6486-443F-A008-B3783DB6EB41}"/>
    <dgm:cxn modelId="{0E609103-8CD8-4CD7-82FA-96719E29C6D1}" type="presOf" srcId="{C9AA9103-937C-4B9F-9A3C-07BD37AF4E34}" destId="{BC6ECF16-DFF1-4D29-8B81-3A7B70D6B279}" srcOrd="0" destOrd="0" presId="urn:microsoft.com/office/officeart/2005/8/layout/vList2"/>
    <dgm:cxn modelId="{1CA4EB17-2F87-413B-99A2-9940741B6DA0}" type="presOf" srcId="{59200A89-4DAE-4FC3-8596-101485161B6C}" destId="{44A21AE0-BDFA-409B-9462-133262FF5393}" srcOrd="0" destOrd="0" presId="urn:microsoft.com/office/officeart/2005/8/layout/vList2"/>
    <dgm:cxn modelId="{71E5BB46-19DD-4690-BB08-715BF64DE282}" type="presOf" srcId="{0ABBA226-7796-4CDE-B074-0E760ADD1EA1}" destId="{12E8F119-DA2D-4B13-A9A2-46C81B7D348A}" srcOrd="0" destOrd="0" presId="urn:microsoft.com/office/officeart/2005/8/layout/vList2"/>
    <dgm:cxn modelId="{1C9C9281-121C-4E2F-A5F8-68A99375927C}" srcId="{F9067E9D-87A5-4CC8-9EFD-D1AE5654D8F5}" destId="{0ABBA226-7796-4CDE-B074-0E760ADD1EA1}" srcOrd="2" destOrd="0" parTransId="{53937C7F-1380-42F3-9900-58CDC336115B}" sibTransId="{A54EAE17-8F7C-42B6-9D56-12421B148A08}"/>
    <dgm:cxn modelId="{A5904EDD-C714-4BA5-82D7-6C82A4E52A05}" type="presOf" srcId="{F9067E9D-87A5-4CC8-9EFD-D1AE5654D8F5}" destId="{78E9D3C5-BB93-4779-9C9A-241334A4CB6E}" srcOrd="0" destOrd="0" presId="urn:microsoft.com/office/officeart/2005/8/layout/vList2"/>
    <dgm:cxn modelId="{20DCEEE0-2C18-4CE5-8400-BABF5332FEF0}" srcId="{F9067E9D-87A5-4CC8-9EFD-D1AE5654D8F5}" destId="{59200A89-4DAE-4FC3-8596-101485161B6C}" srcOrd="1" destOrd="0" parTransId="{CFE06DF2-270B-4FAE-9312-57D8C539F5F9}" sibTransId="{2705C834-60BF-4B45-9CE4-C6ECB75D6E59}"/>
    <dgm:cxn modelId="{97C344A7-1571-4646-B6DD-301B2C1D6386}" type="presParOf" srcId="{78E9D3C5-BB93-4779-9C9A-241334A4CB6E}" destId="{BC6ECF16-DFF1-4D29-8B81-3A7B70D6B279}" srcOrd="0" destOrd="0" presId="urn:microsoft.com/office/officeart/2005/8/layout/vList2"/>
    <dgm:cxn modelId="{CB7AD9E7-292C-49D8-8982-856D38412CDF}" type="presParOf" srcId="{78E9D3C5-BB93-4779-9C9A-241334A4CB6E}" destId="{6C135FC5-0FFA-4BE0-9C50-2FB6366AB702}" srcOrd="1" destOrd="0" presId="urn:microsoft.com/office/officeart/2005/8/layout/vList2"/>
    <dgm:cxn modelId="{D076E09B-0DE0-4EB0-B104-1AC36573BAB5}" type="presParOf" srcId="{78E9D3C5-BB93-4779-9C9A-241334A4CB6E}" destId="{44A21AE0-BDFA-409B-9462-133262FF5393}" srcOrd="2" destOrd="0" presId="urn:microsoft.com/office/officeart/2005/8/layout/vList2"/>
    <dgm:cxn modelId="{200A4142-FD64-4C3E-8278-D05DFB8CD2B3}" type="presParOf" srcId="{78E9D3C5-BB93-4779-9C9A-241334A4CB6E}" destId="{6BFF8A8F-4359-463B-A715-74383B45D998}" srcOrd="3" destOrd="0" presId="urn:microsoft.com/office/officeart/2005/8/layout/vList2"/>
    <dgm:cxn modelId="{4913A76D-D837-4990-A8EA-D1C1884C0A00}" type="presParOf" srcId="{78E9D3C5-BB93-4779-9C9A-241334A4CB6E}" destId="{12E8F119-DA2D-4B13-A9A2-46C81B7D348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067E9D-87A5-4CC8-9EFD-D1AE5654D8F5}" type="doc">
      <dgm:prSet loTypeId="urn:microsoft.com/office/officeart/2005/8/layout/vList2" loCatId="list" qsTypeId="urn:microsoft.com/office/officeart/2005/8/quickstyle/simple1" qsCatId="simple" csTypeId="urn:microsoft.com/office/officeart/2005/8/colors/accent6_1" csCatId="accent6" phldr="1"/>
      <dgm:spPr/>
      <dgm:t>
        <a:bodyPr/>
        <a:lstStyle/>
        <a:p>
          <a:endParaRPr lang="en-US"/>
        </a:p>
      </dgm:t>
    </dgm:pt>
    <dgm:pt modelId="{C9AA9103-937C-4B9F-9A3C-07BD37AF4E34}">
      <dgm:prSet phldrT="[Text]" custT="1"/>
      <dgm:spPr>
        <a:solidFill>
          <a:schemeClr val="accent6">
            <a:lumMod val="20000"/>
            <a:lumOff val="80000"/>
          </a:schemeClr>
        </a:solidFill>
        <a:ln w="38100">
          <a:solidFill>
            <a:schemeClr val="accent6">
              <a:lumMod val="75000"/>
            </a:schemeClr>
          </a:solidFill>
        </a:ln>
      </dgm:spPr>
      <dgm:t>
        <a:bodyPr/>
        <a:lstStyle/>
        <a:p>
          <a:r>
            <a:rPr lang="en-US" sz="3600" b="1" dirty="0"/>
            <a:t>The Foundation:  Determinants of Health</a:t>
          </a:r>
        </a:p>
      </dgm:t>
    </dgm:pt>
    <dgm:pt modelId="{01E39EE3-A5AB-48B6-ACB5-E7763586D606}" type="parTrans" cxnId="{F0575000-3DD0-42CE-AB8C-B2D7D2814AF9}">
      <dgm:prSet/>
      <dgm:spPr/>
      <dgm:t>
        <a:bodyPr/>
        <a:lstStyle/>
        <a:p>
          <a:endParaRPr lang="en-US" sz="1100" b="1"/>
        </a:p>
      </dgm:t>
    </dgm:pt>
    <dgm:pt modelId="{FA5FCADE-6486-443F-A008-B3783DB6EB41}" type="sibTrans" cxnId="{F0575000-3DD0-42CE-AB8C-B2D7D2814AF9}">
      <dgm:prSet/>
      <dgm:spPr/>
      <dgm:t>
        <a:bodyPr/>
        <a:lstStyle/>
        <a:p>
          <a:endParaRPr lang="en-US" sz="1100" b="1"/>
        </a:p>
      </dgm:t>
    </dgm:pt>
    <dgm:pt modelId="{59200A89-4DAE-4FC3-8596-101485161B6C}">
      <dgm:prSet phldrT="[Text]" custT="1"/>
      <dgm:spPr>
        <a:solidFill>
          <a:schemeClr val="accent6">
            <a:lumMod val="20000"/>
            <a:lumOff val="80000"/>
          </a:schemeClr>
        </a:solidFill>
        <a:ln w="38100">
          <a:solidFill>
            <a:schemeClr val="accent6">
              <a:lumMod val="75000"/>
            </a:schemeClr>
          </a:solidFill>
        </a:ln>
      </dgm:spPr>
      <dgm:t>
        <a:bodyPr/>
        <a:lstStyle/>
        <a:p>
          <a:r>
            <a:rPr lang="en-US" sz="3600" b="1" dirty="0"/>
            <a:t>Exploring Models for Community Needs Assessments &amp; Plans</a:t>
          </a:r>
        </a:p>
      </dgm:t>
    </dgm:pt>
    <dgm:pt modelId="{2705C834-60BF-4B45-9CE4-C6ECB75D6E59}" type="sibTrans" cxnId="{20DCEEE0-2C18-4CE5-8400-BABF5332FEF0}">
      <dgm:prSet/>
      <dgm:spPr/>
      <dgm:t>
        <a:bodyPr/>
        <a:lstStyle/>
        <a:p>
          <a:endParaRPr lang="en-US" sz="1100" b="1"/>
        </a:p>
      </dgm:t>
    </dgm:pt>
    <dgm:pt modelId="{CFE06DF2-270B-4FAE-9312-57D8C539F5F9}" type="parTrans" cxnId="{20DCEEE0-2C18-4CE5-8400-BABF5332FEF0}">
      <dgm:prSet/>
      <dgm:spPr/>
      <dgm:t>
        <a:bodyPr/>
        <a:lstStyle/>
        <a:p>
          <a:endParaRPr lang="en-US" sz="1100" b="1"/>
        </a:p>
      </dgm:t>
    </dgm:pt>
    <dgm:pt modelId="{0ABBA226-7796-4CDE-B074-0E760ADD1EA1}">
      <dgm:prSet phldrT="[Text]" custT="1"/>
      <dgm:spPr>
        <a:solidFill>
          <a:schemeClr val="accent6">
            <a:lumMod val="20000"/>
            <a:lumOff val="80000"/>
          </a:schemeClr>
        </a:solidFill>
        <a:ln w="38100">
          <a:solidFill>
            <a:schemeClr val="accent6">
              <a:lumMod val="75000"/>
            </a:schemeClr>
          </a:solidFill>
        </a:ln>
      </dgm:spPr>
      <dgm:t>
        <a:bodyPr/>
        <a:lstStyle/>
        <a:p>
          <a:r>
            <a:rPr lang="en-US" sz="3600" b="1" dirty="0"/>
            <a:t>Action:  Resources &amp; Examples</a:t>
          </a:r>
        </a:p>
      </dgm:t>
    </dgm:pt>
    <dgm:pt modelId="{53937C7F-1380-42F3-9900-58CDC336115B}" type="parTrans" cxnId="{1C9C9281-121C-4E2F-A5F8-68A99375927C}">
      <dgm:prSet/>
      <dgm:spPr/>
      <dgm:t>
        <a:bodyPr/>
        <a:lstStyle/>
        <a:p>
          <a:endParaRPr lang="en-US"/>
        </a:p>
      </dgm:t>
    </dgm:pt>
    <dgm:pt modelId="{A54EAE17-8F7C-42B6-9D56-12421B148A08}" type="sibTrans" cxnId="{1C9C9281-121C-4E2F-A5F8-68A99375927C}">
      <dgm:prSet/>
      <dgm:spPr/>
      <dgm:t>
        <a:bodyPr/>
        <a:lstStyle/>
        <a:p>
          <a:endParaRPr lang="en-US"/>
        </a:p>
      </dgm:t>
    </dgm:pt>
    <dgm:pt modelId="{78E9D3C5-BB93-4779-9C9A-241334A4CB6E}" type="pres">
      <dgm:prSet presAssocID="{F9067E9D-87A5-4CC8-9EFD-D1AE5654D8F5}" presName="linear" presStyleCnt="0">
        <dgm:presLayoutVars>
          <dgm:animLvl val="lvl"/>
          <dgm:resizeHandles val="exact"/>
        </dgm:presLayoutVars>
      </dgm:prSet>
      <dgm:spPr/>
    </dgm:pt>
    <dgm:pt modelId="{BC6ECF16-DFF1-4D29-8B81-3A7B70D6B279}" type="pres">
      <dgm:prSet presAssocID="{C9AA9103-937C-4B9F-9A3C-07BD37AF4E34}" presName="parentText" presStyleLbl="node1" presStyleIdx="0" presStyleCnt="3" custScaleY="97028" custLinFactY="-23427" custLinFactNeighborY="-100000">
        <dgm:presLayoutVars>
          <dgm:chMax val="0"/>
          <dgm:bulletEnabled val="1"/>
        </dgm:presLayoutVars>
      </dgm:prSet>
      <dgm:spPr/>
    </dgm:pt>
    <dgm:pt modelId="{6C135FC5-0FFA-4BE0-9C50-2FB6366AB702}" type="pres">
      <dgm:prSet presAssocID="{FA5FCADE-6486-443F-A008-B3783DB6EB41}" presName="spacer" presStyleCnt="0"/>
      <dgm:spPr/>
    </dgm:pt>
    <dgm:pt modelId="{44A21AE0-BDFA-409B-9462-133262FF5393}" type="pres">
      <dgm:prSet presAssocID="{59200A89-4DAE-4FC3-8596-101485161B6C}" presName="parentText" presStyleLbl="node1" presStyleIdx="1" presStyleCnt="3" custScaleY="79422" custLinFactY="-16855" custLinFactNeighborY="-100000">
        <dgm:presLayoutVars>
          <dgm:chMax val="0"/>
          <dgm:bulletEnabled val="1"/>
        </dgm:presLayoutVars>
      </dgm:prSet>
      <dgm:spPr/>
    </dgm:pt>
    <dgm:pt modelId="{6BFF8A8F-4359-463B-A715-74383B45D998}" type="pres">
      <dgm:prSet presAssocID="{2705C834-60BF-4B45-9CE4-C6ECB75D6E59}" presName="spacer" presStyleCnt="0"/>
      <dgm:spPr/>
    </dgm:pt>
    <dgm:pt modelId="{12E8F119-DA2D-4B13-A9A2-46C81B7D348A}" type="pres">
      <dgm:prSet presAssocID="{0ABBA226-7796-4CDE-B074-0E760ADD1EA1}" presName="parentText" presStyleLbl="node1" presStyleIdx="2" presStyleCnt="3" custScaleY="84635" custLinFactY="-4099" custLinFactNeighborY="-100000">
        <dgm:presLayoutVars>
          <dgm:chMax val="0"/>
          <dgm:bulletEnabled val="1"/>
        </dgm:presLayoutVars>
      </dgm:prSet>
      <dgm:spPr/>
    </dgm:pt>
  </dgm:ptLst>
  <dgm:cxnLst>
    <dgm:cxn modelId="{F0575000-3DD0-42CE-AB8C-B2D7D2814AF9}" srcId="{F9067E9D-87A5-4CC8-9EFD-D1AE5654D8F5}" destId="{C9AA9103-937C-4B9F-9A3C-07BD37AF4E34}" srcOrd="0" destOrd="0" parTransId="{01E39EE3-A5AB-48B6-ACB5-E7763586D606}" sibTransId="{FA5FCADE-6486-443F-A008-B3783DB6EB41}"/>
    <dgm:cxn modelId="{B9BF6010-BE9A-4B3F-904E-2F896076BC63}" type="presOf" srcId="{0ABBA226-7796-4CDE-B074-0E760ADD1EA1}" destId="{12E8F119-DA2D-4B13-A9A2-46C81B7D348A}" srcOrd="0" destOrd="0" presId="urn:microsoft.com/office/officeart/2005/8/layout/vList2"/>
    <dgm:cxn modelId="{668E7078-1C75-4785-B4F7-35AA888838A2}" type="presOf" srcId="{C9AA9103-937C-4B9F-9A3C-07BD37AF4E34}" destId="{BC6ECF16-DFF1-4D29-8B81-3A7B70D6B279}" srcOrd="0" destOrd="0" presId="urn:microsoft.com/office/officeart/2005/8/layout/vList2"/>
    <dgm:cxn modelId="{B95E3E7B-C0BD-4093-959D-13FBD8E9825C}" type="presOf" srcId="{59200A89-4DAE-4FC3-8596-101485161B6C}" destId="{44A21AE0-BDFA-409B-9462-133262FF5393}" srcOrd="0" destOrd="0" presId="urn:microsoft.com/office/officeart/2005/8/layout/vList2"/>
    <dgm:cxn modelId="{1C9C9281-121C-4E2F-A5F8-68A99375927C}" srcId="{F9067E9D-87A5-4CC8-9EFD-D1AE5654D8F5}" destId="{0ABBA226-7796-4CDE-B074-0E760ADD1EA1}" srcOrd="2" destOrd="0" parTransId="{53937C7F-1380-42F3-9900-58CDC336115B}" sibTransId="{A54EAE17-8F7C-42B6-9D56-12421B148A08}"/>
    <dgm:cxn modelId="{C6D84E8C-FBB2-4146-AC43-9F81DAA3C9BE}" type="presOf" srcId="{F9067E9D-87A5-4CC8-9EFD-D1AE5654D8F5}" destId="{78E9D3C5-BB93-4779-9C9A-241334A4CB6E}" srcOrd="0" destOrd="0" presId="urn:microsoft.com/office/officeart/2005/8/layout/vList2"/>
    <dgm:cxn modelId="{20DCEEE0-2C18-4CE5-8400-BABF5332FEF0}" srcId="{F9067E9D-87A5-4CC8-9EFD-D1AE5654D8F5}" destId="{59200A89-4DAE-4FC3-8596-101485161B6C}" srcOrd="1" destOrd="0" parTransId="{CFE06DF2-270B-4FAE-9312-57D8C539F5F9}" sibTransId="{2705C834-60BF-4B45-9CE4-C6ECB75D6E59}"/>
    <dgm:cxn modelId="{2D0867CC-D619-4089-8D70-AA3B8F92DD4D}" type="presParOf" srcId="{78E9D3C5-BB93-4779-9C9A-241334A4CB6E}" destId="{BC6ECF16-DFF1-4D29-8B81-3A7B70D6B279}" srcOrd="0" destOrd="0" presId="urn:microsoft.com/office/officeart/2005/8/layout/vList2"/>
    <dgm:cxn modelId="{A0C479A7-658F-4BE3-A418-E2A39F6EDBAA}" type="presParOf" srcId="{78E9D3C5-BB93-4779-9C9A-241334A4CB6E}" destId="{6C135FC5-0FFA-4BE0-9C50-2FB6366AB702}" srcOrd="1" destOrd="0" presId="urn:microsoft.com/office/officeart/2005/8/layout/vList2"/>
    <dgm:cxn modelId="{18265719-E52B-4F7F-A3EC-65FC0E8EF973}" type="presParOf" srcId="{78E9D3C5-BB93-4779-9C9A-241334A4CB6E}" destId="{44A21AE0-BDFA-409B-9462-133262FF5393}" srcOrd="2" destOrd="0" presId="urn:microsoft.com/office/officeart/2005/8/layout/vList2"/>
    <dgm:cxn modelId="{E041BD9B-3315-4EAB-B5C2-D9A5AE99C4CD}" type="presParOf" srcId="{78E9D3C5-BB93-4779-9C9A-241334A4CB6E}" destId="{6BFF8A8F-4359-463B-A715-74383B45D998}" srcOrd="3" destOrd="0" presId="urn:microsoft.com/office/officeart/2005/8/layout/vList2"/>
    <dgm:cxn modelId="{C9AA32EC-F7A2-4D45-9A9A-E88CDF66E8C0}" type="presParOf" srcId="{78E9D3C5-BB93-4779-9C9A-241334A4CB6E}" destId="{12E8F119-DA2D-4B13-A9A2-46C81B7D348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9067E9D-87A5-4CC8-9EFD-D1AE5654D8F5}" type="doc">
      <dgm:prSet loTypeId="urn:microsoft.com/office/officeart/2005/8/layout/vList2" loCatId="list" qsTypeId="urn:microsoft.com/office/officeart/2005/8/quickstyle/simple1" qsCatId="simple" csTypeId="urn:microsoft.com/office/officeart/2005/8/colors/accent6_1" csCatId="accent6" phldr="1"/>
      <dgm:spPr/>
      <dgm:t>
        <a:bodyPr/>
        <a:lstStyle/>
        <a:p>
          <a:endParaRPr lang="en-US"/>
        </a:p>
      </dgm:t>
    </dgm:pt>
    <dgm:pt modelId="{C9AA9103-937C-4B9F-9A3C-07BD37AF4E34}">
      <dgm:prSet phldrT="[Text]" custT="1"/>
      <dgm:spPr>
        <a:solidFill>
          <a:schemeClr val="accent6">
            <a:lumMod val="20000"/>
            <a:lumOff val="80000"/>
          </a:schemeClr>
        </a:solidFill>
        <a:ln w="38100">
          <a:solidFill>
            <a:schemeClr val="accent6">
              <a:lumMod val="75000"/>
            </a:schemeClr>
          </a:solidFill>
        </a:ln>
      </dgm:spPr>
      <dgm:t>
        <a:bodyPr/>
        <a:lstStyle/>
        <a:p>
          <a:r>
            <a:rPr lang="en-US" sz="3600" b="1" dirty="0"/>
            <a:t>The Foundation:  Determinants of Health</a:t>
          </a:r>
        </a:p>
      </dgm:t>
    </dgm:pt>
    <dgm:pt modelId="{01E39EE3-A5AB-48B6-ACB5-E7763586D606}" type="parTrans" cxnId="{F0575000-3DD0-42CE-AB8C-B2D7D2814AF9}">
      <dgm:prSet/>
      <dgm:spPr/>
      <dgm:t>
        <a:bodyPr/>
        <a:lstStyle/>
        <a:p>
          <a:endParaRPr lang="en-US" sz="1100" b="1"/>
        </a:p>
      </dgm:t>
    </dgm:pt>
    <dgm:pt modelId="{FA5FCADE-6486-443F-A008-B3783DB6EB41}" type="sibTrans" cxnId="{F0575000-3DD0-42CE-AB8C-B2D7D2814AF9}">
      <dgm:prSet/>
      <dgm:spPr/>
      <dgm:t>
        <a:bodyPr/>
        <a:lstStyle/>
        <a:p>
          <a:endParaRPr lang="en-US" sz="1100" b="1"/>
        </a:p>
      </dgm:t>
    </dgm:pt>
    <dgm:pt modelId="{59200A89-4DAE-4FC3-8596-101485161B6C}">
      <dgm:prSet phldrT="[Text]" custT="1"/>
      <dgm:spPr>
        <a:solidFill>
          <a:schemeClr val="accent6">
            <a:lumMod val="20000"/>
            <a:lumOff val="80000"/>
          </a:schemeClr>
        </a:solidFill>
        <a:ln w="38100">
          <a:solidFill>
            <a:schemeClr val="accent6">
              <a:lumMod val="75000"/>
            </a:schemeClr>
          </a:solidFill>
        </a:ln>
      </dgm:spPr>
      <dgm:t>
        <a:bodyPr/>
        <a:lstStyle/>
        <a:p>
          <a:r>
            <a:rPr lang="en-US" sz="3600" b="1" dirty="0"/>
            <a:t>Exploring Models for Community Needs Assessments &amp; Plans</a:t>
          </a:r>
        </a:p>
      </dgm:t>
    </dgm:pt>
    <dgm:pt modelId="{2705C834-60BF-4B45-9CE4-C6ECB75D6E59}" type="sibTrans" cxnId="{20DCEEE0-2C18-4CE5-8400-BABF5332FEF0}">
      <dgm:prSet/>
      <dgm:spPr/>
      <dgm:t>
        <a:bodyPr/>
        <a:lstStyle/>
        <a:p>
          <a:endParaRPr lang="en-US" sz="1100" b="1"/>
        </a:p>
      </dgm:t>
    </dgm:pt>
    <dgm:pt modelId="{CFE06DF2-270B-4FAE-9312-57D8C539F5F9}" type="parTrans" cxnId="{20DCEEE0-2C18-4CE5-8400-BABF5332FEF0}">
      <dgm:prSet/>
      <dgm:spPr/>
      <dgm:t>
        <a:bodyPr/>
        <a:lstStyle/>
        <a:p>
          <a:endParaRPr lang="en-US" sz="1100" b="1"/>
        </a:p>
      </dgm:t>
    </dgm:pt>
    <dgm:pt modelId="{0ABBA226-7796-4CDE-B074-0E760ADD1EA1}">
      <dgm:prSet phldrT="[Text]" custT="1"/>
      <dgm:spPr>
        <a:solidFill>
          <a:schemeClr val="accent6">
            <a:lumMod val="20000"/>
            <a:lumOff val="80000"/>
          </a:schemeClr>
        </a:solidFill>
        <a:ln w="38100">
          <a:solidFill>
            <a:schemeClr val="accent6">
              <a:lumMod val="75000"/>
            </a:schemeClr>
          </a:solidFill>
        </a:ln>
      </dgm:spPr>
      <dgm:t>
        <a:bodyPr/>
        <a:lstStyle/>
        <a:p>
          <a:r>
            <a:rPr lang="en-US" sz="3600" b="1" dirty="0"/>
            <a:t>Action:  Resources &amp; Examples</a:t>
          </a:r>
        </a:p>
      </dgm:t>
    </dgm:pt>
    <dgm:pt modelId="{53937C7F-1380-42F3-9900-58CDC336115B}" type="parTrans" cxnId="{1C9C9281-121C-4E2F-A5F8-68A99375927C}">
      <dgm:prSet/>
      <dgm:spPr/>
      <dgm:t>
        <a:bodyPr/>
        <a:lstStyle/>
        <a:p>
          <a:endParaRPr lang="en-US"/>
        </a:p>
      </dgm:t>
    </dgm:pt>
    <dgm:pt modelId="{A54EAE17-8F7C-42B6-9D56-12421B148A08}" type="sibTrans" cxnId="{1C9C9281-121C-4E2F-A5F8-68A99375927C}">
      <dgm:prSet/>
      <dgm:spPr/>
      <dgm:t>
        <a:bodyPr/>
        <a:lstStyle/>
        <a:p>
          <a:endParaRPr lang="en-US"/>
        </a:p>
      </dgm:t>
    </dgm:pt>
    <dgm:pt modelId="{78E9D3C5-BB93-4779-9C9A-241334A4CB6E}" type="pres">
      <dgm:prSet presAssocID="{F9067E9D-87A5-4CC8-9EFD-D1AE5654D8F5}" presName="linear" presStyleCnt="0">
        <dgm:presLayoutVars>
          <dgm:animLvl val="lvl"/>
          <dgm:resizeHandles val="exact"/>
        </dgm:presLayoutVars>
      </dgm:prSet>
      <dgm:spPr/>
    </dgm:pt>
    <dgm:pt modelId="{BC6ECF16-DFF1-4D29-8B81-3A7B70D6B279}" type="pres">
      <dgm:prSet presAssocID="{C9AA9103-937C-4B9F-9A3C-07BD37AF4E34}" presName="parentText" presStyleLbl="node1" presStyleIdx="0" presStyleCnt="3" custScaleY="97028" custLinFactY="-23427" custLinFactNeighborY="-100000">
        <dgm:presLayoutVars>
          <dgm:chMax val="0"/>
          <dgm:bulletEnabled val="1"/>
        </dgm:presLayoutVars>
      </dgm:prSet>
      <dgm:spPr/>
    </dgm:pt>
    <dgm:pt modelId="{6C135FC5-0FFA-4BE0-9C50-2FB6366AB702}" type="pres">
      <dgm:prSet presAssocID="{FA5FCADE-6486-443F-A008-B3783DB6EB41}" presName="spacer" presStyleCnt="0"/>
      <dgm:spPr/>
    </dgm:pt>
    <dgm:pt modelId="{44A21AE0-BDFA-409B-9462-133262FF5393}" type="pres">
      <dgm:prSet presAssocID="{59200A89-4DAE-4FC3-8596-101485161B6C}" presName="parentText" presStyleLbl="node1" presStyleIdx="1" presStyleCnt="3" custScaleY="79422" custLinFactY="-16855" custLinFactNeighborY="-100000">
        <dgm:presLayoutVars>
          <dgm:chMax val="0"/>
          <dgm:bulletEnabled val="1"/>
        </dgm:presLayoutVars>
      </dgm:prSet>
      <dgm:spPr/>
    </dgm:pt>
    <dgm:pt modelId="{6BFF8A8F-4359-463B-A715-74383B45D998}" type="pres">
      <dgm:prSet presAssocID="{2705C834-60BF-4B45-9CE4-C6ECB75D6E59}" presName="spacer" presStyleCnt="0"/>
      <dgm:spPr/>
    </dgm:pt>
    <dgm:pt modelId="{12E8F119-DA2D-4B13-A9A2-46C81B7D348A}" type="pres">
      <dgm:prSet presAssocID="{0ABBA226-7796-4CDE-B074-0E760ADD1EA1}" presName="parentText" presStyleLbl="node1" presStyleIdx="2" presStyleCnt="3" custScaleY="84635" custLinFactY="-4099" custLinFactNeighborY="-100000">
        <dgm:presLayoutVars>
          <dgm:chMax val="0"/>
          <dgm:bulletEnabled val="1"/>
        </dgm:presLayoutVars>
      </dgm:prSet>
      <dgm:spPr/>
    </dgm:pt>
  </dgm:ptLst>
  <dgm:cxnLst>
    <dgm:cxn modelId="{F0575000-3DD0-42CE-AB8C-B2D7D2814AF9}" srcId="{F9067E9D-87A5-4CC8-9EFD-D1AE5654D8F5}" destId="{C9AA9103-937C-4B9F-9A3C-07BD37AF4E34}" srcOrd="0" destOrd="0" parTransId="{01E39EE3-A5AB-48B6-ACB5-E7763586D606}" sibTransId="{FA5FCADE-6486-443F-A008-B3783DB6EB41}"/>
    <dgm:cxn modelId="{642F7B1E-DD6A-4D6C-BC24-6C83AFD48875}" type="presOf" srcId="{C9AA9103-937C-4B9F-9A3C-07BD37AF4E34}" destId="{BC6ECF16-DFF1-4D29-8B81-3A7B70D6B279}" srcOrd="0" destOrd="0" presId="urn:microsoft.com/office/officeart/2005/8/layout/vList2"/>
    <dgm:cxn modelId="{B8B3AF5C-A051-4397-93C4-D87B0100F627}" type="presOf" srcId="{F9067E9D-87A5-4CC8-9EFD-D1AE5654D8F5}" destId="{78E9D3C5-BB93-4779-9C9A-241334A4CB6E}" srcOrd="0" destOrd="0" presId="urn:microsoft.com/office/officeart/2005/8/layout/vList2"/>
    <dgm:cxn modelId="{C5DF4751-DF61-490B-A137-F91D4D0D0E67}" type="presOf" srcId="{59200A89-4DAE-4FC3-8596-101485161B6C}" destId="{44A21AE0-BDFA-409B-9462-133262FF5393}" srcOrd="0" destOrd="0" presId="urn:microsoft.com/office/officeart/2005/8/layout/vList2"/>
    <dgm:cxn modelId="{1C9C9281-121C-4E2F-A5F8-68A99375927C}" srcId="{F9067E9D-87A5-4CC8-9EFD-D1AE5654D8F5}" destId="{0ABBA226-7796-4CDE-B074-0E760ADD1EA1}" srcOrd="2" destOrd="0" parTransId="{53937C7F-1380-42F3-9900-58CDC336115B}" sibTransId="{A54EAE17-8F7C-42B6-9D56-12421B148A08}"/>
    <dgm:cxn modelId="{20DCEEE0-2C18-4CE5-8400-BABF5332FEF0}" srcId="{F9067E9D-87A5-4CC8-9EFD-D1AE5654D8F5}" destId="{59200A89-4DAE-4FC3-8596-101485161B6C}" srcOrd="1" destOrd="0" parTransId="{CFE06DF2-270B-4FAE-9312-57D8C539F5F9}" sibTransId="{2705C834-60BF-4B45-9CE4-C6ECB75D6E59}"/>
    <dgm:cxn modelId="{8A0F46E3-58E6-427B-8EAE-E09F2251CD0C}" type="presOf" srcId="{0ABBA226-7796-4CDE-B074-0E760ADD1EA1}" destId="{12E8F119-DA2D-4B13-A9A2-46C81B7D348A}" srcOrd="0" destOrd="0" presId="urn:microsoft.com/office/officeart/2005/8/layout/vList2"/>
    <dgm:cxn modelId="{359B49B7-81B1-440C-80A9-DADD3C1C0F41}" type="presParOf" srcId="{78E9D3C5-BB93-4779-9C9A-241334A4CB6E}" destId="{BC6ECF16-DFF1-4D29-8B81-3A7B70D6B279}" srcOrd="0" destOrd="0" presId="urn:microsoft.com/office/officeart/2005/8/layout/vList2"/>
    <dgm:cxn modelId="{404763DF-D3F7-4B95-9C19-5C4A22E28026}" type="presParOf" srcId="{78E9D3C5-BB93-4779-9C9A-241334A4CB6E}" destId="{6C135FC5-0FFA-4BE0-9C50-2FB6366AB702}" srcOrd="1" destOrd="0" presId="urn:microsoft.com/office/officeart/2005/8/layout/vList2"/>
    <dgm:cxn modelId="{E9C447B6-C7A4-4773-A4C8-D194CB56EB96}" type="presParOf" srcId="{78E9D3C5-BB93-4779-9C9A-241334A4CB6E}" destId="{44A21AE0-BDFA-409B-9462-133262FF5393}" srcOrd="2" destOrd="0" presId="urn:microsoft.com/office/officeart/2005/8/layout/vList2"/>
    <dgm:cxn modelId="{B81F92F3-046D-40AE-837E-D693D815D5A7}" type="presParOf" srcId="{78E9D3C5-BB93-4779-9C9A-241334A4CB6E}" destId="{6BFF8A8F-4359-463B-A715-74383B45D998}" srcOrd="3" destOrd="0" presId="urn:microsoft.com/office/officeart/2005/8/layout/vList2"/>
    <dgm:cxn modelId="{9FC22704-C34A-4426-8C8E-4F9D392CCD52}" type="presParOf" srcId="{78E9D3C5-BB93-4779-9C9A-241334A4CB6E}" destId="{12E8F119-DA2D-4B13-A9A2-46C81B7D348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6ECF16-DFF1-4D29-8B81-3A7B70D6B279}">
      <dsp:nvSpPr>
        <dsp:cNvPr id="0" name=""/>
        <dsp:cNvSpPr/>
      </dsp:nvSpPr>
      <dsp:spPr>
        <a:xfrm>
          <a:off x="0" y="69705"/>
          <a:ext cx="8305800" cy="1380436"/>
        </a:xfrm>
        <a:prstGeom prst="roundRect">
          <a:avLst/>
        </a:prstGeom>
        <a:solidFill>
          <a:schemeClr val="accent6">
            <a:lumMod val="20000"/>
            <a:lumOff val="80000"/>
          </a:schemeClr>
        </a:solidFill>
        <a:ln w="38100" cap="flat" cmpd="sng" algn="ctr">
          <a:solidFill>
            <a:schemeClr val="accent6">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1" kern="1200" dirty="0"/>
            <a:t>The Foundation:  Determinants of Health</a:t>
          </a:r>
        </a:p>
      </dsp:txBody>
      <dsp:txXfrm>
        <a:off x="67387" y="137092"/>
        <a:ext cx="8171026" cy="1245662"/>
      </dsp:txXfrm>
    </dsp:sp>
    <dsp:sp modelId="{44A21AE0-BDFA-409B-9462-133262FF5393}">
      <dsp:nvSpPr>
        <dsp:cNvPr id="0" name=""/>
        <dsp:cNvSpPr/>
      </dsp:nvSpPr>
      <dsp:spPr>
        <a:xfrm>
          <a:off x="0" y="1727963"/>
          <a:ext cx="8305800" cy="1129952"/>
        </a:xfrm>
        <a:prstGeom prst="roundRect">
          <a:avLst/>
        </a:prstGeom>
        <a:solidFill>
          <a:schemeClr val="accent6">
            <a:lumMod val="20000"/>
            <a:lumOff val="80000"/>
          </a:schemeClr>
        </a:solidFill>
        <a:ln w="38100" cap="flat" cmpd="sng" algn="ctr">
          <a:solidFill>
            <a:schemeClr val="accent6">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1" kern="1200" dirty="0"/>
            <a:t>Exploring Models for Community Needs Assessments &amp; Plans</a:t>
          </a:r>
        </a:p>
      </dsp:txBody>
      <dsp:txXfrm>
        <a:off x="55160" y="1783123"/>
        <a:ext cx="8195480" cy="1019632"/>
      </dsp:txXfrm>
    </dsp:sp>
    <dsp:sp modelId="{12E8F119-DA2D-4B13-A9A2-46C81B7D348A}">
      <dsp:nvSpPr>
        <dsp:cNvPr id="0" name=""/>
        <dsp:cNvSpPr/>
      </dsp:nvSpPr>
      <dsp:spPr>
        <a:xfrm>
          <a:off x="0" y="3223717"/>
          <a:ext cx="8305800" cy="1204119"/>
        </a:xfrm>
        <a:prstGeom prst="roundRect">
          <a:avLst/>
        </a:prstGeom>
        <a:solidFill>
          <a:schemeClr val="accent6">
            <a:lumMod val="20000"/>
            <a:lumOff val="80000"/>
          </a:schemeClr>
        </a:solidFill>
        <a:ln w="38100" cap="flat" cmpd="sng" algn="ctr">
          <a:solidFill>
            <a:schemeClr val="accent6">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1" kern="1200" dirty="0"/>
            <a:t>Action:  Resources &amp; Examples</a:t>
          </a:r>
        </a:p>
      </dsp:txBody>
      <dsp:txXfrm>
        <a:off x="58780" y="3282497"/>
        <a:ext cx="8188240" cy="10865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6ECF16-DFF1-4D29-8B81-3A7B70D6B279}">
      <dsp:nvSpPr>
        <dsp:cNvPr id="0" name=""/>
        <dsp:cNvSpPr/>
      </dsp:nvSpPr>
      <dsp:spPr>
        <a:xfrm>
          <a:off x="0" y="69705"/>
          <a:ext cx="8305800" cy="1380436"/>
        </a:xfrm>
        <a:prstGeom prst="roundRect">
          <a:avLst/>
        </a:prstGeom>
        <a:solidFill>
          <a:schemeClr val="accent6">
            <a:lumMod val="20000"/>
            <a:lumOff val="80000"/>
          </a:schemeClr>
        </a:solidFill>
        <a:ln w="38100" cap="flat" cmpd="sng" algn="ctr">
          <a:solidFill>
            <a:schemeClr val="accent6">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1" kern="1200" dirty="0"/>
            <a:t>The Foundation:  Determinants of Health</a:t>
          </a:r>
        </a:p>
      </dsp:txBody>
      <dsp:txXfrm>
        <a:off x="67387" y="137092"/>
        <a:ext cx="8171026" cy="1245662"/>
      </dsp:txXfrm>
    </dsp:sp>
    <dsp:sp modelId="{44A21AE0-BDFA-409B-9462-133262FF5393}">
      <dsp:nvSpPr>
        <dsp:cNvPr id="0" name=""/>
        <dsp:cNvSpPr/>
      </dsp:nvSpPr>
      <dsp:spPr>
        <a:xfrm>
          <a:off x="0" y="1727963"/>
          <a:ext cx="8305800" cy="1129952"/>
        </a:xfrm>
        <a:prstGeom prst="roundRect">
          <a:avLst/>
        </a:prstGeom>
        <a:solidFill>
          <a:schemeClr val="accent6">
            <a:lumMod val="20000"/>
            <a:lumOff val="80000"/>
          </a:schemeClr>
        </a:solidFill>
        <a:ln w="38100" cap="flat" cmpd="sng" algn="ctr">
          <a:solidFill>
            <a:schemeClr val="accent6">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1" kern="1200" dirty="0"/>
            <a:t>Exploring Models for Community Needs Assessments &amp; Plans</a:t>
          </a:r>
        </a:p>
      </dsp:txBody>
      <dsp:txXfrm>
        <a:off x="55160" y="1783123"/>
        <a:ext cx="8195480" cy="1019632"/>
      </dsp:txXfrm>
    </dsp:sp>
    <dsp:sp modelId="{12E8F119-DA2D-4B13-A9A2-46C81B7D348A}">
      <dsp:nvSpPr>
        <dsp:cNvPr id="0" name=""/>
        <dsp:cNvSpPr/>
      </dsp:nvSpPr>
      <dsp:spPr>
        <a:xfrm>
          <a:off x="0" y="3223717"/>
          <a:ext cx="8305800" cy="1204119"/>
        </a:xfrm>
        <a:prstGeom prst="roundRect">
          <a:avLst/>
        </a:prstGeom>
        <a:solidFill>
          <a:schemeClr val="accent6">
            <a:lumMod val="20000"/>
            <a:lumOff val="80000"/>
          </a:schemeClr>
        </a:solidFill>
        <a:ln w="38100" cap="flat" cmpd="sng" algn="ctr">
          <a:solidFill>
            <a:schemeClr val="accent6">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1" kern="1200" dirty="0"/>
            <a:t>Action:  Resources &amp; Examples</a:t>
          </a:r>
        </a:p>
      </dsp:txBody>
      <dsp:txXfrm>
        <a:off x="58780" y="3282497"/>
        <a:ext cx="8188240" cy="10865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6ECF16-DFF1-4D29-8B81-3A7B70D6B279}">
      <dsp:nvSpPr>
        <dsp:cNvPr id="0" name=""/>
        <dsp:cNvSpPr/>
      </dsp:nvSpPr>
      <dsp:spPr>
        <a:xfrm>
          <a:off x="0" y="69705"/>
          <a:ext cx="8305800" cy="1380436"/>
        </a:xfrm>
        <a:prstGeom prst="roundRect">
          <a:avLst/>
        </a:prstGeom>
        <a:solidFill>
          <a:schemeClr val="accent6">
            <a:lumMod val="20000"/>
            <a:lumOff val="80000"/>
          </a:schemeClr>
        </a:solidFill>
        <a:ln w="38100" cap="flat" cmpd="sng" algn="ctr">
          <a:solidFill>
            <a:schemeClr val="accent6">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1" kern="1200" dirty="0"/>
            <a:t>The Foundation:  Determinants of Health</a:t>
          </a:r>
        </a:p>
      </dsp:txBody>
      <dsp:txXfrm>
        <a:off x="67387" y="137092"/>
        <a:ext cx="8171026" cy="1245662"/>
      </dsp:txXfrm>
    </dsp:sp>
    <dsp:sp modelId="{44A21AE0-BDFA-409B-9462-133262FF5393}">
      <dsp:nvSpPr>
        <dsp:cNvPr id="0" name=""/>
        <dsp:cNvSpPr/>
      </dsp:nvSpPr>
      <dsp:spPr>
        <a:xfrm>
          <a:off x="0" y="1727963"/>
          <a:ext cx="8305800" cy="1129952"/>
        </a:xfrm>
        <a:prstGeom prst="roundRect">
          <a:avLst/>
        </a:prstGeom>
        <a:solidFill>
          <a:schemeClr val="accent6">
            <a:lumMod val="20000"/>
            <a:lumOff val="80000"/>
          </a:schemeClr>
        </a:solidFill>
        <a:ln w="38100" cap="flat" cmpd="sng" algn="ctr">
          <a:solidFill>
            <a:schemeClr val="accent6">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1" kern="1200" dirty="0"/>
            <a:t>Exploring Models for Community Needs Assessments &amp; Plans</a:t>
          </a:r>
        </a:p>
      </dsp:txBody>
      <dsp:txXfrm>
        <a:off x="55160" y="1783123"/>
        <a:ext cx="8195480" cy="1019632"/>
      </dsp:txXfrm>
    </dsp:sp>
    <dsp:sp modelId="{12E8F119-DA2D-4B13-A9A2-46C81B7D348A}">
      <dsp:nvSpPr>
        <dsp:cNvPr id="0" name=""/>
        <dsp:cNvSpPr/>
      </dsp:nvSpPr>
      <dsp:spPr>
        <a:xfrm>
          <a:off x="0" y="3223717"/>
          <a:ext cx="8305800" cy="1204119"/>
        </a:xfrm>
        <a:prstGeom prst="roundRect">
          <a:avLst/>
        </a:prstGeom>
        <a:solidFill>
          <a:schemeClr val="accent6">
            <a:lumMod val="20000"/>
            <a:lumOff val="80000"/>
          </a:schemeClr>
        </a:solidFill>
        <a:ln w="38100" cap="flat" cmpd="sng" algn="ctr">
          <a:solidFill>
            <a:schemeClr val="accent6">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1" kern="1200" dirty="0"/>
            <a:t>Action:  Resources &amp; Examples</a:t>
          </a:r>
        </a:p>
      </dsp:txBody>
      <dsp:txXfrm>
        <a:off x="58780" y="3282497"/>
        <a:ext cx="8188240" cy="108655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52EBFEF-8C62-4361-9435-988BD0F449E7}"/>
              </a:ext>
            </a:extLst>
          </p:cNvPr>
          <p:cNvSpPr>
            <a:spLocks noGrp="1"/>
          </p:cNvSpPr>
          <p:nvPr>
            <p:ph type="hdr" sz="quarter"/>
          </p:nvPr>
        </p:nvSpPr>
        <p:spPr>
          <a:xfrm>
            <a:off x="0" y="0"/>
            <a:ext cx="3081338" cy="4699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a:extLst>
              <a:ext uri="{FF2B5EF4-FFF2-40B4-BE49-F238E27FC236}">
                <a16:creationId xmlns:a16="http://schemas.microsoft.com/office/drawing/2014/main" id="{ED1AF35B-0408-4D88-8988-7BD7404AC97B}"/>
              </a:ext>
            </a:extLst>
          </p:cNvPr>
          <p:cNvSpPr>
            <a:spLocks noGrp="1"/>
          </p:cNvSpPr>
          <p:nvPr>
            <p:ph type="dt" sz="quarter" idx="1"/>
          </p:nvPr>
        </p:nvSpPr>
        <p:spPr>
          <a:xfrm>
            <a:off x="4029075" y="0"/>
            <a:ext cx="3081338" cy="469900"/>
          </a:xfrm>
          <a:prstGeom prst="rect">
            <a:avLst/>
          </a:prstGeom>
        </p:spPr>
        <p:txBody>
          <a:bodyPr vert="horz" lIns="91440" tIns="45720" rIns="91440" bIns="45720" rtlCol="0"/>
          <a:lstStyle>
            <a:lvl1pPr algn="r">
              <a:defRPr sz="1200">
                <a:latin typeface="Arial" charset="0"/>
              </a:defRPr>
            </a:lvl1pPr>
          </a:lstStyle>
          <a:p>
            <a:pPr>
              <a:defRPr/>
            </a:pPr>
            <a:fld id="{F9C28E68-0ED7-4665-A5E0-556BED38BC77}" type="datetimeFigureOut">
              <a:rPr lang="en-US"/>
              <a:pPr>
                <a:defRPr/>
              </a:pPr>
              <a:t>9/17/2018</a:t>
            </a:fld>
            <a:endParaRPr lang="en-US"/>
          </a:p>
        </p:txBody>
      </p:sp>
      <p:sp>
        <p:nvSpPr>
          <p:cNvPr id="4" name="Footer Placeholder 3">
            <a:extLst>
              <a:ext uri="{FF2B5EF4-FFF2-40B4-BE49-F238E27FC236}">
                <a16:creationId xmlns:a16="http://schemas.microsoft.com/office/drawing/2014/main" id="{DC51505D-C696-442C-A3C1-9F3D58108049}"/>
              </a:ext>
            </a:extLst>
          </p:cNvPr>
          <p:cNvSpPr>
            <a:spLocks noGrp="1"/>
          </p:cNvSpPr>
          <p:nvPr>
            <p:ph type="ftr" sz="quarter" idx="2"/>
          </p:nvPr>
        </p:nvSpPr>
        <p:spPr>
          <a:xfrm>
            <a:off x="0" y="8926513"/>
            <a:ext cx="3081338" cy="469900"/>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5" name="Slide Number Placeholder 4">
            <a:extLst>
              <a:ext uri="{FF2B5EF4-FFF2-40B4-BE49-F238E27FC236}">
                <a16:creationId xmlns:a16="http://schemas.microsoft.com/office/drawing/2014/main" id="{4A9B32DE-9EF6-417E-8065-5FC1BCD00C8F}"/>
              </a:ext>
            </a:extLst>
          </p:cNvPr>
          <p:cNvSpPr>
            <a:spLocks noGrp="1"/>
          </p:cNvSpPr>
          <p:nvPr>
            <p:ph type="sldNum" sz="quarter" idx="3"/>
          </p:nvPr>
        </p:nvSpPr>
        <p:spPr>
          <a:xfrm>
            <a:off x="4029075" y="8926513"/>
            <a:ext cx="3081338" cy="4699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80291FE8-25FA-4301-9D65-B347BD9CEDA4}"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294217E-9BEC-4165-81DD-B9080D87CBA9}"/>
              </a:ext>
            </a:extLst>
          </p:cNvPr>
          <p:cNvSpPr>
            <a:spLocks noGrp="1"/>
          </p:cNvSpPr>
          <p:nvPr>
            <p:ph type="hdr" sz="quarter"/>
          </p:nvPr>
        </p:nvSpPr>
        <p:spPr>
          <a:xfrm>
            <a:off x="0" y="0"/>
            <a:ext cx="3081338" cy="469900"/>
          </a:xfrm>
          <a:prstGeom prst="rect">
            <a:avLst/>
          </a:prstGeom>
        </p:spPr>
        <p:txBody>
          <a:bodyPr vert="horz" lIns="94339" tIns="47169" rIns="94339" bIns="47169" rtlCol="0"/>
          <a:lstStyle>
            <a:lvl1pPr algn="l" fontAlgn="auto">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615C245B-E142-456B-8B6F-2543084B0733}"/>
              </a:ext>
            </a:extLst>
          </p:cNvPr>
          <p:cNvSpPr>
            <a:spLocks noGrp="1"/>
          </p:cNvSpPr>
          <p:nvPr>
            <p:ph type="dt" idx="1"/>
          </p:nvPr>
        </p:nvSpPr>
        <p:spPr>
          <a:xfrm>
            <a:off x="4029075" y="0"/>
            <a:ext cx="3081338" cy="469900"/>
          </a:xfrm>
          <a:prstGeom prst="rect">
            <a:avLst/>
          </a:prstGeom>
        </p:spPr>
        <p:txBody>
          <a:bodyPr vert="horz" lIns="94339" tIns="47169" rIns="94339" bIns="47169" rtlCol="0"/>
          <a:lstStyle>
            <a:lvl1pPr algn="r" fontAlgn="auto">
              <a:spcBef>
                <a:spcPts val="0"/>
              </a:spcBef>
              <a:spcAft>
                <a:spcPts val="0"/>
              </a:spcAft>
              <a:defRPr sz="1200">
                <a:latin typeface="+mn-lt"/>
              </a:defRPr>
            </a:lvl1pPr>
          </a:lstStyle>
          <a:p>
            <a:pPr>
              <a:defRPr/>
            </a:pPr>
            <a:fld id="{F22861AD-502C-4F22-9314-96456CB0933C}" type="datetimeFigureOut">
              <a:rPr lang="en-US"/>
              <a:pPr>
                <a:defRPr/>
              </a:pPr>
              <a:t>9/17/2018</a:t>
            </a:fld>
            <a:endParaRPr lang="en-US"/>
          </a:p>
        </p:txBody>
      </p:sp>
      <p:sp>
        <p:nvSpPr>
          <p:cNvPr id="4" name="Slide Image Placeholder 3">
            <a:extLst>
              <a:ext uri="{FF2B5EF4-FFF2-40B4-BE49-F238E27FC236}">
                <a16:creationId xmlns:a16="http://schemas.microsoft.com/office/drawing/2014/main" id="{D9A74282-13C7-4155-AB81-72C6FD7537DF}"/>
              </a:ext>
            </a:extLst>
          </p:cNvPr>
          <p:cNvSpPr>
            <a:spLocks noGrp="1" noRot="1" noChangeAspect="1"/>
          </p:cNvSpPr>
          <p:nvPr>
            <p:ph type="sldImg" idx="2"/>
          </p:nvPr>
        </p:nvSpPr>
        <p:spPr>
          <a:xfrm>
            <a:off x="1206500" y="704850"/>
            <a:ext cx="4699000" cy="3524250"/>
          </a:xfrm>
          <a:prstGeom prst="rect">
            <a:avLst/>
          </a:prstGeom>
          <a:noFill/>
          <a:ln w="12700">
            <a:solidFill>
              <a:prstClr val="black"/>
            </a:solidFill>
          </a:ln>
        </p:spPr>
        <p:txBody>
          <a:bodyPr vert="horz" lIns="94339" tIns="47169" rIns="94339" bIns="47169" rtlCol="0" anchor="ctr"/>
          <a:lstStyle/>
          <a:p>
            <a:pPr lvl="0"/>
            <a:endParaRPr lang="en-US" noProof="0"/>
          </a:p>
        </p:txBody>
      </p:sp>
      <p:sp>
        <p:nvSpPr>
          <p:cNvPr id="5" name="Notes Placeholder 4">
            <a:extLst>
              <a:ext uri="{FF2B5EF4-FFF2-40B4-BE49-F238E27FC236}">
                <a16:creationId xmlns:a16="http://schemas.microsoft.com/office/drawing/2014/main" id="{AF16B83D-7AAB-4F9B-9F0F-740057B41126}"/>
              </a:ext>
            </a:extLst>
          </p:cNvPr>
          <p:cNvSpPr>
            <a:spLocks noGrp="1"/>
          </p:cNvSpPr>
          <p:nvPr>
            <p:ph type="body" sz="quarter" idx="3"/>
          </p:nvPr>
        </p:nvSpPr>
        <p:spPr>
          <a:xfrm>
            <a:off x="711200" y="4464050"/>
            <a:ext cx="5689600" cy="4229100"/>
          </a:xfrm>
          <a:prstGeom prst="rect">
            <a:avLst/>
          </a:prstGeom>
        </p:spPr>
        <p:txBody>
          <a:bodyPr vert="horz" lIns="94339" tIns="47169" rIns="94339" bIns="4716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B895C9AD-EE2E-4001-85C5-A47B51A496E3}"/>
              </a:ext>
            </a:extLst>
          </p:cNvPr>
          <p:cNvSpPr>
            <a:spLocks noGrp="1"/>
          </p:cNvSpPr>
          <p:nvPr>
            <p:ph type="ftr" sz="quarter" idx="4"/>
          </p:nvPr>
        </p:nvSpPr>
        <p:spPr>
          <a:xfrm>
            <a:off x="0" y="8926513"/>
            <a:ext cx="3081338" cy="469900"/>
          </a:xfrm>
          <a:prstGeom prst="rect">
            <a:avLst/>
          </a:prstGeom>
        </p:spPr>
        <p:txBody>
          <a:bodyPr vert="horz" lIns="94339" tIns="47169" rIns="94339" bIns="47169"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FA5D057D-82CA-462B-9B42-95ED915B08DE}"/>
              </a:ext>
            </a:extLst>
          </p:cNvPr>
          <p:cNvSpPr>
            <a:spLocks noGrp="1"/>
          </p:cNvSpPr>
          <p:nvPr>
            <p:ph type="sldNum" sz="quarter" idx="5"/>
          </p:nvPr>
        </p:nvSpPr>
        <p:spPr>
          <a:xfrm>
            <a:off x="4029075" y="8926513"/>
            <a:ext cx="3081338" cy="469900"/>
          </a:xfrm>
          <a:prstGeom prst="rect">
            <a:avLst/>
          </a:prstGeom>
        </p:spPr>
        <p:txBody>
          <a:bodyPr vert="horz" wrap="square" lIns="94339" tIns="47169" rIns="94339" bIns="47169" numCol="1" anchor="b" anchorCtr="0" compatLnSpc="1">
            <a:prstTxWarp prst="textNoShape">
              <a:avLst/>
            </a:prstTxWarp>
          </a:bodyPr>
          <a:lstStyle>
            <a:lvl1pPr algn="r">
              <a:defRPr sz="1200">
                <a:latin typeface="Calibri" panose="020F0502020204030204" pitchFamily="34" charset="0"/>
              </a:defRPr>
            </a:lvl1pPr>
          </a:lstStyle>
          <a:p>
            <a:fld id="{664EFB4A-F97A-434D-AA2C-EC7EF437282E}"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5C242FA7-0B7E-4C5C-AFDE-18E8C350FEA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a:extLst>
              <a:ext uri="{FF2B5EF4-FFF2-40B4-BE49-F238E27FC236}">
                <a16:creationId xmlns:a16="http://schemas.microsoft.com/office/drawing/2014/main" id="{8B67C1AA-F785-4E59-BF9A-5574F6868C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ea typeface="ＭＳ Ｐゴシック" panose="020B0600070205080204" pitchFamily="34" charset="-128"/>
              </a:rPr>
              <a:t>Brenda</a:t>
            </a:r>
          </a:p>
        </p:txBody>
      </p:sp>
      <p:sp>
        <p:nvSpPr>
          <p:cNvPr id="62468" name="Slide Number Placeholder 3">
            <a:extLst>
              <a:ext uri="{FF2B5EF4-FFF2-40B4-BE49-F238E27FC236}">
                <a16:creationId xmlns:a16="http://schemas.microsoft.com/office/drawing/2014/main" id="{F14A538F-B2F1-4343-80A9-78E027186A2B}"/>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9B0CD4E-B7F9-40F8-BCF9-3DBA435D2BE5}" type="slidenum">
              <a:rPr lang="en-US" altLang="en-US">
                <a:latin typeface="Calibri" panose="020F0502020204030204" pitchFamily="34" charset="0"/>
              </a:rPr>
              <a:pPr eaLnBrk="1" hangingPunct="1"/>
              <a:t>1</a:t>
            </a:fld>
            <a:endParaRPr lang="en-US" altLang="en-US">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9371D474-E162-41BE-8563-24E060285EC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a:extLst>
              <a:ext uri="{FF2B5EF4-FFF2-40B4-BE49-F238E27FC236}">
                <a16:creationId xmlns:a16="http://schemas.microsoft.com/office/drawing/2014/main" id="{AD06611C-161D-4DC7-8A49-0E88F1D5599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a:extLst>
              <a:ext uri="{FF2B5EF4-FFF2-40B4-BE49-F238E27FC236}">
                <a16:creationId xmlns:a16="http://schemas.microsoft.com/office/drawing/2014/main" id="{3D9DF036-7A70-44BA-B299-F943628EADBD}"/>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9F607F8-6157-4028-8151-678C8A0B98E2}" type="slidenum">
              <a:rPr lang="en-US" altLang="en-US">
                <a:latin typeface="Calibri" panose="020F0502020204030204" pitchFamily="34" charset="0"/>
              </a:rPr>
              <a:pPr eaLnBrk="1" hangingPunct="1"/>
              <a:t>16</a:t>
            </a:fld>
            <a:endParaRPr lang="en-US" altLang="en-US">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3A5FB4CB-3CFF-468D-B7BE-D278E4EF9360}"/>
              </a:ext>
            </a:extLst>
          </p:cNvPr>
          <p:cNvSpPr>
            <a:spLocks noGrp="1" noRot="1" noChangeAspect="1" noTextEdit="1"/>
          </p:cNvSpPr>
          <p:nvPr>
            <p:ph type="sldImg"/>
          </p:nvPr>
        </p:nvSpPr>
        <p:spPr bwMode="auto">
          <a:xfrm>
            <a:off x="1206500" y="704850"/>
            <a:ext cx="4700588" cy="3524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a:extLst>
              <a:ext uri="{FF2B5EF4-FFF2-40B4-BE49-F238E27FC236}">
                <a16:creationId xmlns:a16="http://schemas.microsoft.com/office/drawing/2014/main" id="{7F085766-6DD1-4219-914B-3AD1B5D400E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Julie</a:t>
            </a:r>
          </a:p>
        </p:txBody>
      </p:sp>
      <p:sp>
        <p:nvSpPr>
          <p:cNvPr id="77828" name="Slide Number Placeholder 3">
            <a:extLst>
              <a:ext uri="{FF2B5EF4-FFF2-40B4-BE49-F238E27FC236}">
                <a16:creationId xmlns:a16="http://schemas.microsoft.com/office/drawing/2014/main" id="{901F84BF-8F23-4BA8-9984-3DFA9947AF20}"/>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E10E08D-A45D-471C-AD1E-F0F448961867}" type="slidenum">
              <a:rPr lang="en-US" altLang="en-US">
                <a:solidFill>
                  <a:srgbClr val="000000"/>
                </a:solidFill>
                <a:latin typeface="Calibri" panose="020F0502020204030204" pitchFamily="34" charset="0"/>
                <a:ea typeface="ＭＳ Ｐゴシック" panose="020B0600070205080204" pitchFamily="34" charset="-128"/>
              </a:rPr>
              <a:pPr eaLnBrk="1" hangingPunct="1"/>
              <a:t>19</a:t>
            </a:fld>
            <a:endParaRPr lang="en-US" altLang="en-US">
              <a:solidFill>
                <a:srgbClr val="000000"/>
              </a:solidFill>
              <a:latin typeface="Calibri" panose="020F0502020204030204" pitchFamily="34" charset="0"/>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3AE8090F-BD87-44FE-BEC5-68206983D228}"/>
              </a:ext>
            </a:extLst>
          </p:cNvPr>
          <p:cNvSpPr>
            <a:spLocks noGrp="1" noRot="1" noChangeAspect="1" noTextEdit="1"/>
          </p:cNvSpPr>
          <p:nvPr>
            <p:ph type="sldImg"/>
          </p:nvPr>
        </p:nvSpPr>
        <p:spPr bwMode="auto">
          <a:xfrm>
            <a:off x="1206500" y="704850"/>
            <a:ext cx="4700588" cy="3524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a:extLst>
              <a:ext uri="{FF2B5EF4-FFF2-40B4-BE49-F238E27FC236}">
                <a16:creationId xmlns:a16="http://schemas.microsoft.com/office/drawing/2014/main" id="{521CE353-2991-428B-987B-0C0307189BC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Julie</a:t>
            </a:r>
          </a:p>
          <a:p>
            <a:pPr eaLnBrk="1" hangingPunct="1">
              <a:spcBef>
                <a:spcPct val="0"/>
              </a:spcBef>
            </a:pPr>
            <a:endParaRPr lang="en-US" altLang="en-US"/>
          </a:p>
        </p:txBody>
      </p:sp>
      <p:sp>
        <p:nvSpPr>
          <p:cNvPr id="110596" name="Slide Number Placeholder 3">
            <a:extLst>
              <a:ext uri="{FF2B5EF4-FFF2-40B4-BE49-F238E27FC236}">
                <a16:creationId xmlns:a16="http://schemas.microsoft.com/office/drawing/2014/main" id="{8563352B-16E3-4906-A944-F9C92CCEA505}"/>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849D147-34DE-4970-B286-4152D19AB96F}" type="slidenum">
              <a:rPr lang="en-US" altLang="en-US">
                <a:solidFill>
                  <a:srgbClr val="000000"/>
                </a:solidFill>
                <a:latin typeface="Calibri" panose="020F0502020204030204" pitchFamily="34" charset="0"/>
              </a:rPr>
              <a:pPr eaLnBrk="1" hangingPunct="1"/>
              <a:t>20</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id="{618DD1D7-5780-479A-BAB9-50BC60A51F0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a:extLst>
              <a:ext uri="{FF2B5EF4-FFF2-40B4-BE49-F238E27FC236}">
                <a16:creationId xmlns:a16="http://schemas.microsoft.com/office/drawing/2014/main" id="{8C4586E4-8F07-4590-8748-6C6527C4E5F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So, here is the County Health Rankings model – a model that is rooted in the multiple determinants of health models from the early 1990s but focuses on those health factors (or determinants) that are </a:t>
            </a:r>
            <a:r>
              <a:rPr lang="en-US" altLang="en-US" i="1"/>
              <a:t>modifiable </a:t>
            </a:r>
            <a:r>
              <a:rPr lang="en-US" altLang="en-US"/>
              <a:t>and measurable at the community level: health behaviors, clinical care, social and economic factors, and the physical environment.  We use this model to measure disparities in health by place or geography within states.</a:t>
            </a:r>
          </a:p>
        </p:txBody>
      </p:sp>
      <p:sp>
        <p:nvSpPr>
          <p:cNvPr id="83972" name="Slide Number Placeholder 3">
            <a:extLst>
              <a:ext uri="{FF2B5EF4-FFF2-40B4-BE49-F238E27FC236}">
                <a16:creationId xmlns:a16="http://schemas.microsoft.com/office/drawing/2014/main" id="{C281777E-12C3-4A7D-807D-65D46A89A6B6}"/>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055F67B-3243-48AA-B237-437B9DC48F7C}" type="slidenum">
              <a:rPr lang="en-US" altLang="en-US">
                <a:solidFill>
                  <a:srgbClr val="000000"/>
                </a:solidFill>
                <a:latin typeface="Calibri" panose="020F0502020204030204" pitchFamily="34" charset="0"/>
              </a:rPr>
              <a:pPr eaLnBrk="1" hangingPunct="1"/>
              <a:t>21</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a16="http://schemas.microsoft.com/office/drawing/2014/main" id="{888C244D-70C6-4E4F-B818-2BE8B230D04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a:extLst>
              <a:ext uri="{FF2B5EF4-FFF2-40B4-BE49-F238E27FC236}">
                <a16:creationId xmlns:a16="http://schemas.microsoft.com/office/drawing/2014/main" id="{96483D20-854D-448E-8BBD-40ACD0C6204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a:extLst>
              <a:ext uri="{FF2B5EF4-FFF2-40B4-BE49-F238E27FC236}">
                <a16:creationId xmlns:a16="http://schemas.microsoft.com/office/drawing/2014/main" id="{808211B2-4030-4B65-9779-8454BF00107C}"/>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9C00A04-B12D-4E60-8F5A-8585A1AC1522}" type="slidenum">
              <a:rPr lang="en-US" altLang="en-US">
                <a:latin typeface="Calibri" panose="020F0502020204030204" pitchFamily="34" charset="0"/>
              </a:rPr>
              <a:pPr eaLnBrk="1" hangingPunct="1"/>
              <a:t>22</a:t>
            </a:fld>
            <a:endParaRPr lang="en-US" altLang="en-US">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a:extLst>
              <a:ext uri="{FF2B5EF4-FFF2-40B4-BE49-F238E27FC236}">
                <a16:creationId xmlns:a16="http://schemas.microsoft.com/office/drawing/2014/main" id="{433A8685-D6CB-4713-B7EE-B4A8DCC85FD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a:extLst>
              <a:ext uri="{FF2B5EF4-FFF2-40B4-BE49-F238E27FC236}">
                <a16:creationId xmlns:a16="http://schemas.microsoft.com/office/drawing/2014/main" id="{C5C65B3E-F0EA-4A1A-A216-B188EADBCF4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9092" name="Slide Number Placeholder 3">
            <a:extLst>
              <a:ext uri="{FF2B5EF4-FFF2-40B4-BE49-F238E27FC236}">
                <a16:creationId xmlns:a16="http://schemas.microsoft.com/office/drawing/2014/main" id="{F7047947-D2B1-47E9-8912-E3F305E0039F}"/>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0054F62-8504-4B7F-9AA0-33F7E17ECDB6}" type="slidenum">
              <a:rPr lang="en-US" altLang="en-US">
                <a:latin typeface="Calibri" panose="020F0502020204030204" pitchFamily="34" charset="0"/>
              </a:rPr>
              <a:pPr eaLnBrk="1" hangingPunct="1"/>
              <a:t>23</a:t>
            </a:fld>
            <a:endParaRPr lang="en-US" altLang="en-US">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a:extLst>
              <a:ext uri="{FF2B5EF4-FFF2-40B4-BE49-F238E27FC236}">
                <a16:creationId xmlns:a16="http://schemas.microsoft.com/office/drawing/2014/main" id="{E25BE9C0-E499-4EBF-B9DB-E1B8A087C02E}"/>
              </a:ext>
            </a:extLst>
          </p:cNvPr>
          <p:cNvSpPr>
            <a:spLocks noGrp="1" noRot="1" noChangeAspect="1" noTextEdit="1"/>
          </p:cNvSpPr>
          <p:nvPr>
            <p:ph type="sldImg"/>
          </p:nvPr>
        </p:nvSpPr>
        <p:spPr bwMode="auto">
          <a:xfrm>
            <a:off x="1206500" y="704850"/>
            <a:ext cx="4700588" cy="3524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a:extLst>
              <a:ext uri="{FF2B5EF4-FFF2-40B4-BE49-F238E27FC236}">
                <a16:creationId xmlns:a16="http://schemas.microsoft.com/office/drawing/2014/main" id="{AD3C63FE-A3B7-44FF-82A6-E4946980442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41388" eaLnBrk="1" hangingPunct="1">
              <a:spcBef>
                <a:spcPct val="0"/>
              </a:spcBef>
            </a:pPr>
            <a:r>
              <a:rPr lang="en-US" altLang="en-US"/>
              <a:t>Brenda</a:t>
            </a:r>
          </a:p>
        </p:txBody>
      </p:sp>
      <p:sp>
        <p:nvSpPr>
          <p:cNvPr id="63492" name="Slide Number Placeholder 3">
            <a:extLst>
              <a:ext uri="{FF2B5EF4-FFF2-40B4-BE49-F238E27FC236}">
                <a16:creationId xmlns:a16="http://schemas.microsoft.com/office/drawing/2014/main" id="{70CAC163-76DB-4AB4-AC61-5522323C03C2}"/>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7EC0C19-417B-4951-AC10-EB145FF72CDF}" type="slidenum">
              <a:rPr lang="en-US" altLang="en-US">
                <a:solidFill>
                  <a:srgbClr val="000000"/>
                </a:solidFill>
                <a:latin typeface="Calibri" panose="020F0502020204030204" pitchFamily="34" charset="0"/>
              </a:rPr>
              <a:pPr eaLnBrk="1" hangingPunct="1"/>
              <a:t>27</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a:extLst>
              <a:ext uri="{FF2B5EF4-FFF2-40B4-BE49-F238E27FC236}">
                <a16:creationId xmlns:a16="http://schemas.microsoft.com/office/drawing/2014/main" id="{DEE46835-ED5B-4192-92A7-41550ABA725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a:extLst>
              <a:ext uri="{FF2B5EF4-FFF2-40B4-BE49-F238E27FC236}">
                <a16:creationId xmlns:a16="http://schemas.microsoft.com/office/drawing/2014/main" id="{7BD9359A-6B08-492C-A0FD-9425AB4DE07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Julie</a:t>
            </a:r>
          </a:p>
        </p:txBody>
      </p:sp>
      <p:sp>
        <p:nvSpPr>
          <p:cNvPr id="93188" name="Slide Number Placeholder 3">
            <a:extLst>
              <a:ext uri="{FF2B5EF4-FFF2-40B4-BE49-F238E27FC236}">
                <a16:creationId xmlns:a16="http://schemas.microsoft.com/office/drawing/2014/main" id="{79DFC6E9-2B02-4E42-94D6-D267D0106CF3}"/>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80764EB-9C0C-410E-8A0A-963EE42D768F}" type="slidenum">
              <a:rPr lang="en-US" altLang="en-US">
                <a:latin typeface="Calibri" panose="020F0502020204030204" pitchFamily="34" charset="0"/>
              </a:rPr>
              <a:pPr eaLnBrk="1" hangingPunct="1"/>
              <a:t>29</a:t>
            </a:fld>
            <a:endParaRPr lang="en-US" altLang="en-US">
              <a:latin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5FCF5467-AB83-4CFE-910B-888232DACAA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a:extLst>
              <a:ext uri="{FF2B5EF4-FFF2-40B4-BE49-F238E27FC236}">
                <a16:creationId xmlns:a16="http://schemas.microsoft.com/office/drawing/2014/main" id="{C0D6B960-21E1-4446-9200-7F60AD063FC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a:t>Julie</a:t>
            </a:r>
          </a:p>
          <a:p>
            <a:pPr>
              <a:spcBef>
                <a:spcPct val="0"/>
              </a:spcBef>
            </a:pPr>
            <a:endParaRPr lang="en-US" altLang="en-US"/>
          </a:p>
        </p:txBody>
      </p:sp>
      <p:sp>
        <p:nvSpPr>
          <p:cNvPr id="94212" name="Slide Number Placeholder 3">
            <a:extLst>
              <a:ext uri="{FF2B5EF4-FFF2-40B4-BE49-F238E27FC236}">
                <a16:creationId xmlns:a16="http://schemas.microsoft.com/office/drawing/2014/main" id="{0A9FE0CA-D1FD-44C2-A1C4-58414B389276}"/>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C6F59EB-C31A-460C-9541-12EDFAE95804}" type="slidenum">
              <a:rPr lang="en-US" altLang="en-US">
                <a:latin typeface="Calibri" panose="020F0502020204030204" pitchFamily="34" charset="0"/>
              </a:rPr>
              <a:pPr eaLnBrk="1" hangingPunct="1"/>
              <a:t>30</a:t>
            </a:fld>
            <a:endParaRPr lang="en-US" altLang="en-US">
              <a:latin typeface="Calibri" panose="020F050202020403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a16="http://schemas.microsoft.com/office/drawing/2014/main" id="{6EA2BA81-0D37-48B3-8597-990EB9379AA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a:extLst>
              <a:ext uri="{FF2B5EF4-FFF2-40B4-BE49-F238E27FC236}">
                <a16:creationId xmlns:a16="http://schemas.microsoft.com/office/drawing/2014/main" id="{3E3B0038-9EC6-46A2-B15D-6279ADDCE73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a:t>Julie</a:t>
            </a:r>
          </a:p>
          <a:p>
            <a:pPr>
              <a:spcBef>
                <a:spcPct val="0"/>
              </a:spcBef>
            </a:pPr>
            <a:endParaRPr lang="en-US" altLang="en-US"/>
          </a:p>
        </p:txBody>
      </p:sp>
      <p:sp>
        <p:nvSpPr>
          <p:cNvPr id="95236" name="Slide Number Placeholder 3">
            <a:extLst>
              <a:ext uri="{FF2B5EF4-FFF2-40B4-BE49-F238E27FC236}">
                <a16:creationId xmlns:a16="http://schemas.microsoft.com/office/drawing/2014/main" id="{F1FBF83C-D386-4BFA-BDDB-62F5C2B92DFF}"/>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CB7D868-34AA-48BB-BDE0-EC7D86F811AC}" type="slidenum">
              <a:rPr lang="en-US" altLang="en-US">
                <a:latin typeface="Calibri" panose="020F0502020204030204" pitchFamily="34" charset="0"/>
              </a:rPr>
              <a:pPr eaLnBrk="1" hangingPunct="1"/>
              <a:t>31</a:t>
            </a:fld>
            <a:endParaRPr lang="en-US" altLang="en-US">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6F37358F-9C5F-42C0-AFF5-0D55ACB4F8CB}"/>
              </a:ext>
            </a:extLst>
          </p:cNvPr>
          <p:cNvSpPr>
            <a:spLocks noGrp="1" noRot="1" noChangeAspect="1" noTextEdit="1"/>
          </p:cNvSpPr>
          <p:nvPr>
            <p:ph type="sldImg"/>
          </p:nvPr>
        </p:nvSpPr>
        <p:spPr bwMode="auto">
          <a:xfrm>
            <a:off x="1206500" y="704850"/>
            <a:ext cx="4700588" cy="3524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0A1EB41F-9DCC-4BEA-8902-BCD6CB0EF63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41388" eaLnBrk="1" hangingPunct="1">
              <a:spcBef>
                <a:spcPct val="0"/>
              </a:spcBef>
            </a:pPr>
            <a:r>
              <a:rPr lang="en-US" altLang="en-US"/>
              <a:t>Brenda</a:t>
            </a:r>
          </a:p>
        </p:txBody>
      </p:sp>
      <p:sp>
        <p:nvSpPr>
          <p:cNvPr id="63492" name="Slide Number Placeholder 3">
            <a:extLst>
              <a:ext uri="{FF2B5EF4-FFF2-40B4-BE49-F238E27FC236}">
                <a16:creationId xmlns:a16="http://schemas.microsoft.com/office/drawing/2014/main" id="{E49C3114-CF2A-4AAD-930B-DC2796ECD1DE}"/>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337306C-F0EB-4398-B3F7-3FB5F3AB488C}" type="slidenum">
              <a:rPr lang="en-US" altLang="en-US">
                <a:solidFill>
                  <a:srgbClr val="000000"/>
                </a:solidFill>
                <a:latin typeface="Calibri" panose="020F0502020204030204" pitchFamily="34" charset="0"/>
              </a:rPr>
              <a:pPr eaLnBrk="1" hangingPunct="1"/>
              <a:t>2</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9AD4FED6-C6F5-48AC-B7A3-F21C0809B23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a:extLst>
              <a:ext uri="{FF2B5EF4-FFF2-40B4-BE49-F238E27FC236}">
                <a16:creationId xmlns:a16="http://schemas.microsoft.com/office/drawing/2014/main" id="{BB7405D1-3809-444E-9D20-49C128851F1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a:t>Julie</a:t>
            </a:r>
          </a:p>
          <a:p>
            <a:pPr>
              <a:spcBef>
                <a:spcPct val="0"/>
              </a:spcBef>
            </a:pPr>
            <a:endParaRPr lang="en-US" altLang="en-US"/>
          </a:p>
        </p:txBody>
      </p:sp>
      <p:sp>
        <p:nvSpPr>
          <p:cNvPr id="96260" name="Slide Number Placeholder 3">
            <a:extLst>
              <a:ext uri="{FF2B5EF4-FFF2-40B4-BE49-F238E27FC236}">
                <a16:creationId xmlns:a16="http://schemas.microsoft.com/office/drawing/2014/main" id="{646BD21B-E3CD-4362-8E2A-3FA74C1DB223}"/>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2EA9911-0743-48F8-AA0E-836A91BA149D}" type="slidenum">
              <a:rPr lang="en-US" altLang="en-US">
                <a:latin typeface="Calibri" panose="020F0502020204030204" pitchFamily="34" charset="0"/>
              </a:rPr>
              <a:pPr eaLnBrk="1" hangingPunct="1"/>
              <a:t>32</a:t>
            </a:fld>
            <a:endParaRPr lang="en-US" altLang="en-US">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a:extLst>
              <a:ext uri="{FF2B5EF4-FFF2-40B4-BE49-F238E27FC236}">
                <a16:creationId xmlns:a16="http://schemas.microsoft.com/office/drawing/2014/main" id="{807D05C6-8163-4E6F-80A5-E11676A39E2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a:extLst>
              <a:ext uri="{FF2B5EF4-FFF2-40B4-BE49-F238E27FC236}">
                <a16:creationId xmlns:a16="http://schemas.microsoft.com/office/drawing/2014/main" id="{4D0F4E1E-EFBA-4D23-9B44-D9C105E9766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a:t>Julie</a:t>
            </a:r>
          </a:p>
          <a:p>
            <a:pPr>
              <a:spcBef>
                <a:spcPct val="0"/>
              </a:spcBef>
            </a:pPr>
            <a:endParaRPr lang="en-US" altLang="en-US"/>
          </a:p>
        </p:txBody>
      </p:sp>
      <p:sp>
        <p:nvSpPr>
          <p:cNvPr id="97284" name="Slide Number Placeholder 3">
            <a:extLst>
              <a:ext uri="{FF2B5EF4-FFF2-40B4-BE49-F238E27FC236}">
                <a16:creationId xmlns:a16="http://schemas.microsoft.com/office/drawing/2014/main" id="{0CF9FD8D-3493-4668-A764-487E15E16D4C}"/>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16920A0-3C56-4DE6-AAA4-5DBA60AA3FC6}" type="slidenum">
              <a:rPr lang="en-US" altLang="en-US">
                <a:latin typeface="Calibri" panose="020F0502020204030204" pitchFamily="34" charset="0"/>
              </a:rPr>
              <a:pPr eaLnBrk="1" hangingPunct="1"/>
              <a:t>33</a:t>
            </a:fld>
            <a:endParaRPr lang="en-US" altLang="en-US">
              <a:latin typeface="Calibri" panose="020F050202020403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a:extLst>
              <a:ext uri="{FF2B5EF4-FFF2-40B4-BE49-F238E27FC236}">
                <a16:creationId xmlns:a16="http://schemas.microsoft.com/office/drawing/2014/main" id="{F9306900-D89F-489C-8F2C-3198A41423E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a:extLst>
              <a:ext uri="{FF2B5EF4-FFF2-40B4-BE49-F238E27FC236}">
                <a16:creationId xmlns:a16="http://schemas.microsoft.com/office/drawing/2014/main" id="{CF22F217-008E-4880-AD10-B3973FAC992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a:t>Julie</a:t>
            </a:r>
          </a:p>
          <a:p>
            <a:pPr>
              <a:spcBef>
                <a:spcPct val="0"/>
              </a:spcBef>
            </a:pPr>
            <a:endParaRPr lang="en-US" altLang="en-US"/>
          </a:p>
        </p:txBody>
      </p:sp>
      <p:sp>
        <p:nvSpPr>
          <p:cNvPr id="98308" name="Slide Number Placeholder 3">
            <a:extLst>
              <a:ext uri="{FF2B5EF4-FFF2-40B4-BE49-F238E27FC236}">
                <a16:creationId xmlns:a16="http://schemas.microsoft.com/office/drawing/2014/main" id="{7B187A7D-3BAC-478E-9549-EBAD336479E4}"/>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E1A5173-2D84-4F81-AADC-0DA6D21BD1F6}" type="slidenum">
              <a:rPr lang="en-US" altLang="en-US">
                <a:latin typeface="Calibri" panose="020F0502020204030204" pitchFamily="34" charset="0"/>
              </a:rPr>
              <a:pPr eaLnBrk="1" hangingPunct="1"/>
              <a:t>34</a:t>
            </a:fld>
            <a:endParaRPr lang="en-US" altLang="en-US">
              <a:latin typeface="Calibri" panose="020F050202020403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id="{CB09EF88-3077-4395-8D5A-7EC2D464875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a:extLst>
              <a:ext uri="{FF2B5EF4-FFF2-40B4-BE49-F238E27FC236}">
                <a16:creationId xmlns:a16="http://schemas.microsoft.com/office/drawing/2014/main" id="{A45AD751-530B-4B6C-BA82-66E5E3BD4C9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a:t>Julie</a:t>
            </a:r>
          </a:p>
          <a:p>
            <a:pPr>
              <a:spcBef>
                <a:spcPct val="0"/>
              </a:spcBef>
            </a:pPr>
            <a:endParaRPr lang="en-US" altLang="en-US"/>
          </a:p>
        </p:txBody>
      </p:sp>
      <p:sp>
        <p:nvSpPr>
          <p:cNvPr id="99332" name="Slide Number Placeholder 3">
            <a:extLst>
              <a:ext uri="{FF2B5EF4-FFF2-40B4-BE49-F238E27FC236}">
                <a16:creationId xmlns:a16="http://schemas.microsoft.com/office/drawing/2014/main" id="{79D65D0F-5292-4EBA-A515-5C43FF266C1C}"/>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CAED394-D887-49EB-9BF9-7CF1C9394805}" type="slidenum">
              <a:rPr lang="en-US" altLang="en-US">
                <a:latin typeface="Calibri" panose="020F0502020204030204" pitchFamily="34" charset="0"/>
              </a:rPr>
              <a:pPr eaLnBrk="1" hangingPunct="1"/>
              <a:t>35</a:t>
            </a:fld>
            <a:endParaRPr lang="en-US" altLang="en-US">
              <a:latin typeface="Calibri" panose="020F050202020403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71E26691-541B-4C19-ADD1-B373AFF2B4F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a:extLst>
              <a:ext uri="{FF2B5EF4-FFF2-40B4-BE49-F238E27FC236}">
                <a16:creationId xmlns:a16="http://schemas.microsoft.com/office/drawing/2014/main" id="{810C4810-0D77-4ED5-86D3-62EC44B0716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a:t>Julie</a:t>
            </a:r>
          </a:p>
          <a:p>
            <a:pPr>
              <a:spcBef>
                <a:spcPct val="0"/>
              </a:spcBef>
            </a:pPr>
            <a:endParaRPr lang="en-US" altLang="en-US"/>
          </a:p>
        </p:txBody>
      </p:sp>
      <p:sp>
        <p:nvSpPr>
          <p:cNvPr id="100356" name="Slide Number Placeholder 3">
            <a:extLst>
              <a:ext uri="{FF2B5EF4-FFF2-40B4-BE49-F238E27FC236}">
                <a16:creationId xmlns:a16="http://schemas.microsoft.com/office/drawing/2014/main" id="{C58AFBFC-A56C-451C-975B-98F089957622}"/>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4EB885D-78EF-4D96-A1E9-112D3F77E279}" type="slidenum">
              <a:rPr lang="en-US" altLang="en-US">
                <a:latin typeface="Calibri" panose="020F0502020204030204" pitchFamily="34" charset="0"/>
              </a:rPr>
              <a:pPr eaLnBrk="1" hangingPunct="1"/>
              <a:t>36</a:t>
            </a:fld>
            <a:endParaRPr lang="en-US" altLang="en-US">
              <a:latin typeface="Calibri" panose="020F050202020403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a:extLst>
              <a:ext uri="{FF2B5EF4-FFF2-40B4-BE49-F238E27FC236}">
                <a16:creationId xmlns:a16="http://schemas.microsoft.com/office/drawing/2014/main" id="{9B62D25E-FD11-48F8-809F-889BBEB9E84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a:extLst>
              <a:ext uri="{FF2B5EF4-FFF2-40B4-BE49-F238E27FC236}">
                <a16:creationId xmlns:a16="http://schemas.microsoft.com/office/drawing/2014/main" id="{920B3713-9327-48C6-A1B5-C20DEFF4788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a:extLst>
              <a:ext uri="{FF2B5EF4-FFF2-40B4-BE49-F238E27FC236}">
                <a16:creationId xmlns:a16="http://schemas.microsoft.com/office/drawing/2014/main" id="{FEE6CC5E-EC87-45ED-AE5A-871FDA72D4E6}"/>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5814BB3-7B64-4C01-8453-554DD256B593}" type="slidenum">
              <a:rPr lang="en-US" altLang="en-US">
                <a:latin typeface="Calibri" panose="020F0502020204030204" pitchFamily="34" charset="0"/>
              </a:rPr>
              <a:pPr eaLnBrk="1" hangingPunct="1"/>
              <a:t>46</a:t>
            </a:fld>
            <a:endParaRPr lang="en-US" altLang="en-US">
              <a:latin typeface="Calibri" panose="020F050202020403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a:extLst>
              <a:ext uri="{FF2B5EF4-FFF2-40B4-BE49-F238E27FC236}">
                <a16:creationId xmlns:a16="http://schemas.microsoft.com/office/drawing/2014/main" id="{62A37741-7A79-4266-8E5F-A6FF499784AD}"/>
              </a:ext>
            </a:extLst>
          </p:cNvPr>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F293FF1-0776-4480-AAE0-DBDEE93C0A9C}" type="slidenum">
              <a:rPr lang="en-US" altLang="en-US">
                <a:latin typeface="Calibri" panose="020F0502020204030204" pitchFamily="34" charset="0"/>
                <a:ea typeface="ＭＳ Ｐゴシック" panose="020B0600070205080204" pitchFamily="34" charset="-128"/>
              </a:rPr>
              <a:pPr eaLnBrk="1" hangingPunct="1"/>
              <a:t>48</a:t>
            </a:fld>
            <a:endParaRPr lang="en-US" altLang="en-US">
              <a:latin typeface="Calibri" panose="020F0502020204030204" pitchFamily="34" charset="0"/>
              <a:ea typeface="ＭＳ Ｐゴシック" panose="020B0600070205080204" pitchFamily="34" charset="-128"/>
            </a:endParaRPr>
          </a:p>
        </p:txBody>
      </p:sp>
      <p:sp>
        <p:nvSpPr>
          <p:cNvPr id="82947" name="Rectangle 2">
            <a:extLst>
              <a:ext uri="{FF2B5EF4-FFF2-40B4-BE49-F238E27FC236}">
                <a16:creationId xmlns:a16="http://schemas.microsoft.com/office/drawing/2014/main" id="{591413A3-5AA3-480B-BD1A-488931CA9F5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8" name="Rectangle 3">
            <a:extLst>
              <a:ext uri="{FF2B5EF4-FFF2-40B4-BE49-F238E27FC236}">
                <a16:creationId xmlns:a16="http://schemas.microsoft.com/office/drawing/2014/main" id="{DFD6B569-FBD7-4D4F-BFC8-E8BCB0B05F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Julie</a:t>
            </a:r>
          </a:p>
          <a:p>
            <a:pPr eaLnBrk="1" hangingPunct="1">
              <a:spcBef>
                <a:spcPct val="0"/>
              </a:spcBef>
            </a:pPr>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F0B09A46-0EAC-4DD8-A5A1-D153066442E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a:extLst>
              <a:ext uri="{FF2B5EF4-FFF2-40B4-BE49-F238E27FC236}">
                <a16:creationId xmlns:a16="http://schemas.microsoft.com/office/drawing/2014/main" id="{032F1358-7B19-4016-9D9A-268076919A2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Bob Evans and Greg Stoddart, two Canadian health economists, were among the first to identify that there is more to health than health care, genetics, and individual behaviors. They first published this model of the multiple determinants of health in 1990 in an article titled “Producing Health, Consuming Health Care”, identifying the role of individual behavior and biology, genetics, and the social and physical environment.</a:t>
            </a:r>
          </a:p>
        </p:txBody>
      </p:sp>
      <p:sp>
        <p:nvSpPr>
          <p:cNvPr id="65540" name="Slide Number Placeholder 3">
            <a:extLst>
              <a:ext uri="{FF2B5EF4-FFF2-40B4-BE49-F238E27FC236}">
                <a16:creationId xmlns:a16="http://schemas.microsoft.com/office/drawing/2014/main" id="{C5F0BE1A-65C7-4AF7-9DDA-39E79118CE5F}"/>
              </a:ext>
            </a:extLst>
          </p:cNvPr>
          <p:cNvSpPr>
            <a:spLocks noGrp="1"/>
          </p:cNvSpPr>
          <p:nvPr>
            <p:ph type="sldNum" sz="quarter" idx="5"/>
          </p:nvPr>
        </p:nvSpPr>
        <p:spPr bwMode="auto">
          <a:ln>
            <a:miter lim="800000"/>
            <a:headEnd/>
            <a:tailEnd/>
          </a:ln>
        </p:spPr>
        <p:txBody>
          <a:bodyPr/>
          <a:lstStyle>
            <a:lvl1pPr defTabSz="952500" eaLnBrk="0" hangingPunct="0">
              <a:defRPr>
                <a:solidFill>
                  <a:schemeClr val="tx1"/>
                </a:solidFill>
                <a:latin typeface="Arial" panose="020B0604020202020204" pitchFamily="34" charset="0"/>
              </a:defRPr>
            </a:lvl1pPr>
            <a:lvl2pPr marL="742950" indent="-285750" defTabSz="952500" eaLnBrk="0" hangingPunct="0">
              <a:defRPr>
                <a:solidFill>
                  <a:schemeClr val="tx1"/>
                </a:solidFill>
                <a:latin typeface="Arial" panose="020B0604020202020204" pitchFamily="34" charset="0"/>
              </a:defRPr>
            </a:lvl2pPr>
            <a:lvl3pPr marL="1143000" indent="-228600" defTabSz="952500" eaLnBrk="0" hangingPunct="0">
              <a:defRPr>
                <a:solidFill>
                  <a:schemeClr val="tx1"/>
                </a:solidFill>
                <a:latin typeface="Arial" panose="020B0604020202020204" pitchFamily="34" charset="0"/>
              </a:defRPr>
            </a:lvl3pPr>
            <a:lvl4pPr marL="1600200" indent="-228600" defTabSz="952500" eaLnBrk="0" hangingPunct="0">
              <a:defRPr>
                <a:solidFill>
                  <a:schemeClr val="tx1"/>
                </a:solidFill>
                <a:latin typeface="Arial" panose="020B0604020202020204" pitchFamily="34" charset="0"/>
              </a:defRPr>
            </a:lvl4pPr>
            <a:lvl5pPr marL="2057400" indent="-228600" defTabSz="952500" eaLnBrk="0" hangingPunct="0">
              <a:defRPr>
                <a:solidFill>
                  <a:schemeClr val="tx1"/>
                </a:solidFill>
                <a:latin typeface="Arial" panose="020B0604020202020204" pitchFamily="34" charset="0"/>
              </a:defRPr>
            </a:lvl5pPr>
            <a:lvl6pPr marL="2514600" indent="-228600" defTabSz="952500" eaLnBrk="0" fontAlgn="base" hangingPunct="0">
              <a:spcBef>
                <a:spcPct val="0"/>
              </a:spcBef>
              <a:spcAft>
                <a:spcPct val="0"/>
              </a:spcAft>
              <a:defRPr>
                <a:solidFill>
                  <a:schemeClr val="tx1"/>
                </a:solidFill>
                <a:latin typeface="Arial" panose="020B0604020202020204" pitchFamily="34" charset="0"/>
              </a:defRPr>
            </a:lvl6pPr>
            <a:lvl7pPr marL="2971800" indent="-228600" defTabSz="952500" eaLnBrk="0" fontAlgn="base" hangingPunct="0">
              <a:spcBef>
                <a:spcPct val="0"/>
              </a:spcBef>
              <a:spcAft>
                <a:spcPct val="0"/>
              </a:spcAft>
              <a:defRPr>
                <a:solidFill>
                  <a:schemeClr val="tx1"/>
                </a:solidFill>
                <a:latin typeface="Arial" panose="020B0604020202020204" pitchFamily="34" charset="0"/>
              </a:defRPr>
            </a:lvl7pPr>
            <a:lvl8pPr marL="3429000" indent="-228600" defTabSz="952500" eaLnBrk="0" fontAlgn="base" hangingPunct="0">
              <a:spcBef>
                <a:spcPct val="0"/>
              </a:spcBef>
              <a:spcAft>
                <a:spcPct val="0"/>
              </a:spcAft>
              <a:defRPr>
                <a:solidFill>
                  <a:schemeClr val="tx1"/>
                </a:solidFill>
                <a:latin typeface="Arial" panose="020B0604020202020204" pitchFamily="34" charset="0"/>
              </a:defRPr>
            </a:lvl8pPr>
            <a:lvl9pPr marL="3886200" indent="-228600" defTabSz="9525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29A2955-DD29-4F11-9869-4B3A98AED447}" type="slidenum">
              <a:rPr lang="en-US" altLang="en-US">
                <a:solidFill>
                  <a:srgbClr val="000000"/>
                </a:solidFill>
                <a:latin typeface="Calibri" panose="020F0502020204030204" pitchFamily="34" charset="0"/>
              </a:rPr>
              <a:pPr eaLnBrk="1" hangingPunct="1"/>
              <a:t>3</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06F0C1AD-9FDC-4DA9-8A6B-2E5379F240E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a:extLst>
              <a:ext uri="{FF2B5EF4-FFF2-40B4-BE49-F238E27FC236}">
                <a16:creationId xmlns:a16="http://schemas.microsoft.com/office/drawing/2014/main" id="{56371CA3-8FAF-4640-94DD-E22DCE555AA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Around the same time, a number of European researchers were beginning to identity multiple categories of factors that determine health:</a:t>
            </a:r>
          </a:p>
          <a:p>
            <a:pPr eaLnBrk="1" hangingPunct="1">
              <a:spcBef>
                <a:spcPct val="0"/>
              </a:spcBef>
            </a:pPr>
            <a:r>
              <a:rPr lang="en-US" altLang="en-US" sz="1100">
                <a:latin typeface="Times New Roman" panose="02020603050405020304" pitchFamily="18" charset="0"/>
              </a:rPr>
              <a:t>Biological determinants include genetic dispositions (“heredity factors”), sex and age. </a:t>
            </a:r>
          </a:p>
          <a:p>
            <a:pPr eaLnBrk="1" hangingPunct="1">
              <a:spcBef>
                <a:spcPct val="0"/>
              </a:spcBef>
            </a:pPr>
            <a:r>
              <a:rPr lang="en-US" altLang="en-US" sz="1100">
                <a:latin typeface="Times New Roman" panose="02020603050405020304" pitchFamily="18" charset="0"/>
              </a:rPr>
              <a:t>Individual lifestyle factors– healthy behaviors (e.g. healthy nutrition, exercise) and unhealthy behavior (e.g. smoking). </a:t>
            </a:r>
          </a:p>
          <a:p>
            <a:pPr eaLnBrk="1" hangingPunct="1">
              <a:spcBef>
                <a:spcPct val="0"/>
              </a:spcBef>
            </a:pPr>
            <a:r>
              <a:rPr lang="en-US" altLang="en-US" sz="1100">
                <a:latin typeface="Times New Roman" panose="02020603050405020304" pitchFamily="18" charset="0"/>
              </a:rPr>
              <a:t>Social and community networks that also strongly influence health status, e.g. social integration reduces the risks of mortality and leads to better mental health</a:t>
            </a:r>
          </a:p>
          <a:p>
            <a:pPr eaLnBrk="1" hangingPunct="1">
              <a:spcBef>
                <a:spcPct val="0"/>
              </a:spcBef>
            </a:pPr>
            <a:r>
              <a:rPr lang="en-US" altLang="en-US" sz="1100">
                <a:latin typeface="Times New Roman" panose="02020603050405020304" pitchFamily="18" charset="0"/>
              </a:rPr>
              <a:t>Living and working conditions – including work environment, education, hygiene, housing and many more. </a:t>
            </a:r>
          </a:p>
          <a:p>
            <a:pPr eaLnBrk="1" hangingPunct="1">
              <a:spcBef>
                <a:spcPct val="0"/>
              </a:spcBef>
            </a:pPr>
            <a:r>
              <a:rPr lang="en-US" altLang="en-US" sz="1100">
                <a:latin typeface="Times New Roman" panose="02020603050405020304" pitchFamily="18" charset="0"/>
              </a:rPr>
              <a:t>General socioeconomic, cultural and environmental conditions are defined as the “macro-level” influencing health.</a:t>
            </a:r>
            <a:r>
              <a:rPr lang="en-US" altLang="en-US"/>
              <a:t> </a:t>
            </a:r>
          </a:p>
        </p:txBody>
      </p:sp>
      <p:sp>
        <p:nvSpPr>
          <p:cNvPr id="66564" name="Slide Number Placeholder 3">
            <a:extLst>
              <a:ext uri="{FF2B5EF4-FFF2-40B4-BE49-F238E27FC236}">
                <a16:creationId xmlns:a16="http://schemas.microsoft.com/office/drawing/2014/main" id="{589DB0E8-EF54-41C5-9E89-1F0C4CD8187D}"/>
              </a:ext>
            </a:extLst>
          </p:cNvPr>
          <p:cNvSpPr>
            <a:spLocks noGrp="1"/>
          </p:cNvSpPr>
          <p:nvPr>
            <p:ph type="sldNum" sz="quarter" idx="5"/>
          </p:nvPr>
        </p:nvSpPr>
        <p:spPr bwMode="auto">
          <a:ln>
            <a:miter lim="800000"/>
            <a:headEnd/>
            <a:tailEnd/>
          </a:ln>
        </p:spPr>
        <p:txBody>
          <a:bodyPr/>
          <a:lstStyle>
            <a:lvl1pPr defTabSz="952500" eaLnBrk="0" hangingPunct="0">
              <a:defRPr>
                <a:solidFill>
                  <a:schemeClr val="tx1"/>
                </a:solidFill>
                <a:latin typeface="Arial" panose="020B0604020202020204" pitchFamily="34" charset="0"/>
              </a:defRPr>
            </a:lvl1pPr>
            <a:lvl2pPr marL="742950" indent="-285750" defTabSz="952500" eaLnBrk="0" hangingPunct="0">
              <a:defRPr>
                <a:solidFill>
                  <a:schemeClr val="tx1"/>
                </a:solidFill>
                <a:latin typeface="Arial" panose="020B0604020202020204" pitchFamily="34" charset="0"/>
              </a:defRPr>
            </a:lvl2pPr>
            <a:lvl3pPr marL="1143000" indent="-228600" defTabSz="952500" eaLnBrk="0" hangingPunct="0">
              <a:defRPr>
                <a:solidFill>
                  <a:schemeClr val="tx1"/>
                </a:solidFill>
                <a:latin typeface="Arial" panose="020B0604020202020204" pitchFamily="34" charset="0"/>
              </a:defRPr>
            </a:lvl3pPr>
            <a:lvl4pPr marL="1600200" indent="-228600" defTabSz="952500" eaLnBrk="0" hangingPunct="0">
              <a:defRPr>
                <a:solidFill>
                  <a:schemeClr val="tx1"/>
                </a:solidFill>
                <a:latin typeface="Arial" panose="020B0604020202020204" pitchFamily="34" charset="0"/>
              </a:defRPr>
            </a:lvl4pPr>
            <a:lvl5pPr marL="2057400" indent="-228600" defTabSz="952500" eaLnBrk="0" hangingPunct="0">
              <a:defRPr>
                <a:solidFill>
                  <a:schemeClr val="tx1"/>
                </a:solidFill>
                <a:latin typeface="Arial" panose="020B0604020202020204" pitchFamily="34" charset="0"/>
              </a:defRPr>
            </a:lvl5pPr>
            <a:lvl6pPr marL="2514600" indent="-228600" defTabSz="952500" eaLnBrk="0" fontAlgn="base" hangingPunct="0">
              <a:spcBef>
                <a:spcPct val="0"/>
              </a:spcBef>
              <a:spcAft>
                <a:spcPct val="0"/>
              </a:spcAft>
              <a:defRPr>
                <a:solidFill>
                  <a:schemeClr val="tx1"/>
                </a:solidFill>
                <a:latin typeface="Arial" panose="020B0604020202020204" pitchFamily="34" charset="0"/>
              </a:defRPr>
            </a:lvl6pPr>
            <a:lvl7pPr marL="2971800" indent="-228600" defTabSz="952500" eaLnBrk="0" fontAlgn="base" hangingPunct="0">
              <a:spcBef>
                <a:spcPct val="0"/>
              </a:spcBef>
              <a:spcAft>
                <a:spcPct val="0"/>
              </a:spcAft>
              <a:defRPr>
                <a:solidFill>
                  <a:schemeClr val="tx1"/>
                </a:solidFill>
                <a:latin typeface="Arial" panose="020B0604020202020204" pitchFamily="34" charset="0"/>
              </a:defRPr>
            </a:lvl7pPr>
            <a:lvl8pPr marL="3429000" indent="-228600" defTabSz="952500" eaLnBrk="0" fontAlgn="base" hangingPunct="0">
              <a:spcBef>
                <a:spcPct val="0"/>
              </a:spcBef>
              <a:spcAft>
                <a:spcPct val="0"/>
              </a:spcAft>
              <a:defRPr>
                <a:solidFill>
                  <a:schemeClr val="tx1"/>
                </a:solidFill>
                <a:latin typeface="Arial" panose="020B0604020202020204" pitchFamily="34" charset="0"/>
              </a:defRPr>
            </a:lvl8pPr>
            <a:lvl9pPr marL="3886200" indent="-228600" defTabSz="9525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032FC8A-B910-41E1-845E-1C633E61B3CB}" type="slidenum">
              <a:rPr lang="en-US" altLang="en-US">
                <a:solidFill>
                  <a:srgbClr val="000000"/>
                </a:solidFill>
                <a:latin typeface="Calibri" panose="020F0502020204030204" pitchFamily="34" charset="0"/>
              </a:rPr>
              <a:pPr eaLnBrk="1" hangingPunct="1"/>
              <a:t>4</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D8523333-E92A-40EF-A77E-D794B51C95B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a:extLst>
              <a:ext uri="{FF2B5EF4-FFF2-40B4-BE49-F238E27FC236}">
                <a16:creationId xmlns:a16="http://schemas.microsoft.com/office/drawing/2014/main" id="{FA238642-E551-4333-8E44-DF1FC52AD15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Our own Dave Kindig, the founder of our University of Wisconsin Population Health Institute, began working with Bob Evans and Greg Stoddart and has been a leader in bringing “population health” thinking into the U.S.  In 2003, he published an article with Greg Stoddart that provided the impetus for our work with the County Health Rankings.  While this model itself does not delineate all the multiple determinants of health it forms the basis for the Rankings model.</a:t>
            </a:r>
          </a:p>
        </p:txBody>
      </p:sp>
      <p:sp>
        <p:nvSpPr>
          <p:cNvPr id="4" name="Slide Number Placeholder 3">
            <a:extLst>
              <a:ext uri="{FF2B5EF4-FFF2-40B4-BE49-F238E27FC236}">
                <a16:creationId xmlns:a16="http://schemas.microsoft.com/office/drawing/2014/main" id="{D0F1700E-5CD4-45F4-8AB9-2B3488ED653E}"/>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FE8AF25-DA15-4FC2-B839-32D01249B8B1}" type="slidenum">
              <a:rPr lang="en-US" altLang="en-US">
                <a:latin typeface="Calibri" panose="020F0502020204030204" pitchFamily="34" charset="0"/>
              </a:rPr>
              <a:pPr eaLnBrk="1" hangingPunct="1"/>
              <a:t>5</a:t>
            </a:fld>
            <a:endParaRPr lang="en-US" altLang="en-US">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80EA3D54-4889-40B6-B359-60FDD25D7F7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a:extLst>
              <a:ext uri="{FF2B5EF4-FFF2-40B4-BE49-F238E27FC236}">
                <a16:creationId xmlns:a16="http://schemas.microsoft.com/office/drawing/2014/main" id="{5F345158-FB9B-4896-83BB-CAE2834CD50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Most recently, you probably have all seen the new Healthy People 2020 framework that is also a model of the multiple determinants of health.  With its goals, emphasizes not only improving health but also achieving health equity (or reducing health disparity) by improve the health of ALL groups.</a:t>
            </a:r>
          </a:p>
        </p:txBody>
      </p:sp>
      <p:sp>
        <p:nvSpPr>
          <p:cNvPr id="4" name="Slide Number Placeholder 3">
            <a:extLst>
              <a:ext uri="{FF2B5EF4-FFF2-40B4-BE49-F238E27FC236}">
                <a16:creationId xmlns:a16="http://schemas.microsoft.com/office/drawing/2014/main" id="{9EB0E353-9EE1-48FE-9156-1CF74A69EBE6}"/>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9A971E9-92E7-42D5-B405-6463A34511EC}" type="slidenum">
              <a:rPr lang="en-US" altLang="en-US">
                <a:latin typeface="Calibri" panose="020F0502020204030204" pitchFamily="34" charset="0"/>
              </a:rPr>
              <a:pPr eaLnBrk="1" hangingPunct="1"/>
              <a:t>6</a:t>
            </a:fld>
            <a:endParaRPr lang="en-US" altLang="en-US">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7D68B3FB-E339-47CB-85AD-BE183AD2B91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a:extLst>
              <a:ext uri="{FF2B5EF4-FFF2-40B4-BE49-F238E27FC236}">
                <a16:creationId xmlns:a16="http://schemas.microsoft.com/office/drawing/2014/main" id="{1A5D339F-C962-49C9-901D-0E2E32A140F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3555" name="Slide Number Placeholder 3">
            <a:extLst>
              <a:ext uri="{FF2B5EF4-FFF2-40B4-BE49-F238E27FC236}">
                <a16:creationId xmlns:a16="http://schemas.microsoft.com/office/drawing/2014/main" id="{411CC265-6D40-45C2-AE99-265B2C17EF02}"/>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FD13C9D-07A4-4030-94AB-DD9B4EDD8FE9}" type="slidenum">
              <a:rPr lang="en-US" altLang="en-US">
                <a:latin typeface="Calibri" panose="020F0502020204030204" pitchFamily="34" charset="0"/>
              </a:rPr>
              <a:pPr eaLnBrk="1" hangingPunct="1"/>
              <a:t>7</a:t>
            </a:fld>
            <a:endParaRPr lang="en-US" altLang="en-US">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D8D9BB14-99F1-41AA-81E0-99FAC7C25112}"/>
              </a:ext>
            </a:extLst>
          </p:cNvPr>
          <p:cNvSpPr>
            <a:spLocks noGrp="1" noRot="1" noChangeAspect="1" noTextEdit="1"/>
          </p:cNvSpPr>
          <p:nvPr>
            <p:ph type="sldImg"/>
          </p:nvPr>
        </p:nvSpPr>
        <p:spPr bwMode="auto">
          <a:xfrm>
            <a:off x="1206500" y="704850"/>
            <a:ext cx="4700588" cy="3524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1B924ACF-D72F-40A3-9E9F-E1EE2A5FE3A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41388" eaLnBrk="1" hangingPunct="1">
              <a:spcBef>
                <a:spcPct val="0"/>
              </a:spcBef>
            </a:pPr>
            <a:r>
              <a:rPr lang="en-US" altLang="en-US"/>
              <a:t>Brenda</a:t>
            </a:r>
          </a:p>
        </p:txBody>
      </p:sp>
      <p:sp>
        <p:nvSpPr>
          <p:cNvPr id="63492" name="Slide Number Placeholder 3">
            <a:extLst>
              <a:ext uri="{FF2B5EF4-FFF2-40B4-BE49-F238E27FC236}">
                <a16:creationId xmlns:a16="http://schemas.microsoft.com/office/drawing/2014/main" id="{5D240AB0-4FA5-4A68-A07A-D6705E829EF5}"/>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994A7BE-6127-4E4C-B22A-35D71D5CA345}" type="slidenum">
              <a:rPr lang="en-US" altLang="en-US">
                <a:solidFill>
                  <a:srgbClr val="000000"/>
                </a:solidFill>
                <a:latin typeface="Calibri" panose="020F0502020204030204" pitchFamily="34" charset="0"/>
              </a:rPr>
              <a:pPr eaLnBrk="1" hangingPunct="1"/>
              <a:t>8</a:t>
            </a:fld>
            <a:endParaRPr lang="en-US" altLang="en-US">
              <a:solidFill>
                <a:srgbClr val="000000"/>
              </a:solidFill>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E281171F-1A50-47A9-A9FD-8E93886D0FF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a:extLst>
              <a:ext uri="{FF2B5EF4-FFF2-40B4-BE49-F238E27FC236}">
                <a16:creationId xmlns:a16="http://schemas.microsoft.com/office/drawing/2014/main" id="{DDBC2AFD-BA3F-4D4C-9342-54C47876A27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a:extLst>
              <a:ext uri="{FF2B5EF4-FFF2-40B4-BE49-F238E27FC236}">
                <a16:creationId xmlns:a16="http://schemas.microsoft.com/office/drawing/2014/main" id="{A7774765-8F64-43BE-820A-9CC63DBC6C84}"/>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FFA92ED-5991-42F3-BC6B-CF2C1F9BC346}" type="slidenum">
              <a:rPr lang="en-US" altLang="en-US">
                <a:latin typeface="Calibri" panose="020F0502020204030204" pitchFamily="34" charset="0"/>
              </a:rPr>
              <a:pPr eaLnBrk="1" hangingPunct="1"/>
              <a:t>15</a:t>
            </a:fld>
            <a:endParaRPr lang="en-US" altLang="en-US">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0DB619E-FA98-40FD-9CB6-15FB69486F32}"/>
              </a:ext>
            </a:extLst>
          </p:cNvPr>
          <p:cNvSpPr>
            <a:spLocks noGrp="1"/>
          </p:cNvSpPr>
          <p:nvPr>
            <p:ph type="dt" sz="half" idx="10"/>
          </p:nvPr>
        </p:nvSpPr>
        <p:spPr/>
        <p:txBody>
          <a:bodyPr/>
          <a:lstStyle>
            <a:lvl1pPr>
              <a:defRPr/>
            </a:lvl1pPr>
          </a:lstStyle>
          <a:p>
            <a:pPr>
              <a:defRPr/>
            </a:pPr>
            <a:fld id="{67482F9E-B221-460B-BD92-428EFCD6EFA2}" type="datetimeFigureOut">
              <a:rPr lang="en-US"/>
              <a:pPr>
                <a:defRPr/>
              </a:pPr>
              <a:t>9/17/2018</a:t>
            </a:fld>
            <a:endParaRPr lang="en-US"/>
          </a:p>
        </p:txBody>
      </p:sp>
      <p:sp>
        <p:nvSpPr>
          <p:cNvPr id="5" name="Footer Placeholder 4">
            <a:extLst>
              <a:ext uri="{FF2B5EF4-FFF2-40B4-BE49-F238E27FC236}">
                <a16:creationId xmlns:a16="http://schemas.microsoft.com/office/drawing/2014/main" id="{80EEA485-30A4-4247-AF5B-46F101FF9E2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4CF5481-018D-40E9-B493-5CDC9CB93C35}"/>
              </a:ext>
            </a:extLst>
          </p:cNvPr>
          <p:cNvSpPr>
            <a:spLocks noGrp="1"/>
          </p:cNvSpPr>
          <p:nvPr>
            <p:ph type="sldNum" sz="quarter" idx="12"/>
          </p:nvPr>
        </p:nvSpPr>
        <p:spPr/>
        <p:txBody>
          <a:bodyPr/>
          <a:lstStyle>
            <a:lvl1pPr>
              <a:defRPr/>
            </a:lvl1pPr>
          </a:lstStyle>
          <a:p>
            <a:fld id="{867A4B99-FCBF-4275-9B19-A986390308ED}" type="slidenum">
              <a:rPr lang="en-US" altLang="en-US"/>
              <a:pPr/>
              <a:t>‹#›</a:t>
            </a:fld>
            <a:endParaRPr lang="en-US" altLang="en-US"/>
          </a:p>
        </p:txBody>
      </p:sp>
    </p:spTree>
    <p:extLst>
      <p:ext uri="{BB962C8B-B14F-4D97-AF65-F5344CB8AC3E}">
        <p14:creationId xmlns:p14="http://schemas.microsoft.com/office/powerpoint/2010/main" val="1135753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A8C9D9-290F-41FD-B597-0AA4A228F152}"/>
              </a:ext>
            </a:extLst>
          </p:cNvPr>
          <p:cNvSpPr>
            <a:spLocks noGrp="1"/>
          </p:cNvSpPr>
          <p:nvPr>
            <p:ph type="dt" sz="half" idx="10"/>
          </p:nvPr>
        </p:nvSpPr>
        <p:spPr/>
        <p:txBody>
          <a:bodyPr/>
          <a:lstStyle>
            <a:lvl1pPr>
              <a:defRPr/>
            </a:lvl1pPr>
          </a:lstStyle>
          <a:p>
            <a:pPr>
              <a:defRPr/>
            </a:pPr>
            <a:fld id="{696B4417-060B-4BCF-B3C1-42A4457D0EE9}" type="datetimeFigureOut">
              <a:rPr lang="en-US"/>
              <a:pPr>
                <a:defRPr/>
              </a:pPr>
              <a:t>9/17/2018</a:t>
            </a:fld>
            <a:endParaRPr lang="en-US"/>
          </a:p>
        </p:txBody>
      </p:sp>
      <p:sp>
        <p:nvSpPr>
          <p:cNvPr id="5" name="Footer Placeholder 4">
            <a:extLst>
              <a:ext uri="{FF2B5EF4-FFF2-40B4-BE49-F238E27FC236}">
                <a16:creationId xmlns:a16="http://schemas.microsoft.com/office/drawing/2014/main" id="{24729A69-B8F7-4001-8592-67ABF0F01DD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F994C1D-B60E-4781-870E-54B6AE488161}"/>
              </a:ext>
            </a:extLst>
          </p:cNvPr>
          <p:cNvSpPr>
            <a:spLocks noGrp="1"/>
          </p:cNvSpPr>
          <p:nvPr>
            <p:ph type="sldNum" sz="quarter" idx="12"/>
          </p:nvPr>
        </p:nvSpPr>
        <p:spPr/>
        <p:txBody>
          <a:bodyPr/>
          <a:lstStyle>
            <a:lvl1pPr>
              <a:defRPr/>
            </a:lvl1pPr>
          </a:lstStyle>
          <a:p>
            <a:fld id="{C22D7B08-1D09-4098-86D6-16E264FC4947}" type="slidenum">
              <a:rPr lang="en-US" altLang="en-US"/>
              <a:pPr/>
              <a:t>‹#›</a:t>
            </a:fld>
            <a:endParaRPr lang="en-US" altLang="en-US"/>
          </a:p>
        </p:txBody>
      </p:sp>
    </p:spTree>
    <p:extLst>
      <p:ext uri="{BB962C8B-B14F-4D97-AF65-F5344CB8AC3E}">
        <p14:creationId xmlns:p14="http://schemas.microsoft.com/office/powerpoint/2010/main" val="321451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48AF86-1B3A-41BC-8A75-BAD83FBD1FC8}"/>
              </a:ext>
            </a:extLst>
          </p:cNvPr>
          <p:cNvSpPr>
            <a:spLocks noGrp="1"/>
          </p:cNvSpPr>
          <p:nvPr>
            <p:ph type="dt" sz="half" idx="10"/>
          </p:nvPr>
        </p:nvSpPr>
        <p:spPr/>
        <p:txBody>
          <a:bodyPr/>
          <a:lstStyle>
            <a:lvl1pPr>
              <a:defRPr/>
            </a:lvl1pPr>
          </a:lstStyle>
          <a:p>
            <a:pPr>
              <a:defRPr/>
            </a:pPr>
            <a:fld id="{82BFABA5-18A0-4A93-9118-ACA5DB3F6E78}" type="datetimeFigureOut">
              <a:rPr lang="en-US"/>
              <a:pPr>
                <a:defRPr/>
              </a:pPr>
              <a:t>9/17/2018</a:t>
            </a:fld>
            <a:endParaRPr lang="en-US"/>
          </a:p>
        </p:txBody>
      </p:sp>
      <p:sp>
        <p:nvSpPr>
          <p:cNvPr id="5" name="Footer Placeholder 4">
            <a:extLst>
              <a:ext uri="{FF2B5EF4-FFF2-40B4-BE49-F238E27FC236}">
                <a16:creationId xmlns:a16="http://schemas.microsoft.com/office/drawing/2014/main" id="{6397C367-DDF3-46D7-8183-2671341EDD6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5048B4B-C833-4C2A-A94F-E4E240F8FDBA}"/>
              </a:ext>
            </a:extLst>
          </p:cNvPr>
          <p:cNvSpPr>
            <a:spLocks noGrp="1"/>
          </p:cNvSpPr>
          <p:nvPr>
            <p:ph type="sldNum" sz="quarter" idx="12"/>
          </p:nvPr>
        </p:nvSpPr>
        <p:spPr/>
        <p:txBody>
          <a:bodyPr/>
          <a:lstStyle>
            <a:lvl1pPr>
              <a:defRPr/>
            </a:lvl1pPr>
          </a:lstStyle>
          <a:p>
            <a:fld id="{D2721228-C55D-4D55-9A6F-8AE3AADFF780}" type="slidenum">
              <a:rPr lang="en-US" altLang="en-US"/>
              <a:pPr/>
              <a:t>‹#›</a:t>
            </a:fld>
            <a:endParaRPr lang="en-US" altLang="en-US"/>
          </a:p>
        </p:txBody>
      </p:sp>
    </p:spTree>
    <p:extLst>
      <p:ext uri="{BB962C8B-B14F-4D97-AF65-F5344CB8AC3E}">
        <p14:creationId xmlns:p14="http://schemas.microsoft.com/office/powerpoint/2010/main" val="4556120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84E1528-0703-4754-921D-905E7EBEF418}"/>
              </a:ext>
            </a:extLst>
          </p:cNvPr>
          <p:cNvSpPr/>
          <p:nvPr userDrawn="1"/>
        </p:nvSpPr>
        <p:spPr>
          <a:xfrm>
            <a:off x="0" y="0"/>
            <a:ext cx="9144000" cy="1066800"/>
          </a:xfrm>
          <a:prstGeom prst="rect">
            <a:avLst/>
          </a:prstGeom>
          <a:blipFill dpi="0" rotWithShape="1">
            <a:blip r:embed="rId2" cstate="print">
              <a:alphaModFix amt="50000"/>
            </a:blip>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C79C1430-1A99-4CD5-8A3C-90D3369E09B5}"/>
              </a:ext>
            </a:extLst>
          </p:cNvPr>
          <p:cNvSpPr>
            <a:spLocks noGrp="1"/>
          </p:cNvSpPr>
          <p:nvPr>
            <p:ph type="dt" sz="half" idx="10"/>
          </p:nvPr>
        </p:nvSpPr>
        <p:spPr/>
        <p:txBody>
          <a:bodyPr/>
          <a:lstStyle>
            <a:lvl1pPr>
              <a:defRPr/>
            </a:lvl1pPr>
          </a:lstStyle>
          <a:p>
            <a:pPr>
              <a:defRPr/>
            </a:pPr>
            <a:fld id="{C0A643F0-2CC1-4DDE-B3BA-CA9C23C9B0E0}" type="datetime1">
              <a:rPr lang="en-US"/>
              <a:pPr>
                <a:defRPr/>
              </a:pPr>
              <a:t>9/17/2018</a:t>
            </a:fld>
            <a:endParaRPr lang="en-US"/>
          </a:p>
        </p:txBody>
      </p:sp>
      <p:sp>
        <p:nvSpPr>
          <p:cNvPr id="6" name="Footer Placeholder 4">
            <a:extLst>
              <a:ext uri="{FF2B5EF4-FFF2-40B4-BE49-F238E27FC236}">
                <a16:creationId xmlns:a16="http://schemas.microsoft.com/office/drawing/2014/main" id="{E6D2E641-8D2F-4CC4-9861-4643CC90AF5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B0EDD4C-61B3-4202-97EF-71E0830D4CB0}"/>
              </a:ext>
            </a:extLst>
          </p:cNvPr>
          <p:cNvSpPr>
            <a:spLocks noGrp="1"/>
          </p:cNvSpPr>
          <p:nvPr>
            <p:ph type="sldNum" sz="quarter" idx="12"/>
          </p:nvPr>
        </p:nvSpPr>
        <p:spPr/>
        <p:txBody>
          <a:bodyPr/>
          <a:lstStyle>
            <a:lvl1pPr>
              <a:defRPr/>
            </a:lvl1pPr>
          </a:lstStyle>
          <a:p>
            <a:fld id="{D1E470A7-D0F7-4196-89F5-9CC4F43F6D47}" type="slidenum">
              <a:rPr lang="en-US" altLang="en-US"/>
              <a:pPr/>
              <a:t>‹#›</a:t>
            </a:fld>
            <a:endParaRPr lang="en-US" altLang="en-US"/>
          </a:p>
        </p:txBody>
      </p:sp>
    </p:spTree>
    <p:extLst>
      <p:ext uri="{BB962C8B-B14F-4D97-AF65-F5344CB8AC3E}">
        <p14:creationId xmlns:p14="http://schemas.microsoft.com/office/powerpoint/2010/main" val="20806270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D1DCF53-70D5-44D5-A523-ADB83295B4CC}"/>
              </a:ext>
            </a:extLst>
          </p:cNvPr>
          <p:cNvSpPr>
            <a:spLocks noGrp="1"/>
          </p:cNvSpPr>
          <p:nvPr>
            <p:ph type="dt" sz="half" idx="10"/>
          </p:nvPr>
        </p:nvSpPr>
        <p:spPr/>
        <p:txBody>
          <a:bodyPr/>
          <a:lstStyle>
            <a:lvl1pPr>
              <a:defRPr>
                <a:solidFill>
                  <a:schemeClr val="tx1">
                    <a:tint val="75000"/>
                  </a:schemeClr>
                </a:solidFill>
              </a:defRPr>
            </a:lvl1pPr>
          </a:lstStyle>
          <a:p>
            <a:pPr>
              <a:defRPr/>
            </a:pPr>
            <a:fld id="{C1926D2C-413B-4BCE-8C89-851A6FD3EE1A}" type="datetime1">
              <a:rPr lang="en-US"/>
              <a:pPr>
                <a:defRPr/>
              </a:pPr>
              <a:t>9/17/2018</a:t>
            </a:fld>
            <a:endParaRPr lang="en-US"/>
          </a:p>
        </p:txBody>
      </p:sp>
      <p:sp>
        <p:nvSpPr>
          <p:cNvPr id="3" name="Footer Placeholder 2">
            <a:extLst>
              <a:ext uri="{FF2B5EF4-FFF2-40B4-BE49-F238E27FC236}">
                <a16:creationId xmlns:a16="http://schemas.microsoft.com/office/drawing/2014/main" id="{8A620F80-172D-4C8F-A1D0-A5D4E1CCAA0E}"/>
              </a:ext>
            </a:extLst>
          </p:cNvPr>
          <p:cNvSpPr>
            <a:spLocks noGrp="1"/>
          </p:cNvSpPr>
          <p:nvPr>
            <p:ph type="ftr" sz="quarter" idx="11"/>
          </p:nvPr>
        </p:nvSpPr>
        <p:spPr/>
        <p:txBody>
          <a:bodyPr/>
          <a:lstStyle>
            <a:lvl1pPr>
              <a:defRPr>
                <a:solidFill>
                  <a:schemeClr val="tx1">
                    <a:tint val="75000"/>
                  </a:schemeClr>
                </a:solidFill>
              </a:defRPr>
            </a:lvl1pPr>
          </a:lstStyle>
          <a:p>
            <a:pPr>
              <a:defRPr/>
            </a:pPr>
            <a:endParaRPr lang="en-US"/>
          </a:p>
        </p:txBody>
      </p:sp>
      <p:sp>
        <p:nvSpPr>
          <p:cNvPr id="4" name="Slide Number Placeholder 3">
            <a:extLst>
              <a:ext uri="{FF2B5EF4-FFF2-40B4-BE49-F238E27FC236}">
                <a16:creationId xmlns:a16="http://schemas.microsoft.com/office/drawing/2014/main" id="{D5B9BDB4-138B-4E81-B3E3-2E2816A6E670}"/>
              </a:ext>
            </a:extLst>
          </p:cNvPr>
          <p:cNvSpPr>
            <a:spLocks noGrp="1"/>
          </p:cNvSpPr>
          <p:nvPr>
            <p:ph type="sldNum" sz="quarter" idx="12"/>
          </p:nvPr>
        </p:nvSpPr>
        <p:spPr/>
        <p:txBody>
          <a:bodyPr/>
          <a:lstStyle>
            <a:lvl1pPr>
              <a:defRPr/>
            </a:lvl1pPr>
          </a:lstStyle>
          <a:p>
            <a:fld id="{2A6C9801-4527-4E71-9DF5-0E9296363A45}" type="slidenum">
              <a:rPr lang="en-US" altLang="en-US"/>
              <a:pPr/>
              <a:t>‹#›</a:t>
            </a:fld>
            <a:endParaRPr lang="en-US" altLang="en-US"/>
          </a:p>
        </p:txBody>
      </p:sp>
    </p:spTree>
    <p:extLst>
      <p:ext uri="{BB962C8B-B14F-4D97-AF65-F5344CB8AC3E}">
        <p14:creationId xmlns:p14="http://schemas.microsoft.com/office/powerpoint/2010/main" val="13828386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A3132714-0760-4AE5-ADC2-534322604CC3}"/>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6F8F2AD-27CD-46F8-8B08-A8D002421CCF}"/>
              </a:ext>
            </a:extLst>
          </p:cNvPr>
          <p:cNvSpPr>
            <a:spLocks noGrp="1" noChangeArrowheads="1"/>
          </p:cNvSpPr>
          <p:nvPr>
            <p:ph type="ftr" sz="quarter" idx="11"/>
          </p:nvPr>
        </p:nvSpPr>
        <p:spPr/>
        <p:txBody>
          <a:bodyPr/>
          <a:lstStyle>
            <a:lvl1pPr>
              <a:defRPr/>
            </a:lvl1pPr>
          </a:lstStyle>
          <a:p>
            <a:pPr>
              <a:defRPr/>
            </a:pPr>
            <a:r>
              <a:rPr lang="en-US"/>
              <a:t>Paul Ambrose Symposium 2007</a:t>
            </a:r>
          </a:p>
        </p:txBody>
      </p:sp>
      <p:sp>
        <p:nvSpPr>
          <p:cNvPr id="6" name="Rectangle 6">
            <a:extLst>
              <a:ext uri="{FF2B5EF4-FFF2-40B4-BE49-F238E27FC236}">
                <a16:creationId xmlns:a16="http://schemas.microsoft.com/office/drawing/2014/main" id="{657D9974-4A55-4606-A945-D851EE1E15A2}"/>
              </a:ext>
            </a:extLst>
          </p:cNvPr>
          <p:cNvSpPr>
            <a:spLocks noGrp="1" noChangeArrowheads="1"/>
          </p:cNvSpPr>
          <p:nvPr>
            <p:ph type="sldNum" sz="quarter" idx="12"/>
          </p:nvPr>
        </p:nvSpPr>
        <p:spPr/>
        <p:txBody>
          <a:bodyPr/>
          <a:lstStyle>
            <a:lvl1pPr>
              <a:defRPr/>
            </a:lvl1pPr>
          </a:lstStyle>
          <a:p>
            <a:fld id="{B76A3E00-A665-4800-B037-E676A19FF376}" type="slidenum">
              <a:rPr lang="en-US" altLang="en-US"/>
              <a:pPr/>
              <a:t>‹#›</a:t>
            </a:fld>
            <a:endParaRPr lang="en-US" altLang="en-US"/>
          </a:p>
        </p:txBody>
      </p:sp>
    </p:spTree>
    <p:extLst>
      <p:ext uri="{BB962C8B-B14F-4D97-AF65-F5344CB8AC3E}">
        <p14:creationId xmlns:p14="http://schemas.microsoft.com/office/powerpoint/2010/main" val="10871306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6F16F412-2F7E-483E-AAB7-F9C49A6D671C}"/>
              </a:ext>
            </a:extLst>
          </p:cNvPr>
          <p:cNvSpPr>
            <a:spLocks noGrp="1"/>
          </p:cNvSpPr>
          <p:nvPr>
            <p:ph type="dt" sz="half" idx="10"/>
          </p:nvPr>
        </p:nvSpPr>
        <p:spPr/>
        <p:txBody>
          <a:bodyPr/>
          <a:lstStyle>
            <a:lvl1pPr>
              <a:defRPr/>
            </a:lvl1pPr>
          </a:lstStyle>
          <a:p>
            <a:pPr>
              <a:defRPr/>
            </a:pPr>
            <a:fld id="{0CAD1C98-990D-4E6D-8C54-829E8451C6BC}" type="datetime1">
              <a:rPr lang="en-US"/>
              <a:pPr>
                <a:defRPr/>
              </a:pPr>
              <a:t>9/17/2018</a:t>
            </a:fld>
            <a:endParaRPr lang="en-US"/>
          </a:p>
        </p:txBody>
      </p:sp>
      <p:sp>
        <p:nvSpPr>
          <p:cNvPr id="4" name="Footer Placeholder 4">
            <a:extLst>
              <a:ext uri="{FF2B5EF4-FFF2-40B4-BE49-F238E27FC236}">
                <a16:creationId xmlns:a16="http://schemas.microsoft.com/office/drawing/2014/main" id="{F081CE8F-12F7-4BED-AB31-4ED87C62D3D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1D7441E8-E236-45A7-95AE-0982F7890B25}"/>
              </a:ext>
            </a:extLst>
          </p:cNvPr>
          <p:cNvSpPr>
            <a:spLocks noGrp="1"/>
          </p:cNvSpPr>
          <p:nvPr>
            <p:ph type="sldNum" sz="quarter" idx="12"/>
          </p:nvPr>
        </p:nvSpPr>
        <p:spPr/>
        <p:txBody>
          <a:bodyPr/>
          <a:lstStyle>
            <a:lvl1pPr>
              <a:defRPr/>
            </a:lvl1pPr>
          </a:lstStyle>
          <a:p>
            <a:fld id="{829EC46D-B2BA-492D-8138-B92F036228A9}" type="slidenum">
              <a:rPr lang="en-US" altLang="en-US"/>
              <a:pPr/>
              <a:t>‹#›</a:t>
            </a:fld>
            <a:endParaRPr lang="en-US" altLang="en-US"/>
          </a:p>
        </p:txBody>
      </p:sp>
    </p:spTree>
    <p:extLst>
      <p:ext uri="{BB962C8B-B14F-4D97-AF65-F5344CB8AC3E}">
        <p14:creationId xmlns:p14="http://schemas.microsoft.com/office/powerpoint/2010/main" val="3562719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AB25A5B9-A265-4BF1-8153-F11F339F0B17}"/>
              </a:ext>
            </a:extLst>
          </p:cNvPr>
          <p:cNvSpPr>
            <a:spLocks noGrp="1"/>
          </p:cNvSpPr>
          <p:nvPr>
            <p:ph type="dt" sz="half" idx="10"/>
          </p:nvPr>
        </p:nvSpPr>
        <p:spPr/>
        <p:txBody>
          <a:bodyPr/>
          <a:lstStyle>
            <a:lvl1pPr>
              <a:defRPr/>
            </a:lvl1pPr>
          </a:lstStyle>
          <a:p>
            <a:pPr>
              <a:defRPr/>
            </a:pPr>
            <a:fld id="{0CAD1C98-990D-4E6D-8C54-829E8451C6BC}" type="datetime1">
              <a:rPr lang="en-US"/>
              <a:pPr>
                <a:defRPr/>
              </a:pPr>
              <a:t>9/17/2018</a:t>
            </a:fld>
            <a:endParaRPr lang="en-US"/>
          </a:p>
        </p:txBody>
      </p:sp>
      <p:sp>
        <p:nvSpPr>
          <p:cNvPr id="8" name="Footer Placeholder 4">
            <a:extLst>
              <a:ext uri="{FF2B5EF4-FFF2-40B4-BE49-F238E27FC236}">
                <a16:creationId xmlns:a16="http://schemas.microsoft.com/office/drawing/2014/main" id="{08AC284A-7D80-41A0-AADF-C9EF915358C9}"/>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89E240DE-0A68-4C0C-A174-0F9344C53321}"/>
              </a:ext>
            </a:extLst>
          </p:cNvPr>
          <p:cNvSpPr>
            <a:spLocks noGrp="1"/>
          </p:cNvSpPr>
          <p:nvPr>
            <p:ph type="sldNum" sz="quarter" idx="12"/>
          </p:nvPr>
        </p:nvSpPr>
        <p:spPr/>
        <p:txBody>
          <a:bodyPr/>
          <a:lstStyle>
            <a:lvl1pPr>
              <a:defRPr/>
            </a:lvl1pPr>
          </a:lstStyle>
          <a:p>
            <a:fld id="{ADF847A7-83C3-474C-B64B-4212DAD7EDAD}" type="slidenum">
              <a:rPr lang="en-US" altLang="en-US"/>
              <a:pPr/>
              <a:t>‹#›</a:t>
            </a:fld>
            <a:endParaRPr lang="en-US" altLang="en-US"/>
          </a:p>
        </p:txBody>
      </p:sp>
    </p:spTree>
    <p:extLst>
      <p:ext uri="{BB962C8B-B14F-4D97-AF65-F5344CB8AC3E}">
        <p14:creationId xmlns:p14="http://schemas.microsoft.com/office/powerpoint/2010/main" val="3343987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60D1F4-B8CC-44DA-9A9C-B3E78D9DCBF6}"/>
              </a:ext>
            </a:extLst>
          </p:cNvPr>
          <p:cNvSpPr>
            <a:spLocks noGrp="1"/>
          </p:cNvSpPr>
          <p:nvPr>
            <p:ph type="dt" sz="half" idx="10"/>
          </p:nvPr>
        </p:nvSpPr>
        <p:spPr/>
        <p:txBody>
          <a:bodyPr/>
          <a:lstStyle>
            <a:lvl1pPr>
              <a:defRPr/>
            </a:lvl1pPr>
          </a:lstStyle>
          <a:p>
            <a:pPr>
              <a:defRPr/>
            </a:pPr>
            <a:fld id="{A946E28B-A71E-4EA6-9CF8-9763E4838259}" type="datetimeFigureOut">
              <a:rPr lang="en-US"/>
              <a:pPr>
                <a:defRPr/>
              </a:pPr>
              <a:t>9/17/2018</a:t>
            </a:fld>
            <a:endParaRPr lang="en-US"/>
          </a:p>
        </p:txBody>
      </p:sp>
      <p:sp>
        <p:nvSpPr>
          <p:cNvPr id="5" name="Footer Placeholder 4">
            <a:extLst>
              <a:ext uri="{FF2B5EF4-FFF2-40B4-BE49-F238E27FC236}">
                <a16:creationId xmlns:a16="http://schemas.microsoft.com/office/drawing/2014/main" id="{F9E2B401-0593-472C-865E-1A323882B35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46994FE-C8D6-4BA1-9225-84ADDC6539CB}"/>
              </a:ext>
            </a:extLst>
          </p:cNvPr>
          <p:cNvSpPr>
            <a:spLocks noGrp="1"/>
          </p:cNvSpPr>
          <p:nvPr>
            <p:ph type="sldNum" sz="quarter" idx="12"/>
          </p:nvPr>
        </p:nvSpPr>
        <p:spPr/>
        <p:txBody>
          <a:bodyPr/>
          <a:lstStyle>
            <a:lvl1pPr>
              <a:defRPr/>
            </a:lvl1pPr>
          </a:lstStyle>
          <a:p>
            <a:fld id="{BE4FC720-0E53-4A8D-8585-99FA37FAB714}" type="slidenum">
              <a:rPr lang="en-US" altLang="en-US"/>
              <a:pPr/>
              <a:t>‹#›</a:t>
            </a:fld>
            <a:endParaRPr lang="en-US" altLang="en-US"/>
          </a:p>
        </p:txBody>
      </p:sp>
    </p:spTree>
    <p:extLst>
      <p:ext uri="{BB962C8B-B14F-4D97-AF65-F5344CB8AC3E}">
        <p14:creationId xmlns:p14="http://schemas.microsoft.com/office/powerpoint/2010/main" val="3051996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6E43B9C-B9D8-48E0-8BE7-C8314E971F12}"/>
              </a:ext>
            </a:extLst>
          </p:cNvPr>
          <p:cNvSpPr>
            <a:spLocks noGrp="1"/>
          </p:cNvSpPr>
          <p:nvPr>
            <p:ph type="dt" sz="half" idx="10"/>
          </p:nvPr>
        </p:nvSpPr>
        <p:spPr/>
        <p:txBody>
          <a:bodyPr/>
          <a:lstStyle>
            <a:lvl1pPr>
              <a:defRPr/>
            </a:lvl1pPr>
          </a:lstStyle>
          <a:p>
            <a:pPr>
              <a:defRPr/>
            </a:pPr>
            <a:fld id="{EFE5BAA4-5DE6-4113-B537-EDC7D071194E}" type="datetimeFigureOut">
              <a:rPr lang="en-US"/>
              <a:pPr>
                <a:defRPr/>
              </a:pPr>
              <a:t>9/17/2018</a:t>
            </a:fld>
            <a:endParaRPr lang="en-US"/>
          </a:p>
        </p:txBody>
      </p:sp>
      <p:sp>
        <p:nvSpPr>
          <p:cNvPr id="5" name="Footer Placeholder 4">
            <a:extLst>
              <a:ext uri="{FF2B5EF4-FFF2-40B4-BE49-F238E27FC236}">
                <a16:creationId xmlns:a16="http://schemas.microsoft.com/office/drawing/2014/main" id="{BCFA201E-E288-400B-BF45-E337BD2157F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E440D66-8BF2-4656-8B31-C5F296FF767E}"/>
              </a:ext>
            </a:extLst>
          </p:cNvPr>
          <p:cNvSpPr>
            <a:spLocks noGrp="1"/>
          </p:cNvSpPr>
          <p:nvPr>
            <p:ph type="sldNum" sz="quarter" idx="12"/>
          </p:nvPr>
        </p:nvSpPr>
        <p:spPr/>
        <p:txBody>
          <a:bodyPr/>
          <a:lstStyle>
            <a:lvl1pPr>
              <a:defRPr/>
            </a:lvl1pPr>
          </a:lstStyle>
          <a:p>
            <a:fld id="{39476157-EA07-4FE8-AB99-995985FB7BA2}" type="slidenum">
              <a:rPr lang="en-US" altLang="en-US"/>
              <a:pPr/>
              <a:t>‹#›</a:t>
            </a:fld>
            <a:endParaRPr lang="en-US" altLang="en-US"/>
          </a:p>
        </p:txBody>
      </p:sp>
    </p:spTree>
    <p:extLst>
      <p:ext uri="{BB962C8B-B14F-4D97-AF65-F5344CB8AC3E}">
        <p14:creationId xmlns:p14="http://schemas.microsoft.com/office/powerpoint/2010/main" val="3261585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6A026635-D077-41D4-9F3D-80A9CD96114D}"/>
              </a:ext>
            </a:extLst>
          </p:cNvPr>
          <p:cNvSpPr>
            <a:spLocks noGrp="1"/>
          </p:cNvSpPr>
          <p:nvPr>
            <p:ph type="dt" sz="half" idx="10"/>
          </p:nvPr>
        </p:nvSpPr>
        <p:spPr/>
        <p:txBody>
          <a:bodyPr/>
          <a:lstStyle>
            <a:lvl1pPr>
              <a:defRPr/>
            </a:lvl1pPr>
          </a:lstStyle>
          <a:p>
            <a:pPr>
              <a:defRPr/>
            </a:pPr>
            <a:fld id="{969F445D-614E-4F68-9D95-2FD2DC5C51D7}" type="datetimeFigureOut">
              <a:rPr lang="en-US"/>
              <a:pPr>
                <a:defRPr/>
              </a:pPr>
              <a:t>9/17/2018</a:t>
            </a:fld>
            <a:endParaRPr lang="en-US"/>
          </a:p>
        </p:txBody>
      </p:sp>
      <p:sp>
        <p:nvSpPr>
          <p:cNvPr id="6" name="Footer Placeholder 4">
            <a:extLst>
              <a:ext uri="{FF2B5EF4-FFF2-40B4-BE49-F238E27FC236}">
                <a16:creationId xmlns:a16="http://schemas.microsoft.com/office/drawing/2014/main" id="{C1DEAC4A-6A91-48BD-8C7A-989DB8FF68B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04C2B9D-78E3-443B-90C6-EB2EF35CB145}"/>
              </a:ext>
            </a:extLst>
          </p:cNvPr>
          <p:cNvSpPr>
            <a:spLocks noGrp="1"/>
          </p:cNvSpPr>
          <p:nvPr>
            <p:ph type="sldNum" sz="quarter" idx="12"/>
          </p:nvPr>
        </p:nvSpPr>
        <p:spPr/>
        <p:txBody>
          <a:bodyPr/>
          <a:lstStyle>
            <a:lvl1pPr>
              <a:defRPr/>
            </a:lvl1pPr>
          </a:lstStyle>
          <a:p>
            <a:fld id="{30C790C8-E4B5-42BB-8C60-CA15CB559FFC}" type="slidenum">
              <a:rPr lang="en-US" altLang="en-US"/>
              <a:pPr/>
              <a:t>‹#›</a:t>
            </a:fld>
            <a:endParaRPr lang="en-US" altLang="en-US"/>
          </a:p>
        </p:txBody>
      </p:sp>
    </p:spTree>
    <p:extLst>
      <p:ext uri="{BB962C8B-B14F-4D97-AF65-F5344CB8AC3E}">
        <p14:creationId xmlns:p14="http://schemas.microsoft.com/office/powerpoint/2010/main" val="3457698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CE03F943-B3AB-4F0A-9C4B-45F184B23BDD}"/>
              </a:ext>
            </a:extLst>
          </p:cNvPr>
          <p:cNvSpPr>
            <a:spLocks noGrp="1"/>
          </p:cNvSpPr>
          <p:nvPr>
            <p:ph type="dt" sz="half" idx="10"/>
          </p:nvPr>
        </p:nvSpPr>
        <p:spPr/>
        <p:txBody>
          <a:bodyPr/>
          <a:lstStyle>
            <a:lvl1pPr>
              <a:defRPr/>
            </a:lvl1pPr>
          </a:lstStyle>
          <a:p>
            <a:pPr>
              <a:defRPr/>
            </a:pPr>
            <a:fld id="{282C93DE-B4CC-425C-A101-150BC50F3DAA}" type="datetimeFigureOut">
              <a:rPr lang="en-US"/>
              <a:pPr>
                <a:defRPr/>
              </a:pPr>
              <a:t>9/17/2018</a:t>
            </a:fld>
            <a:endParaRPr lang="en-US"/>
          </a:p>
        </p:txBody>
      </p:sp>
      <p:sp>
        <p:nvSpPr>
          <p:cNvPr id="8" name="Footer Placeholder 4">
            <a:extLst>
              <a:ext uri="{FF2B5EF4-FFF2-40B4-BE49-F238E27FC236}">
                <a16:creationId xmlns:a16="http://schemas.microsoft.com/office/drawing/2014/main" id="{FA0072CC-6A27-4425-B0F4-0790B0B6E27E}"/>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7573CEF1-29AB-4A4C-B129-14CFD9A92430}"/>
              </a:ext>
            </a:extLst>
          </p:cNvPr>
          <p:cNvSpPr>
            <a:spLocks noGrp="1"/>
          </p:cNvSpPr>
          <p:nvPr>
            <p:ph type="sldNum" sz="quarter" idx="12"/>
          </p:nvPr>
        </p:nvSpPr>
        <p:spPr/>
        <p:txBody>
          <a:bodyPr/>
          <a:lstStyle>
            <a:lvl1pPr>
              <a:defRPr/>
            </a:lvl1pPr>
          </a:lstStyle>
          <a:p>
            <a:fld id="{6C2D62DD-81D7-469C-84A1-8F509A3818F2}" type="slidenum">
              <a:rPr lang="en-US" altLang="en-US"/>
              <a:pPr/>
              <a:t>‹#›</a:t>
            </a:fld>
            <a:endParaRPr lang="en-US" altLang="en-US"/>
          </a:p>
        </p:txBody>
      </p:sp>
    </p:spTree>
    <p:extLst>
      <p:ext uri="{BB962C8B-B14F-4D97-AF65-F5344CB8AC3E}">
        <p14:creationId xmlns:p14="http://schemas.microsoft.com/office/powerpoint/2010/main" val="2039187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9BF1DB3A-593E-4B87-B718-F9FB49170330}"/>
              </a:ext>
            </a:extLst>
          </p:cNvPr>
          <p:cNvSpPr>
            <a:spLocks noGrp="1"/>
          </p:cNvSpPr>
          <p:nvPr>
            <p:ph type="dt" sz="half" idx="10"/>
          </p:nvPr>
        </p:nvSpPr>
        <p:spPr/>
        <p:txBody>
          <a:bodyPr/>
          <a:lstStyle>
            <a:lvl1pPr>
              <a:defRPr/>
            </a:lvl1pPr>
          </a:lstStyle>
          <a:p>
            <a:pPr>
              <a:defRPr/>
            </a:pPr>
            <a:fld id="{C8BDF843-1123-452F-92AA-B1553B8D6E56}" type="datetimeFigureOut">
              <a:rPr lang="en-US"/>
              <a:pPr>
                <a:defRPr/>
              </a:pPr>
              <a:t>9/17/2018</a:t>
            </a:fld>
            <a:endParaRPr lang="en-US"/>
          </a:p>
        </p:txBody>
      </p:sp>
      <p:sp>
        <p:nvSpPr>
          <p:cNvPr id="4" name="Footer Placeholder 4">
            <a:extLst>
              <a:ext uri="{FF2B5EF4-FFF2-40B4-BE49-F238E27FC236}">
                <a16:creationId xmlns:a16="http://schemas.microsoft.com/office/drawing/2014/main" id="{AE9D0606-8D78-4E5E-8BCB-FA1675C6D5BD}"/>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E5DEC146-A8C4-4C4D-B6FD-E0C734FD81C4}"/>
              </a:ext>
            </a:extLst>
          </p:cNvPr>
          <p:cNvSpPr>
            <a:spLocks noGrp="1"/>
          </p:cNvSpPr>
          <p:nvPr>
            <p:ph type="sldNum" sz="quarter" idx="12"/>
          </p:nvPr>
        </p:nvSpPr>
        <p:spPr/>
        <p:txBody>
          <a:bodyPr/>
          <a:lstStyle>
            <a:lvl1pPr>
              <a:defRPr/>
            </a:lvl1pPr>
          </a:lstStyle>
          <a:p>
            <a:fld id="{8D8F1ED6-536E-4558-9F14-68EC5D086ECB}" type="slidenum">
              <a:rPr lang="en-US" altLang="en-US"/>
              <a:pPr/>
              <a:t>‹#›</a:t>
            </a:fld>
            <a:endParaRPr lang="en-US" altLang="en-US"/>
          </a:p>
        </p:txBody>
      </p:sp>
    </p:spTree>
    <p:extLst>
      <p:ext uri="{BB962C8B-B14F-4D97-AF65-F5344CB8AC3E}">
        <p14:creationId xmlns:p14="http://schemas.microsoft.com/office/powerpoint/2010/main" val="1224980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2085737C-8F69-4884-8F9F-0643FEEA463F}"/>
              </a:ext>
            </a:extLst>
          </p:cNvPr>
          <p:cNvSpPr>
            <a:spLocks noGrp="1"/>
          </p:cNvSpPr>
          <p:nvPr>
            <p:ph type="dt" sz="half" idx="10"/>
          </p:nvPr>
        </p:nvSpPr>
        <p:spPr/>
        <p:txBody>
          <a:bodyPr/>
          <a:lstStyle>
            <a:lvl1pPr>
              <a:defRPr/>
            </a:lvl1pPr>
          </a:lstStyle>
          <a:p>
            <a:pPr>
              <a:defRPr/>
            </a:pPr>
            <a:fld id="{B6A7FE9A-1CCE-4E05-9BBB-E28578032858}" type="datetimeFigureOut">
              <a:rPr lang="en-US"/>
              <a:pPr>
                <a:defRPr/>
              </a:pPr>
              <a:t>9/17/2018</a:t>
            </a:fld>
            <a:endParaRPr lang="en-US"/>
          </a:p>
        </p:txBody>
      </p:sp>
      <p:sp>
        <p:nvSpPr>
          <p:cNvPr id="3" name="Footer Placeholder 4">
            <a:extLst>
              <a:ext uri="{FF2B5EF4-FFF2-40B4-BE49-F238E27FC236}">
                <a16:creationId xmlns:a16="http://schemas.microsoft.com/office/drawing/2014/main" id="{5D584477-B51F-4838-A900-E8BE8C482E9C}"/>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55596B04-A767-49B4-824C-6096B6A031F6}"/>
              </a:ext>
            </a:extLst>
          </p:cNvPr>
          <p:cNvSpPr>
            <a:spLocks noGrp="1"/>
          </p:cNvSpPr>
          <p:nvPr>
            <p:ph type="sldNum" sz="quarter" idx="12"/>
          </p:nvPr>
        </p:nvSpPr>
        <p:spPr/>
        <p:txBody>
          <a:bodyPr/>
          <a:lstStyle>
            <a:lvl1pPr>
              <a:defRPr/>
            </a:lvl1pPr>
          </a:lstStyle>
          <a:p>
            <a:fld id="{4A475E21-644F-46F3-85CA-387ADC1AD1DE}" type="slidenum">
              <a:rPr lang="en-US" altLang="en-US"/>
              <a:pPr/>
              <a:t>‹#›</a:t>
            </a:fld>
            <a:endParaRPr lang="en-US" altLang="en-US"/>
          </a:p>
        </p:txBody>
      </p:sp>
    </p:spTree>
    <p:extLst>
      <p:ext uri="{BB962C8B-B14F-4D97-AF65-F5344CB8AC3E}">
        <p14:creationId xmlns:p14="http://schemas.microsoft.com/office/powerpoint/2010/main" val="4155799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EAE89519-E74A-400A-BFCC-15AA0EF45DBD}"/>
              </a:ext>
            </a:extLst>
          </p:cNvPr>
          <p:cNvSpPr>
            <a:spLocks noGrp="1"/>
          </p:cNvSpPr>
          <p:nvPr>
            <p:ph type="dt" sz="half" idx="10"/>
          </p:nvPr>
        </p:nvSpPr>
        <p:spPr/>
        <p:txBody>
          <a:bodyPr/>
          <a:lstStyle>
            <a:lvl1pPr>
              <a:defRPr/>
            </a:lvl1pPr>
          </a:lstStyle>
          <a:p>
            <a:pPr>
              <a:defRPr/>
            </a:pPr>
            <a:fld id="{3D227CCD-BE86-4F95-B1E2-A53F9D63D1F3}" type="datetimeFigureOut">
              <a:rPr lang="en-US"/>
              <a:pPr>
                <a:defRPr/>
              </a:pPr>
              <a:t>9/17/2018</a:t>
            </a:fld>
            <a:endParaRPr lang="en-US"/>
          </a:p>
        </p:txBody>
      </p:sp>
      <p:sp>
        <p:nvSpPr>
          <p:cNvPr id="6" name="Footer Placeholder 4">
            <a:extLst>
              <a:ext uri="{FF2B5EF4-FFF2-40B4-BE49-F238E27FC236}">
                <a16:creationId xmlns:a16="http://schemas.microsoft.com/office/drawing/2014/main" id="{36CC2550-1AC4-4F67-BFC3-47F598D543F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53AFBF8-F4B5-42DE-A510-599E1D9A9183}"/>
              </a:ext>
            </a:extLst>
          </p:cNvPr>
          <p:cNvSpPr>
            <a:spLocks noGrp="1"/>
          </p:cNvSpPr>
          <p:nvPr>
            <p:ph type="sldNum" sz="quarter" idx="12"/>
          </p:nvPr>
        </p:nvSpPr>
        <p:spPr/>
        <p:txBody>
          <a:bodyPr/>
          <a:lstStyle>
            <a:lvl1pPr>
              <a:defRPr/>
            </a:lvl1pPr>
          </a:lstStyle>
          <a:p>
            <a:fld id="{F1E16085-0DB4-42A7-85E4-A07A686938DC}" type="slidenum">
              <a:rPr lang="en-US" altLang="en-US"/>
              <a:pPr/>
              <a:t>‹#›</a:t>
            </a:fld>
            <a:endParaRPr lang="en-US" altLang="en-US"/>
          </a:p>
        </p:txBody>
      </p:sp>
    </p:spTree>
    <p:extLst>
      <p:ext uri="{BB962C8B-B14F-4D97-AF65-F5344CB8AC3E}">
        <p14:creationId xmlns:p14="http://schemas.microsoft.com/office/powerpoint/2010/main" val="3042599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24A33FE5-0147-4A8F-97AF-C199D6636A7D}"/>
              </a:ext>
            </a:extLst>
          </p:cNvPr>
          <p:cNvSpPr>
            <a:spLocks noGrp="1"/>
          </p:cNvSpPr>
          <p:nvPr>
            <p:ph type="dt" sz="half" idx="10"/>
          </p:nvPr>
        </p:nvSpPr>
        <p:spPr/>
        <p:txBody>
          <a:bodyPr/>
          <a:lstStyle>
            <a:lvl1pPr>
              <a:defRPr/>
            </a:lvl1pPr>
          </a:lstStyle>
          <a:p>
            <a:pPr>
              <a:defRPr/>
            </a:pPr>
            <a:fld id="{B2F21C66-073A-4FC1-8D25-8B7E7EA55C60}" type="datetimeFigureOut">
              <a:rPr lang="en-US"/>
              <a:pPr>
                <a:defRPr/>
              </a:pPr>
              <a:t>9/17/2018</a:t>
            </a:fld>
            <a:endParaRPr lang="en-US"/>
          </a:p>
        </p:txBody>
      </p:sp>
      <p:sp>
        <p:nvSpPr>
          <p:cNvPr id="6" name="Footer Placeholder 4">
            <a:extLst>
              <a:ext uri="{FF2B5EF4-FFF2-40B4-BE49-F238E27FC236}">
                <a16:creationId xmlns:a16="http://schemas.microsoft.com/office/drawing/2014/main" id="{3866F03D-C8F8-4FCC-B61F-EC32D55DD32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1B0D8B-3A6D-42B3-A968-76DD83006E08}"/>
              </a:ext>
            </a:extLst>
          </p:cNvPr>
          <p:cNvSpPr>
            <a:spLocks noGrp="1"/>
          </p:cNvSpPr>
          <p:nvPr>
            <p:ph type="sldNum" sz="quarter" idx="12"/>
          </p:nvPr>
        </p:nvSpPr>
        <p:spPr/>
        <p:txBody>
          <a:bodyPr/>
          <a:lstStyle>
            <a:lvl1pPr>
              <a:defRPr/>
            </a:lvl1pPr>
          </a:lstStyle>
          <a:p>
            <a:fld id="{2C3689C0-817D-4409-830D-BBA61A36A33A}" type="slidenum">
              <a:rPr lang="en-US" altLang="en-US"/>
              <a:pPr/>
              <a:t>‹#›</a:t>
            </a:fld>
            <a:endParaRPr lang="en-US" altLang="en-US"/>
          </a:p>
        </p:txBody>
      </p:sp>
    </p:spTree>
    <p:extLst>
      <p:ext uri="{BB962C8B-B14F-4D97-AF65-F5344CB8AC3E}">
        <p14:creationId xmlns:p14="http://schemas.microsoft.com/office/powerpoint/2010/main" val="3348021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9F9DB4B4-9642-40E4-83CE-65D8A511F4B1}"/>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80AB6466-AD68-4769-B309-89883F7D5FA5}"/>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EDE995FF-ACD0-4BD2-8268-E10EAF027C16}"/>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79DCD0D7-7DE5-46DC-ACC2-C0D349640B57}" type="datetimeFigureOut">
              <a:rPr lang="en-US"/>
              <a:pPr>
                <a:defRPr/>
              </a:pPr>
              <a:t>9/17/2018</a:t>
            </a:fld>
            <a:endParaRPr lang="en-US"/>
          </a:p>
        </p:txBody>
      </p:sp>
      <p:sp>
        <p:nvSpPr>
          <p:cNvPr id="5" name="Footer Placeholder 4">
            <a:extLst>
              <a:ext uri="{FF2B5EF4-FFF2-40B4-BE49-F238E27FC236}">
                <a16:creationId xmlns:a16="http://schemas.microsoft.com/office/drawing/2014/main" id="{4745A6B4-2F99-4194-ADBF-6445673B6720}"/>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1AFD13B9-1CDE-46F0-984F-8935C6E24715}"/>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0D7976A8-70B7-432A-88FB-B09288800BCE}"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 id="2147483871" r:id="rId10"/>
    <p:sldLayoutId id="2147483872"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079B56B2-316B-4660-85E3-11B7ABB26982}"/>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4BB894AF-7ACF-407F-9B99-E26E0C526B33}"/>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4311A8BE-B75F-4E79-9CD0-ED535497554D}"/>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defRPr>
            </a:lvl1pPr>
          </a:lstStyle>
          <a:p>
            <a:pPr>
              <a:defRPr/>
            </a:pPr>
            <a:fld id="{0CAD1C98-990D-4E6D-8C54-829E8451C6BC}" type="datetime1">
              <a:rPr lang="en-US"/>
              <a:pPr>
                <a:defRPr/>
              </a:pPr>
              <a:t>9/17/2018</a:t>
            </a:fld>
            <a:endParaRPr lang="en-US"/>
          </a:p>
        </p:txBody>
      </p:sp>
      <p:sp>
        <p:nvSpPr>
          <p:cNvPr id="5" name="Footer Placeholder 4">
            <a:extLst>
              <a:ext uri="{FF2B5EF4-FFF2-40B4-BE49-F238E27FC236}">
                <a16:creationId xmlns:a16="http://schemas.microsoft.com/office/drawing/2014/main" id="{0936C1B3-49F8-40F5-A7D8-2EFE83B74A9E}"/>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3CA4602C-32BE-42CF-8C37-FFC502BEB627}"/>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9CF237C0-D6B9-412B-9686-CA6C6791175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3" r:id="rId4"/>
    <p:sldLayoutId id="2147483874" r:id="rId5"/>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image" Target="../media/image19.jpeg"/></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hyperlink" Target="mailto:willemsvandi@wisc.edu" TargetMode="External"/><Relationship Id="rId2" Type="http://schemas.openxmlformats.org/officeDocument/2006/relationships/hyperlink" Target="http://www.countyhealthrankings.org/" TargetMode="Externa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5">
            <a:extLst>
              <a:ext uri="{FF2B5EF4-FFF2-40B4-BE49-F238E27FC236}">
                <a16:creationId xmlns:a16="http://schemas.microsoft.com/office/drawing/2014/main" id="{F08BFC39-FC49-4538-972E-ECA1439DF5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600" y="5410200"/>
            <a:ext cx="3675063" cy="125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Box 4">
            <a:extLst>
              <a:ext uri="{FF2B5EF4-FFF2-40B4-BE49-F238E27FC236}">
                <a16:creationId xmlns:a16="http://schemas.microsoft.com/office/drawing/2014/main" id="{4240EDE5-EA1D-4030-A4C0-36E2E125E91B}"/>
              </a:ext>
            </a:extLst>
          </p:cNvPr>
          <p:cNvSpPr txBox="1">
            <a:spLocks noChangeArrowheads="1"/>
          </p:cNvSpPr>
          <p:nvPr/>
        </p:nvSpPr>
        <p:spPr bwMode="auto">
          <a:xfrm>
            <a:off x="762000" y="2667000"/>
            <a:ext cx="7772400"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34950" indent="-23495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3200">
              <a:latin typeface="Calibri" panose="020F0502020204030204" pitchFamily="34" charset="0"/>
            </a:endParaRPr>
          </a:p>
          <a:p>
            <a:pPr eaLnBrk="1" hangingPunct="1"/>
            <a:endParaRPr lang="en-US" altLang="en-US" sz="3200">
              <a:latin typeface="Calibri" panose="020F0502020204030204" pitchFamily="34" charset="0"/>
            </a:endParaRPr>
          </a:p>
          <a:p>
            <a:pPr eaLnBrk="1" hangingPunct="1"/>
            <a:endParaRPr lang="en-US" altLang="en-US" sz="3200">
              <a:latin typeface="Calibri" panose="020F0502020204030204" pitchFamily="34" charset="0"/>
            </a:endParaRPr>
          </a:p>
          <a:p>
            <a:pPr eaLnBrk="1" hangingPunct="1"/>
            <a:endParaRPr lang="en-US" altLang="en-US" sz="3200">
              <a:latin typeface="Calibri" panose="020F0502020204030204" pitchFamily="34" charset="0"/>
            </a:endParaRPr>
          </a:p>
        </p:txBody>
      </p:sp>
      <p:pic>
        <p:nvPicPr>
          <p:cNvPr id="6148" name="Picture 7" descr="UWPHI logo.jpg">
            <a:extLst>
              <a:ext uri="{FF2B5EF4-FFF2-40B4-BE49-F238E27FC236}">
                <a16:creationId xmlns:a16="http://schemas.microsoft.com/office/drawing/2014/main" id="{38A37EB5-9E0A-4348-8989-A85A0F70689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95800" y="5562600"/>
            <a:ext cx="4062413"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TextBox 6">
            <a:extLst>
              <a:ext uri="{FF2B5EF4-FFF2-40B4-BE49-F238E27FC236}">
                <a16:creationId xmlns:a16="http://schemas.microsoft.com/office/drawing/2014/main" id="{72E3A6F1-D926-46B2-B3D9-CA7FEE292438}"/>
              </a:ext>
            </a:extLst>
          </p:cNvPr>
          <p:cNvSpPr txBox="1">
            <a:spLocks noChangeArrowheads="1"/>
          </p:cNvSpPr>
          <p:nvPr/>
        </p:nvSpPr>
        <p:spPr bwMode="auto">
          <a:xfrm>
            <a:off x="609600" y="1447800"/>
            <a:ext cx="7772400" cy="347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4000" b="1"/>
              <a:t>Conducting a Community Health Needs Assessment</a:t>
            </a:r>
          </a:p>
          <a:p>
            <a:pPr algn="ctr" eaLnBrk="1" hangingPunct="1"/>
            <a:endParaRPr lang="en-US" altLang="en-US" sz="2800"/>
          </a:p>
          <a:p>
            <a:pPr algn="ctr" eaLnBrk="1" hangingPunct="1"/>
            <a:r>
              <a:rPr lang="en-US" altLang="en-US" sz="2800"/>
              <a:t>May 11, 2011</a:t>
            </a:r>
          </a:p>
          <a:p>
            <a:pPr algn="ctr" eaLnBrk="1" hangingPunct="1"/>
            <a:r>
              <a:rPr lang="en-US" altLang="en-US" sz="2800"/>
              <a:t>Julie Willems Van Dijk RN PhD</a:t>
            </a:r>
          </a:p>
          <a:p>
            <a:pPr algn="ctr" eaLnBrk="1" hangingPunct="1"/>
            <a:r>
              <a:rPr lang="en-US" altLang="en-US" sz="2800"/>
              <a:t>University of Wisconsin</a:t>
            </a:r>
          </a:p>
          <a:p>
            <a:pPr algn="ctr" eaLnBrk="1" hangingPunct="1"/>
            <a:r>
              <a:rPr lang="en-US" altLang="en-US" sz="2800"/>
              <a:t>Population Health Institute</a:t>
            </a:r>
          </a:p>
        </p:txBody>
      </p:sp>
      <p:pic>
        <p:nvPicPr>
          <p:cNvPr id="6150" name="Picture 4" descr="UW_logo_h_web.pdf">
            <a:extLst>
              <a:ext uri="{FF2B5EF4-FFF2-40B4-BE49-F238E27FC236}">
                <a16:creationId xmlns:a16="http://schemas.microsoft.com/office/drawing/2014/main" id="{3D4101CE-F995-45DA-8BB5-137DC5DF5F22}"/>
              </a:ext>
            </a:extLst>
          </p:cNvPr>
          <p:cNvPicPr>
            <a:picLocks noChangeAspect="1"/>
          </p:cNvPicPr>
          <p:nvPr/>
        </p:nvPicPr>
        <p:blipFill>
          <a:blip r:embed="rId5">
            <a:extLst>
              <a:ext uri="{28A0092B-C50C-407E-A947-70E740481C1C}">
                <a14:useLocalDpi xmlns:a14="http://schemas.microsoft.com/office/drawing/2010/main" val="0"/>
              </a:ext>
            </a:extLst>
          </a:blip>
          <a:srcRect l="2550" t="36667" r="2550" b="36665"/>
          <a:stretch>
            <a:fillRect/>
          </a:stretch>
        </p:blipFill>
        <p:spPr bwMode="auto">
          <a:xfrm>
            <a:off x="304800" y="304800"/>
            <a:ext cx="2857500" cy="10398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a:extLst>
              <a:ext uri="{FF2B5EF4-FFF2-40B4-BE49-F238E27FC236}">
                <a16:creationId xmlns:a16="http://schemas.microsoft.com/office/drawing/2014/main" id="{E172A303-0F25-4D54-8537-0D3ADB00E3AE}"/>
              </a:ext>
            </a:extLst>
          </p:cNvPr>
          <p:cNvSpPr>
            <a:spLocks noGrp="1"/>
          </p:cNvSpPr>
          <p:nvPr>
            <p:ph type="title"/>
          </p:nvPr>
        </p:nvSpPr>
        <p:spPr>
          <a:xfrm>
            <a:off x="381000" y="0"/>
            <a:ext cx="8229600" cy="1143000"/>
          </a:xfrm>
        </p:spPr>
        <p:txBody>
          <a:bodyPr/>
          <a:lstStyle/>
          <a:p>
            <a:pPr eaLnBrk="1" hangingPunct="1"/>
            <a:r>
              <a:rPr lang="en-US" altLang="en-US" b="1"/>
              <a:t>Subjective: The Stories</a:t>
            </a:r>
          </a:p>
        </p:txBody>
      </p:sp>
      <p:sp>
        <p:nvSpPr>
          <p:cNvPr id="6" name="Content Placeholder 5">
            <a:extLst>
              <a:ext uri="{FF2B5EF4-FFF2-40B4-BE49-F238E27FC236}">
                <a16:creationId xmlns:a16="http://schemas.microsoft.com/office/drawing/2014/main" id="{33371CDF-69A6-4994-9C26-AEF848580708}"/>
              </a:ext>
            </a:extLst>
          </p:cNvPr>
          <p:cNvSpPr>
            <a:spLocks noGrp="1"/>
          </p:cNvSpPr>
          <p:nvPr>
            <p:ph idx="1"/>
          </p:nvPr>
        </p:nvSpPr>
        <p:spPr/>
        <p:txBody>
          <a:bodyPr/>
          <a:lstStyle/>
          <a:p>
            <a:pPr eaLnBrk="1" hangingPunct="1"/>
            <a:r>
              <a:rPr lang="en-US" altLang="en-US">
                <a:solidFill>
                  <a:schemeClr val="bg1"/>
                </a:solidFill>
              </a:rPr>
              <a:t>Symptoms/Chief Complaint</a:t>
            </a:r>
          </a:p>
          <a:p>
            <a:pPr eaLnBrk="1" hangingPunct="1"/>
            <a:r>
              <a:rPr lang="en-US" altLang="en-US" sz="2400"/>
              <a:t>What makes it better &amp;</a:t>
            </a:r>
          </a:p>
          <a:p>
            <a:pPr eaLnBrk="1" hangingPunct="1">
              <a:buFont typeface="Arial" panose="020B0604020202020204" pitchFamily="34" charset="0"/>
              <a:buNone/>
            </a:pPr>
            <a:r>
              <a:rPr lang="en-US" altLang="en-US" sz="2400"/>
              <a:t>	 worse</a:t>
            </a:r>
          </a:p>
          <a:p>
            <a:pPr eaLnBrk="1" hangingPunct="1"/>
            <a:r>
              <a:rPr lang="en-US" altLang="en-US" sz="2400"/>
              <a:t>Timeframe</a:t>
            </a:r>
          </a:p>
          <a:p>
            <a:pPr eaLnBrk="1" hangingPunct="1"/>
            <a:r>
              <a:rPr lang="en-US" altLang="en-US" sz="2400"/>
              <a:t>What other issues might</a:t>
            </a:r>
          </a:p>
          <a:p>
            <a:pPr eaLnBrk="1" hangingPunct="1">
              <a:buFont typeface="Arial" panose="020B0604020202020204" pitchFamily="34" charset="0"/>
              <a:buNone/>
            </a:pPr>
            <a:r>
              <a:rPr lang="en-US" altLang="en-US" sz="2400"/>
              <a:t>	have an impact on this situation</a:t>
            </a:r>
          </a:p>
          <a:p>
            <a:pPr eaLnBrk="1" hangingPunct="1"/>
            <a:r>
              <a:rPr lang="en-US" altLang="en-US" sz="2400"/>
              <a:t>Obtained through patient </a:t>
            </a:r>
          </a:p>
          <a:p>
            <a:pPr eaLnBrk="1" hangingPunct="1">
              <a:buFont typeface="Arial" panose="020B0604020202020204" pitchFamily="34" charset="0"/>
              <a:buNone/>
            </a:pPr>
            <a:r>
              <a:rPr lang="en-US" altLang="en-US" sz="2400"/>
              <a:t>	interview</a:t>
            </a:r>
          </a:p>
          <a:p>
            <a:pPr eaLnBrk="1" hangingPunct="1"/>
            <a:endParaRPr lang="en-US" altLang="en-US" sz="2400"/>
          </a:p>
        </p:txBody>
      </p:sp>
      <p:sp>
        <p:nvSpPr>
          <p:cNvPr id="15364" name="Text Placeholder 4">
            <a:extLst>
              <a:ext uri="{FF2B5EF4-FFF2-40B4-BE49-F238E27FC236}">
                <a16:creationId xmlns:a16="http://schemas.microsoft.com/office/drawing/2014/main" id="{D6A825A8-EF61-4B25-A6B7-7DD5622B7929}"/>
              </a:ext>
            </a:extLst>
          </p:cNvPr>
          <p:cNvSpPr>
            <a:spLocks noGrp="1"/>
          </p:cNvSpPr>
          <p:nvPr>
            <p:ph type="body" idx="4294967295"/>
          </p:nvPr>
        </p:nvSpPr>
        <p:spPr>
          <a:xfrm>
            <a:off x="0" y="1535113"/>
            <a:ext cx="4040188" cy="639762"/>
          </a:xfrm>
        </p:spPr>
        <p:txBody>
          <a:bodyPr/>
          <a:lstStyle/>
          <a:p>
            <a:pPr algn="ctr" eaLnBrk="1" hangingPunct="1">
              <a:buFont typeface="Arial" panose="020B0604020202020204" pitchFamily="34" charset="0"/>
              <a:buNone/>
            </a:pPr>
            <a:r>
              <a:rPr lang="en-US" altLang="en-US" sz="3600"/>
              <a:t>Patient</a:t>
            </a:r>
          </a:p>
        </p:txBody>
      </p:sp>
      <p:sp>
        <p:nvSpPr>
          <p:cNvPr id="15365" name="Text Placeholder 6">
            <a:extLst>
              <a:ext uri="{FF2B5EF4-FFF2-40B4-BE49-F238E27FC236}">
                <a16:creationId xmlns:a16="http://schemas.microsoft.com/office/drawing/2014/main" id="{9E2AC9E0-5E18-435D-9270-CFBD929369E2}"/>
              </a:ext>
            </a:extLst>
          </p:cNvPr>
          <p:cNvSpPr>
            <a:spLocks noGrp="1"/>
          </p:cNvSpPr>
          <p:nvPr>
            <p:ph type="body" sz="quarter" idx="4294967295"/>
          </p:nvPr>
        </p:nvSpPr>
        <p:spPr>
          <a:xfrm>
            <a:off x="5102225" y="1535113"/>
            <a:ext cx="4041775" cy="639762"/>
          </a:xfrm>
        </p:spPr>
        <p:txBody>
          <a:bodyPr/>
          <a:lstStyle/>
          <a:p>
            <a:pPr algn="ctr" eaLnBrk="1" hangingPunct="1">
              <a:buFont typeface="Arial" panose="020B0604020202020204" pitchFamily="34" charset="0"/>
              <a:buNone/>
            </a:pPr>
            <a:r>
              <a:rPr lang="en-US" altLang="en-US" sz="3600"/>
              <a:t>Community</a:t>
            </a:r>
          </a:p>
        </p:txBody>
      </p:sp>
      <p:sp>
        <p:nvSpPr>
          <p:cNvPr id="8" name="Content Placeholder 7">
            <a:extLst>
              <a:ext uri="{FF2B5EF4-FFF2-40B4-BE49-F238E27FC236}">
                <a16:creationId xmlns:a16="http://schemas.microsoft.com/office/drawing/2014/main" id="{19B0FC20-DAD6-4A0E-9048-3DFD2BE3C457}"/>
              </a:ext>
            </a:extLst>
          </p:cNvPr>
          <p:cNvSpPr>
            <a:spLocks noGrp="1"/>
          </p:cNvSpPr>
          <p:nvPr>
            <p:ph sz="quarter" idx="4294967295"/>
          </p:nvPr>
        </p:nvSpPr>
        <p:spPr>
          <a:xfrm>
            <a:off x="5102225" y="2174875"/>
            <a:ext cx="4041775" cy="3951288"/>
          </a:xfrm>
        </p:spPr>
        <p:txBody>
          <a:bodyPr/>
          <a:lstStyle/>
          <a:p>
            <a:pPr eaLnBrk="1" hangingPunct="1"/>
            <a:r>
              <a:rPr lang="en-US" altLang="en-US" sz="2400"/>
              <a:t>Attitudes</a:t>
            </a:r>
          </a:p>
          <a:p>
            <a:pPr eaLnBrk="1" hangingPunct="1"/>
            <a:r>
              <a:rPr lang="en-US" altLang="en-US" sz="2400"/>
              <a:t>Beliefs &amp; Values</a:t>
            </a:r>
          </a:p>
          <a:p>
            <a:pPr eaLnBrk="1" hangingPunct="1"/>
            <a:r>
              <a:rPr lang="en-US" altLang="en-US" sz="2400"/>
              <a:t>Behaviors</a:t>
            </a:r>
          </a:p>
          <a:p>
            <a:pPr eaLnBrk="1" hangingPunct="1"/>
            <a:r>
              <a:rPr lang="en-US" altLang="en-US" sz="2400"/>
              <a:t>Political Environment</a:t>
            </a:r>
          </a:p>
          <a:p>
            <a:pPr eaLnBrk="1" hangingPunct="1"/>
            <a:r>
              <a:rPr lang="en-US" altLang="en-US" sz="2400"/>
              <a:t>Obtained through surveys, focus groups, observation, qualitative review</a:t>
            </a:r>
          </a:p>
          <a:p>
            <a:pPr eaLnBrk="1" hangingPunct="1"/>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a:extLst>
              <a:ext uri="{FF2B5EF4-FFF2-40B4-BE49-F238E27FC236}">
                <a16:creationId xmlns:a16="http://schemas.microsoft.com/office/drawing/2014/main" id="{28DFC07E-0708-4E8A-9614-EA9F7FE449D8}"/>
              </a:ext>
            </a:extLst>
          </p:cNvPr>
          <p:cNvSpPr>
            <a:spLocks noGrp="1"/>
          </p:cNvSpPr>
          <p:nvPr>
            <p:ph type="title"/>
          </p:nvPr>
        </p:nvSpPr>
        <p:spPr>
          <a:xfrm>
            <a:off x="457200" y="0"/>
            <a:ext cx="8229600" cy="1143000"/>
          </a:xfrm>
        </p:spPr>
        <p:txBody>
          <a:bodyPr/>
          <a:lstStyle/>
          <a:p>
            <a:pPr eaLnBrk="1" hangingPunct="1"/>
            <a:r>
              <a:rPr lang="en-US" altLang="en-US" b="1"/>
              <a:t>Objective: The Data</a:t>
            </a:r>
          </a:p>
        </p:txBody>
      </p:sp>
      <p:sp>
        <p:nvSpPr>
          <p:cNvPr id="6" name="Content Placeholder 5">
            <a:extLst>
              <a:ext uri="{FF2B5EF4-FFF2-40B4-BE49-F238E27FC236}">
                <a16:creationId xmlns:a16="http://schemas.microsoft.com/office/drawing/2014/main" id="{36DE2EC5-997B-4798-927D-6EC4C298B2E2}"/>
              </a:ext>
            </a:extLst>
          </p:cNvPr>
          <p:cNvSpPr>
            <a:spLocks noGrp="1"/>
          </p:cNvSpPr>
          <p:nvPr>
            <p:ph idx="1"/>
          </p:nvPr>
        </p:nvSpPr>
        <p:spPr/>
        <p:txBody>
          <a:bodyPr/>
          <a:lstStyle/>
          <a:p>
            <a:pPr eaLnBrk="1" hangingPunct="1"/>
            <a:r>
              <a:rPr lang="en-US" altLang="en-US">
                <a:solidFill>
                  <a:schemeClr val="bg1"/>
                </a:solidFill>
              </a:rPr>
              <a:t>Vital Signs</a:t>
            </a:r>
          </a:p>
          <a:p>
            <a:pPr eaLnBrk="1" hangingPunct="1"/>
            <a:r>
              <a:rPr lang="en-US" altLang="en-US" sz="2400"/>
              <a:t>Physical Exam</a:t>
            </a:r>
          </a:p>
          <a:p>
            <a:pPr eaLnBrk="1" hangingPunct="1"/>
            <a:r>
              <a:rPr lang="en-US" altLang="en-US" sz="2400"/>
              <a:t>Laboratory Data</a:t>
            </a:r>
          </a:p>
          <a:p>
            <a:pPr eaLnBrk="1" hangingPunct="1"/>
            <a:r>
              <a:rPr lang="en-US" altLang="en-US" sz="2400"/>
              <a:t>Radiology</a:t>
            </a:r>
          </a:p>
        </p:txBody>
      </p:sp>
      <p:sp>
        <p:nvSpPr>
          <p:cNvPr id="16388" name="Text Placeholder 4">
            <a:extLst>
              <a:ext uri="{FF2B5EF4-FFF2-40B4-BE49-F238E27FC236}">
                <a16:creationId xmlns:a16="http://schemas.microsoft.com/office/drawing/2014/main" id="{ED946FD4-903D-4D4B-8DCD-7B717FC49A85}"/>
              </a:ext>
            </a:extLst>
          </p:cNvPr>
          <p:cNvSpPr>
            <a:spLocks noGrp="1"/>
          </p:cNvSpPr>
          <p:nvPr>
            <p:ph type="body" idx="4294967295"/>
          </p:nvPr>
        </p:nvSpPr>
        <p:spPr>
          <a:xfrm>
            <a:off x="0" y="1535113"/>
            <a:ext cx="4040188" cy="639762"/>
          </a:xfrm>
        </p:spPr>
        <p:txBody>
          <a:bodyPr/>
          <a:lstStyle/>
          <a:p>
            <a:pPr algn="ctr" eaLnBrk="1" hangingPunct="1">
              <a:buFont typeface="Arial" panose="020B0604020202020204" pitchFamily="34" charset="0"/>
              <a:buNone/>
            </a:pPr>
            <a:r>
              <a:rPr lang="en-US" altLang="en-US" sz="3600"/>
              <a:t>Patient</a:t>
            </a:r>
          </a:p>
        </p:txBody>
      </p:sp>
      <p:sp>
        <p:nvSpPr>
          <p:cNvPr id="16389" name="Text Placeholder 6">
            <a:extLst>
              <a:ext uri="{FF2B5EF4-FFF2-40B4-BE49-F238E27FC236}">
                <a16:creationId xmlns:a16="http://schemas.microsoft.com/office/drawing/2014/main" id="{672EF269-78B3-45CA-8C35-AF66C7B0371B}"/>
              </a:ext>
            </a:extLst>
          </p:cNvPr>
          <p:cNvSpPr>
            <a:spLocks noGrp="1"/>
          </p:cNvSpPr>
          <p:nvPr>
            <p:ph type="body" sz="quarter" idx="4294967295"/>
          </p:nvPr>
        </p:nvSpPr>
        <p:spPr>
          <a:xfrm>
            <a:off x="5102225" y="1524000"/>
            <a:ext cx="4041775" cy="639763"/>
          </a:xfrm>
        </p:spPr>
        <p:txBody>
          <a:bodyPr/>
          <a:lstStyle/>
          <a:p>
            <a:pPr algn="ctr" eaLnBrk="1" hangingPunct="1">
              <a:buFont typeface="Arial" panose="020B0604020202020204" pitchFamily="34" charset="0"/>
              <a:buNone/>
            </a:pPr>
            <a:r>
              <a:rPr lang="en-US" altLang="en-US" sz="3600"/>
              <a:t>Community</a:t>
            </a:r>
          </a:p>
        </p:txBody>
      </p:sp>
      <p:sp>
        <p:nvSpPr>
          <p:cNvPr id="8" name="Content Placeholder 7">
            <a:extLst>
              <a:ext uri="{FF2B5EF4-FFF2-40B4-BE49-F238E27FC236}">
                <a16:creationId xmlns:a16="http://schemas.microsoft.com/office/drawing/2014/main" id="{29C159AB-8476-4C94-B132-8404226F4AD9}"/>
              </a:ext>
            </a:extLst>
          </p:cNvPr>
          <p:cNvSpPr>
            <a:spLocks noGrp="1"/>
          </p:cNvSpPr>
          <p:nvPr>
            <p:ph sz="quarter" idx="4294967295"/>
          </p:nvPr>
        </p:nvSpPr>
        <p:spPr>
          <a:xfrm>
            <a:off x="5102225" y="2174875"/>
            <a:ext cx="4041775" cy="3951288"/>
          </a:xfrm>
        </p:spPr>
        <p:txBody>
          <a:bodyPr/>
          <a:lstStyle/>
          <a:p>
            <a:pPr eaLnBrk="1" hangingPunct="1"/>
            <a:r>
              <a:rPr lang="en-US" altLang="en-US" sz="2400"/>
              <a:t>Mortality Data</a:t>
            </a:r>
          </a:p>
          <a:p>
            <a:pPr eaLnBrk="1" hangingPunct="1"/>
            <a:r>
              <a:rPr lang="en-US" altLang="en-US" sz="2400"/>
              <a:t>Morbidity Data</a:t>
            </a:r>
          </a:p>
          <a:p>
            <a:pPr eaLnBrk="1" hangingPunct="1"/>
            <a:r>
              <a:rPr lang="en-US" altLang="en-US" sz="2400"/>
              <a:t>Birth Data</a:t>
            </a:r>
          </a:p>
          <a:p>
            <a:pPr eaLnBrk="1" hangingPunct="1"/>
            <a:r>
              <a:rPr lang="en-US" altLang="en-US" sz="2400"/>
              <a:t>Injury Data</a:t>
            </a:r>
          </a:p>
          <a:p>
            <a:pPr eaLnBrk="1" hangingPunct="1"/>
            <a:r>
              <a:rPr lang="en-US" altLang="en-US" sz="2400"/>
              <a:t>Socioeconomic Data</a:t>
            </a:r>
          </a:p>
          <a:p>
            <a:pPr eaLnBrk="1" hangingPunct="1"/>
            <a:r>
              <a:rPr lang="en-US" altLang="en-US" sz="2400"/>
              <a:t>Environmental Data</a:t>
            </a:r>
          </a:p>
          <a:p>
            <a:pPr eaLnBrk="1" hangingPunct="1"/>
            <a:r>
              <a:rPr lang="en-US" altLang="en-US" sz="2400"/>
              <a:t>Sub-analysis by Age, </a:t>
            </a:r>
            <a:r>
              <a:rPr lang="en-US" altLang="en-US">
                <a:solidFill>
                  <a:schemeClr val="bg1"/>
                </a:solidFill>
              </a:rPr>
              <a:t>Race, </a:t>
            </a:r>
            <a:r>
              <a:rPr lang="en-US" altLang="en-US" sz="2400"/>
              <a:t>Gender, Geography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936E36-CE4F-4C11-983B-739ADED1C8CA}"/>
              </a:ext>
            </a:extLst>
          </p:cNvPr>
          <p:cNvSpPr>
            <a:spLocks noGrp="1"/>
          </p:cNvSpPr>
          <p:nvPr>
            <p:ph type="title"/>
          </p:nvPr>
        </p:nvSpPr>
        <p:spPr>
          <a:xfrm>
            <a:off x="457200" y="0"/>
            <a:ext cx="8229600" cy="1143000"/>
          </a:xfrm>
        </p:spPr>
        <p:txBody>
          <a:bodyPr rtlCol="0">
            <a:normAutofit fontScale="90000"/>
          </a:bodyPr>
          <a:lstStyle/>
          <a:p>
            <a:pPr eaLnBrk="1" fontAlgn="auto" hangingPunct="1">
              <a:spcAft>
                <a:spcPts val="0"/>
              </a:spcAft>
              <a:defRPr/>
            </a:pPr>
            <a:r>
              <a:rPr lang="en-US" b="1" dirty="0"/>
              <a:t>Assessment:</a:t>
            </a:r>
            <a:br>
              <a:rPr lang="en-US" b="1" dirty="0"/>
            </a:br>
            <a:r>
              <a:rPr lang="en-US" b="1" dirty="0"/>
              <a:t>What’s Wrong</a:t>
            </a:r>
          </a:p>
        </p:txBody>
      </p:sp>
      <p:sp>
        <p:nvSpPr>
          <p:cNvPr id="6" name="Content Placeholder 5">
            <a:extLst>
              <a:ext uri="{FF2B5EF4-FFF2-40B4-BE49-F238E27FC236}">
                <a16:creationId xmlns:a16="http://schemas.microsoft.com/office/drawing/2014/main" id="{88444622-4FEF-4EA5-9A2F-0626E46799F6}"/>
              </a:ext>
            </a:extLst>
          </p:cNvPr>
          <p:cNvSpPr>
            <a:spLocks noGrp="1"/>
          </p:cNvSpPr>
          <p:nvPr>
            <p:ph idx="1"/>
          </p:nvPr>
        </p:nvSpPr>
        <p:spPr>
          <a:xfrm>
            <a:off x="533400" y="1600200"/>
            <a:ext cx="8229600" cy="4525963"/>
          </a:xfrm>
        </p:spPr>
        <p:txBody>
          <a:bodyPr/>
          <a:lstStyle/>
          <a:p>
            <a:pPr eaLnBrk="1" hangingPunct="1"/>
            <a:r>
              <a:rPr lang="en-US" altLang="en-US">
                <a:solidFill>
                  <a:schemeClr val="bg1"/>
                </a:solidFill>
              </a:rPr>
              <a:t>Medications</a:t>
            </a:r>
          </a:p>
          <a:p>
            <a:pPr eaLnBrk="1" hangingPunct="1"/>
            <a:r>
              <a:rPr lang="en-US" altLang="en-US" sz="2800"/>
              <a:t>Diagnosis</a:t>
            </a:r>
          </a:p>
        </p:txBody>
      </p:sp>
      <p:sp>
        <p:nvSpPr>
          <p:cNvPr id="17412" name="Text Placeholder 4">
            <a:extLst>
              <a:ext uri="{FF2B5EF4-FFF2-40B4-BE49-F238E27FC236}">
                <a16:creationId xmlns:a16="http://schemas.microsoft.com/office/drawing/2014/main" id="{E17495B3-A4F4-408F-9E04-5C94DE863304}"/>
              </a:ext>
            </a:extLst>
          </p:cNvPr>
          <p:cNvSpPr>
            <a:spLocks noGrp="1"/>
          </p:cNvSpPr>
          <p:nvPr>
            <p:ph type="body" idx="4294967295"/>
          </p:nvPr>
        </p:nvSpPr>
        <p:spPr>
          <a:xfrm>
            <a:off x="0" y="1535113"/>
            <a:ext cx="4040188" cy="639762"/>
          </a:xfrm>
        </p:spPr>
        <p:txBody>
          <a:bodyPr/>
          <a:lstStyle/>
          <a:p>
            <a:pPr algn="ctr" eaLnBrk="1" hangingPunct="1">
              <a:buFont typeface="Arial" panose="020B0604020202020204" pitchFamily="34" charset="0"/>
              <a:buNone/>
            </a:pPr>
            <a:r>
              <a:rPr lang="en-US" altLang="en-US" sz="3600"/>
              <a:t>Patient</a:t>
            </a:r>
          </a:p>
        </p:txBody>
      </p:sp>
      <p:sp>
        <p:nvSpPr>
          <p:cNvPr id="17413" name="Text Placeholder 6">
            <a:extLst>
              <a:ext uri="{FF2B5EF4-FFF2-40B4-BE49-F238E27FC236}">
                <a16:creationId xmlns:a16="http://schemas.microsoft.com/office/drawing/2014/main" id="{21089D12-FF9D-49B7-A5BF-16777535DD11}"/>
              </a:ext>
            </a:extLst>
          </p:cNvPr>
          <p:cNvSpPr>
            <a:spLocks noGrp="1"/>
          </p:cNvSpPr>
          <p:nvPr>
            <p:ph type="body" sz="quarter" idx="4294967295"/>
          </p:nvPr>
        </p:nvSpPr>
        <p:spPr>
          <a:xfrm>
            <a:off x="5102225" y="1535113"/>
            <a:ext cx="4041775" cy="639762"/>
          </a:xfrm>
        </p:spPr>
        <p:txBody>
          <a:bodyPr/>
          <a:lstStyle/>
          <a:p>
            <a:pPr algn="ctr" eaLnBrk="1" hangingPunct="1">
              <a:buFont typeface="Arial" panose="020B0604020202020204" pitchFamily="34" charset="0"/>
              <a:buNone/>
            </a:pPr>
            <a:r>
              <a:rPr lang="en-US" altLang="en-US" sz="3600"/>
              <a:t>Community</a:t>
            </a:r>
          </a:p>
        </p:txBody>
      </p:sp>
      <p:sp>
        <p:nvSpPr>
          <p:cNvPr id="8" name="Content Placeholder 7">
            <a:extLst>
              <a:ext uri="{FF2B5EF4-FFF2-40B4-BE49-F238E27FC236}">
                <a16:creationId xmlns:a16="http://schemas.microsoft.com/office/drawing/2014/main" id="{504CBE4D-BF1C-4CFF-982A-6F12D67E0727}"/>
              </a:ext>
            </a:extLst>
          </p:cNvPr>
          <p:cNvSpPr>
            <a:spLocks noGrp="1"/>
          </p:cNvSpPr>
          <p:nvPr>
            <p:ph sz="quarter" idx="4294967295"/>
          </p:nvPr>
        </p:nvSpPr>
        <p:spPr>
          <a:xfrm>
            <a:off x="5102225" y="2174875"/>
            <a:ext cx="4041775" cy="3951288"/>
          </a:xfrm>
        </p:spPr>
        <p:txBody>
          <a:bodyPr/>
          <a:lstStyle/>
          <a:p>
            <a:pPr eaLnBrk="1" hangingPunct="1"/>
            <a:r>
              <a:rPr lang="en-US" altLang="en-US" sz="2800"/>
              <a:t>Needs</a:t>
            </a:r>
          </a:p>
          <a:p>
            <a:pPr eaLnBrk="1" hangingPunct="1"/>
            <a:endParaRPr lang="en-US" altLang="en-US">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7497DB3-8577-4051-B7A4-9BCB26569F66}"/>
              </a:ext>
            </a:extLst>
          </p:cNvPr>
          <p:cNvSpPr>
            <a:spLocks noGrp="1"/>
          </p:cNvSpPr>
          <p:nvPr>
            <p:ph type="title"/>
          </p:nvPr>
        </p:nvSpPr>
        <p:spPr>
          <a:xfrm>
            <a:off x="457200" y="0"/>
            <a:ext cx="8229600" cy="1143000"/>
          </a:xfrm>
        </p:spPr>
        <p:txBody>
          <a:bodyPr rtlCol="0">
            <a:normAutofit fontScale="90000"/>
          </a:bodyPr>
          <a:lstStyle/>
          <a:p>
            <a:pPr eaLnBrk="1" fontAlgn="auto" hangingPunct="1">
              <a:spcAft>
                <a:spcPts val="0"/>
              </a:spcAft>
              <a:defRPr/>
            </a:pPr>
            <a:r>
              <a:rPr lang="en-US" b="1" dirty="0"/>
              <a:t>Plan</a:t>
            </a:r>
            <a:br>
              <a:rPr lang="en-US" b="1" dirty="0"/>
            </a:br>
            <a:r>
              <a:rPr lang="en-US" b="1" dirty="0"/>
              <a:t>Action Steps</a:t>
            </a:r>
          </a:p>
        </p:txBody>
      </p:sp>
      <p:sp>
        <p:nvSpPr>
          <p:cNvPr id="6" name="Content Placeholder 5">
            <a:extLst>
              <a:ext uri="{FF2B5EF4-FFF2-40B4-BE49-F238E27FC236}">
                <a16:creationId xmlns:a16="http://schemas.microsoft.com/office/drawing/2014/main" id="{C92FCC13-FDC4-4808-9B70-EEA5B4DB39CE}"/>
              </a:ext>
            </a:extLst>
          </p:cNvPr>
          <p:cNvSpPr>
            <a:spLocks noGrp="1"/>
          </p:cNvSpPr>
          <p:nvPr>
            <p:ph idx="1"/>
          </p:nvPr>
        </p:nvSpPr>
        <p:spPr/>
        <p:txBody>
          <a:bodyPr/>
          <a:lstStyle/>
          <a:p>
            <a:pPr eaLnBrk="1" hangingPunct="1"/>
            <a:r>
              <a:rPr lang="en-US" altLang="en-US">
                <a:solidFill>
                  <a:schemeClr val="bg1"/>
                </a:solidFill>
              </a:rPr>
              <a:t>Medications</a:t>
            </a:r>
          </a:p>
          <a:p>
            <a:pPr eaLnBrk="1" hangingPunct="1"/>
            <a:r>
              <a:rPr lang="en-US" altLang="en-US" sz="2800"/>
              <a:t>Surgery</a:t>
            </a:r>
          </a:p>
          <a:p>
            <a:pPr eaLnBrk="1" hangingPunct="1"/>
            <a:r>
              <a:rPr lang="en-US" altLang="en-US" sz="2800"/>
              <a:t>Therapies</a:t>
            </a:r>
          </a:p>
          <a:p>
            <a:pPr eaLnBrk="1" hangingPunct="1"/>
            <a:r>
              <a:rPr lang="en-US" altLang="en-US" sz="2800"/>
              <a:t>Activity Restrictions</a:t>
            </a:r>
          </a:p>
          <a:p>
            <a:pPr eaLnBrk="1" hangingPunct="1"/>
            <a:r>
              <a:rPr lang="en-US" altLang="en-US" sz="2800"/>
              <a:t>Dietary Changes</a:t>
            </a:r>
          </a:p>
        </p:txBody>
      </p:sp>
      <p:sp>
        <p:nvSpPr>
          <p:cNvPr id="18436" name="Text Placeholder 4">
            <a:extLst>
              <a:ext uri="{FF2B5EF4-FFF2-40B4-BE49-F238E27FC236}">
                <a16:creationId xmlns:a16="http://schemas.microsoft.com/office/drawing/2014/main" id="{BBADF488-CFDD-4386-85BA-293166B0550D}"/>
              </a:ext>
            </a:extLst>
          </p:cNvPr>
          <p:cNvSpPr>
            <a:spLocks noGrp="1"/>
          </p:cNvSpPr>
          <p:nvPr>
            <p:ph type="body" idx="4294967295"/>
          </p:nvPr>
        </p:nvSpPr>
        <p:spPr>
          <a:xfrm>
            <a:off x="0" y="1535113"/>
            <a:ext cx="4040188" cy="639762"/>
          </a:xfrm>
        </p:spPr>
        <p:txBody>
          <a:bodyPr/>
          <a:lstStyle/>
          <a:p>
            <a:pPr algn="ctr" eaLnBrk="1" hangingPunct="1">
              <a:buFont typeface="Arial" panose="020B0604020202020204" pitchFamily="34" charset="0"/>
              <a:buNone/>
            </a:pPr>
            <a:r>
              <a:rPr lang="en-US" altLang="en-US" sz="3600"/>
              <a:t>Patient</a:t>
            </a:r>
          </a:p>
        </p:txBody>
      </p:sp>
      <p:sp>
        <p:nvSpPr>
          <p:cNvPr id="18437" name="Text Placeholder 6">
            <a:extLst>
              <a:ext uri="{FF2B5EF4-FFF2-40B4-BE49-F238E27FC236}">
                <a16:creationId xmlns:a16="http://schemas.microsoft.com/office/drawing/2014/main" id="{7CE93709-89D2-4622-8B4B-A9DFB26E40A1}"/>
              </a:ext>
            </a:extLst>
          </p:cNvPr>
          <p:cNvSpPr>
            <a:spLocks noGrp="1"/>
          </p:cNvSpPr>
          <p:nvPr>
            <p:ph type="body" sz="quarter" idx="4294967295"/>
          </p:nvPr>
        </p:nvSpPr>
        <p:spPr>
          <a:xfrm>
            <a:off x="5102225" y="1535113"/>
            <a:ext cx="4041775" cy="639762"/>
          </a:xfrm>
        </p:spPr>
        <p:txBody>
          <a:bodyPr/>
          <a:lstStyle/>
          <a:p>
            <a:pPr algn="ctr" eaLnBrk="1" hangingPunct="1">
              <a:buFont typeface="Arial" panose="020B0604020202020204" pitchFamily="34" charset="0"/>
              <a:buNone/>
            </a:pPr>
            <a:r>
              <a:rPr lang="en-US" altLang="en-US" sz="3600"/>
              <a:t>Community</a:t>
            </a:r>
          </a:p>
        </p:txBody>
      </p:sp>
      <p:sp>
        <p:nvSpPr>
          <p:cNvPr id="8" name="Content Placeholder 7">
            <a:extLst>
              <a:ext uri="{FF2B5EF4-FFF2-40B4-BE49-F238E27FC236}">
                <a16:creationId xmlns:a16="http://schemas.microsoft.com/office/drawing/2014/main" id="{C6A419CB-0D83-4EA1-8DF4-39A0D4FA0233}"/>
              </a:ext>
            </a:extLst>
          </p:cNvPr>
          <p:cNvSpPr>
            <a:spLocks noGrp="1"/>
          </p:cNvSpPr>
          <p:nvPr>
            <p:ph sz="quarter" idx="4294967295"/>
          </p:nvPr>
        </p:nvSpPr>
        <p:spPr>
          <a:xfrm>
            <a:off x="5102225" y="2174875"/>
            <a:ext cx="4041775" cy="3951288"/>
          </a:xfrm>
        </p:spPr>
        <p:txBody>
          <a:bodyPr/>
          <a:lstStyle/>
          <a:p>
            <a:pPr eaLnBrk="1" hangingPunct="1"/>
            <a:r>
              <a:rPr lang="en-US" altLang="en-US" sz="2800"/>
              <a:t>Environmental Changes</a:t>
            </a:r>
          </a:p>
          <a:p>
            <a:pPr eaLnBrk="1" hangingPunct="1"/>
            <a:r>
              <a:rPr lang="en-US" altLang="en-US" sz="2800"/>
              <a:t>Institutional Policy Changes </a:t>
            </a:r>
          </a:p>
          <a:p>
            <a:pPr eaLnBrk="1" hangingPunct="1"/>
            <a:r>
              <a:rPr lang="en-US" altLang="en-US" sz="2800"/>
              <a:t>Mass Media Campaigns</a:t>
            </a:r>
          </a:p>
          <a:p>
            <a:pPr eaLnBrk="1" hangingPunct="1"/>
            <a:r>
              <a:rPr lang="en-US" altLang="en-US" sz="2800"/>
              <a:t>Screening Programs</a:t>
            </a:r>
          </a:p>
          <a:p>
            <a:pPr eaLnBrk="1" hangingPunct="1"/>
            <a:r>
              <a:rPr lang="en-US" altLang="en-US" sz="2800"/>
              <a:t>Public Policy Changes</a:t>
            </a:r>
          </a:p>
          <a:p>
            <a:pPr eaLnBrk="1" hangingPunct="1"/>
            <a:endParaRPr lang="en-US" altLang="en-US">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2">
            <a:extLst>
              <a:ext uri="{FF2B5EF4-FFF2-40B4-BE49-F238E27FC236}">
                <a16:creationId xmlns:a16="http://schemas.microsoft.com/office/drawing/2014/main" id="{ACEC41E7-BB0D-4085-B0A9-A747500DFC7D}"/>
              </a:ext>
            </a:extLst>
          </p:cNvPr>
          <p:cNvSpPr>
            <a:spLocks noGrp="1"/>
          </p:cNvSpPr>
          <p:nvPr>
            <p:ph type="title"/>
          </p:nvPr>
        </p:nvSpPr>
        <p:spPr>
          <a:xfrm>
            <a:off x="457200" y="0"/>
            <a:ext cx="8229600" cy="1143000"/>
          </a:xfrm>
        </p:spPr>
        <p:txBody>
          <a:bodyPr/>
          <a:lstStyle/>
          <a:p>
            <a:r>
              <a:rPr lang="en-US" altLang="en-US" b="1"/>
              <a:t> Models used in Wisconsin</a:t>
            </a:r>
          </a:p>
        </p:txBody>
      </p:sp>
      <p:sp>
        <p:nvSpPr>
          <p:cNvPr id="19459" name="Content Placeholder 3">
            <a:extLst>
              <a:ext uri="{FF2B5EF4-FFF2-40B4-BE49-F238E27FC236}">
                <a16:creationId xmlns:a16="http://schemas.microsoft.com/office/drawing/2014/main" id="{DC5110B9-13F4-4925-A4B6-DFF3E00BA785}"/>
              </a:ext>
            </a:extLst>
          </p:cNvPr>
          <p:cNvSpPr>
            <a:spLocks noGrp="1"/>
          </p:cNvSpPr>
          <p:nvPr>
            <p:ph idx="1"/>
          </p:nvPr>
        </p:nvSpPr>
        <p:spPr/>
        <p:txBody>
          <a:bodyPr/>
          <a:lstStyle/>
          <a:p>
            <a:r>
              <a:rPr lang="en-US" altLang="en-US"/>
              <a:t>State Health Plan</a:t>
            </a:r>
          </a:p>
          <a:p>
            <a:r>
              <a:rPr lang="en-US" altLang="en-US"/>
              <a:t>Mobilizing for Action Through Partnership and Planning (MAPP)</a:t>
            </a:r>
          </a:p>
          <a:p>
            <a:r>
              <a:rPr lang="en-US" altLang="en-US"/>
              <a:t>County Health Rankings</a:t>
            </a:r>
          </a:p>
          <a:p>
            <a:r>
              <a:rPr lang="en-US" altLang="en-US"/>
              <a:t>Hybrids</a:t>
            </a:r>
          </a:p>
          <a:p>
            <a:endParaRPr lang="en-US" altLang="en-US"/>
          </a:p>
        </p:txBody>
      </p:sp>
      <p:sp>
        <p:nvSpPr>
          <p:cNvPr id="2" name="Slide Number Placeholder 1">
            <a:extLst>
              <a:ext uri="{FF2B5EF4-FFF2-40B4-BE49-F238E27FC236}">
                <a16:creationId xmlns:a16="http://schemas.microsoft.com/office/drawing/2014/main" id="{B429206A-B80E-48F7-A103-D4443341AAE7}"/>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7306A62-FF12-4A95-A7BD-8CF6FD6B284C}" type="slidenum">
              <a:rPr lang="en-US" altLang="en-US">
                <a:solidFill>
                  <a:srgbClr val="898989"/>
                </a:solidFill>
                <a:latin typeface="Calibri" panose="020F0502020204030204" pitchFamily="34" charset="0"/>
              </a:rPr>
              <a:pPr eaLnBrk="1" hangingPunct="1"/>
              <a:t>14</a:t>
            </a:fld>
            <a:endParaRPr lang="en-US" altLang="en-US">
              <a:solidFill>
                <a:srgbClr val="898989"/>
              </a:solidFill>
              <a:latin typeface="Calibri" panose="020F050202020403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B5A6302-5456-4971-A5CE-E84464E9BD3C}"/>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47F0B71-05C0-4697-821E-9D5C3A213B5C}" type="slidenum">
              <a:rPr lang="en-US" altLang="en-US">
                <a:solidFill>
                  <a:srgbClr val="898989"/>
                </a:solidFill>
                <a:latin typeface="Calibri" panose="020F0502020204030204" pitchFamily="34" charset="0"/>
              </a:rPr>
              <a:pPr eaLnBrk="1" hangingPunct="1"/>
              <a:t>15</a:t>
            </a:fld>
            <a:endParaRPr lang="en-US" altLang="en-US">
              <a:solidFill>
                <a:srgbClr val="898989"/>
              </a:solidFill>
              <a:latin typeface="Calibri" panose="020F0502020204030204" pitchFamily="34" charset="0"/>
            </a:endParaRPr>
          </a:p>
        </p:txBody>
      </p:sp>
      <p:sp>
        <p:nvSpPr>
          <p:cNvPr id="20483" name="Title 4">
            <a:extLst>
              <a:ext uri="{FF2B5EF4-FFF2-40B4-BE49-F238E27FC236}">
                <a16:creationId xmlns:a16="http://schemas.microsoft.com/office/drawing/2014/main" id="{46380335-D975-448F-A5CD-C39B6135E2ED}"/>
              </a:ext>
            </a:extLst>
          </p:cNvPr>
          <p:cNvSpPr>
            <a:spLocks noGrp="1"/>
          </p:cNvSpPr>
          <p:nvPr>
            <p:ph type="title" idx="4294967295"/>
          </p:nvPr>
        </p:nvSpPr>
        <p:spPr>
          <a:xfrm>
            <a:off x="0" y="0"/>
            <a:ext cx="9144000" cy="1143000"/>
          </a:xfrm>
        </p:spPr>
        <p:txBody>
          <a:bodyPr/>
          <a:lstStyle/>
          <a:p>
            <a:r>
              <a:rPr lang="en-US" altLang="en-US" b="1"/>
              <a:t>      Healthiest Wisconsin 2010</a:t>
            </a:r>
          </a:p>
        </p:txBody>
      </p:sp>
      <p:pic>
        <p:nvPicPr>
          <p:cNvPr id="20484" name="Picture 3">
            <a:extLst>
              <a:ext uri="{FF2B5EF4-FFF2-40B4-BE49-F238E27FC236}">
                <a16:creationId xmlns:a16="http://schemas.microsoft.com/office/drawing/2014/main" id="{56D3F1DA-2F73-4268-9706-F7173B591549}"/>
              </a:ext>
            </a:extLst>
          </p:cNvPr>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242888" y="1219200"/>
            <a:ext cx="8901112" cy="4800600"/>
          </a:xfrm>
          <a:noFill/>
        </p:spPr>
      </p:pic>
      <p:sp>
        <p:nvSpPr>
          <p:cNvPr id="20485" name="TextBox 7">
            <a:extLst>
              <a:ext uri="{FF2B5EF4-FFF2-40B4-BE49-F238E27FC236}">
                <a16:creationId xmlns:a16="http://schemas.microsoft.com/office/drawing/2014/main" id="{519CEEA4-BAD2-425B-943C-9D8B9E9FEC3F}"/>
              </a:ext>
            </a:extLst>
          </p:cNvPr>
          <p:cNvSpPr txBox="1">
            <a:spLocks noChangeArrowheads="1"/>
          </p:cNvSpPr>
          <p:nvPr/>
        </p:nvSpPr>
        <p:spPr bwMode="auto">
          <a:xfrm>
            <a:off x="381000" y="6096000"/>
            <a:ext cx="71739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t>http://www.dhs.wisconsin.gov/statehealthplan/shp-pdf/framework.pdf</a:t>
            </a:r>
          </a:p>
        </p:txBody>
      </p:sp>
      <p:grpSp>
        <p:nvGrpSpPr>
          <p:cNvPr id="20486" name="Group 4">
            <a:extLst>
              <a:ext uri="{FF2B5EF4-FFF2-40B4-BE49-F238E27FC236}">
                <a16:creationId xmlns:a16="http://schemas.microsoft.com/office/drawing/2014/main" id="{41BF0E58-CBD5-4F4F-850A-E1390E86D8EA}"/>
              </a:ext>
            </a:extLst>
          </p:cNvPr>
          <p:cNvGrpSpPr>
            <a:grpSpLocks/>
          </p:cNvGrpSpPr>
          <p:nvPr/>
        </p:nvGrpSpPr>
        <p:grpSpPr bwMode="auto">
          <a:xfrm>
            <a:off x="228600" y="228600"/>
            <a:ext cx="965200" cy="952500"/>
            <a:chOff x="624" y="336"/>
            <a:chExt cx="608" cy="600"/>
          </a:xfrm>
        </p:grpSpPr>
        <p:grpSp>
          <p:nvGrpSpPr>
            <p:cNvPr id="20487" name="Group 5">
              <a:extLst>
                <a:ext uri="{FF2B5EF4-FFF2-40B4-BE49-F238E27FC236}">
                  <a16:creationId xmlns:a16="http://schemas.microsoft.com/office/drawing/2014/main" id="{5E86CC30-6EB1-43BC-8FE9-E49CADFEF893}"/>
                </a:ext>
              </a:extLst>
            </p:cNvPr>
            <p:cNvGrpSpPr>
              <a:grpSpLocks/>
            </p:cNvGrpSpPr>
            <p:nvPr/>
          </p:nvGrpSpPr>
          <p:grpSpPr bwMode="auto">
            <a:xfrm>
              <a:off x="641" y="390"/>
              <a:ext cx="575" cy="556"/>
              <a:chOff x="524" y="416"/>
              <a:chExt cx="523" cy="472"/>
            </a:xfrm>
          </p:grpSpPr>
          <p:sp>
            <p:nvSpPr>
              <p:cNvPr id="20631" name="Freeform 6">
                <a:extLst>
                  <a:ext uri="{FF2B5EF4-FFF2-40B4-BE49-F238E27FC236}">
                    <a16:creationId xmlns:a16="http://schemas.microsoft.com/office/drawing/2014/main" id="{33B433A1-5D2D-40E2-84CF-8956993DE9DE}"/>
                  </a:ext>
                </a:extLst>
              </p:cNvPr>
              <p:cNvSpPr>
                <a:spLocks/>
              </p:cNvSpPr>
              <p:nvPr/>
            </p:nvSpPr>
            <p:spPr bwMode="auto">
              <a:xfrm>
                <a:off x="777" y="700"/>
                <a:ext cx="38" cy="63"/>
              </a:xfrm>
              <a:custGeom>
                <a:avLst/>
                <a:gdLst>
                  <a:gd name="T0" fmla="*/ 0 w 38"/>
                  <a:gd name="T1" fmla="*/ 16 h 63"/>
                  <a:gd name="T2" fmla="*/ 0 w 38"/>
                  <a:gd name="T3" fmla="*/ 20 h 63"/>
                  <a:gd name="T4" fmla="*/ 6 w 38"/>
                  <a:gd name="T5" fmla="*/ 32 h 63"/>
                  <a:gd name="T6" fmla="*/ 4 w 38"/>
                  <a:gd name="T7" fmla="*/ 35 h 63"/>
                  <a:gd name="T8" fmla="*/ 15 w 38"/>
                  <a:gd name="T9" fmla="*/ 48 h 63"/>
                  <a:gd name="T10" fmla="*/ 17 w 38"/>
                  <a:gd name="T11" fmla="*/ 54 h 63"/>
                  <a:gd name="T12" fmla="*/ 21 w 38"/>
                  <a:gd name="T13" fmla="*/ 60 h 63"/>
                  <a:gd name="T14" fmla="*/ 21 w 38"/>
                  <a:gd name="T15" fmla="*/ 62 h 63"/>
                  <a:gd name="T16" fmla="*/ 37 w 38"/>
                  <a:gd name="T17" fmla="*/ 62 h 63"/>
                  <a:gd name="T18" fmla="*/ 37 w 38"/>
                  <a:gd name="T19" fmla="*/ 27 h 63"/>
                  <a:gd name="T20" fmla="*/ 37 w 38"/>
                  <a:gd name="T21" fmla="*/ 0 h 63"/>
                  <a:gd name="T22" fmla="*/ 26 w 38"/>
                  <a:gd name="T23" fmla="*/ 0 h 63"/>
                  <a:gd name="T24" fmla="*/ 11 w 38"/>
                  <a:gd name="T25" fmla="*/ 0 h 63"/>
                  <a:gd name="T26" fmla="*/ 10 w 38"/>
                  <a:gd name="T27" fmla="*/ 7 h 63"/>
                  <a:gd name="T28" fmla="*/ 9 w 38"/>
                  <a:gd name="T29" fmla="*/ 9 h 63"/>
                  <a:gd name="T30" fmla="*/ 6 w 38"/>
                  <a:gd name="T31" fmla="*/ 8 h 63"/>
                  <a:gd name="T32" fmla="*/ 5 w 38"/>
                  <a:gd name="T33" fmla="*/ 14 h 63"/>
                  <a:gd name="T34" fmla="*/ 1 w 38"/>
                  <a:gd name="T35" fmla="*/ 14 h 63"/>
                  <a:gd name="T36" fmla="*/ 0 w 38"/>
                  <a:gd name="T37" fmla="*/ 16 h 6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8"/>
                  <a:gd name="T58" fmla="*/ 0 h 63"/>
                  <a:gd name="T59" fmla="*/ 38 w 38"/>
                  <a:gd name="T60" fmla="*/ 63 h 6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8" h="63">
                    <a:moveTo>
                      <a:pt x="0" y="16"/>
                    </a:moveTo>
                    <a:lnTo>
                      <a:pt x="0" y="20"/>
                    </a:lnTo>
                    <a:lnTo>
                      <a:pt x="6" y="32"/>
                    </a:lnTo>
                    <a:lnTo>
                      <a:pt x="4" y="35"/>
                    </a:lnTo>
                    <a:lnTo>
                      <a:pt x="15" y="48"/>
                    </a:lnTo>
                    <a:lnTo>
                      <a:pt x="17" y="54"/>
                    </a:lnTo>
                    <a:lnTo>
                      <a:pt x="21" y="60"/>
                    </a:lnTo>
                    <a:lnTo>
                      <a:pt x="21" y="62"/>
                    </a:lnTo>
                    <a:lnTo>
                      <a:pt x="37" y="62"/>
                    </a:lnTo>
                    <a:lnTo>
                      <a:pt x="37" y="27"/>
                    </a:lnTo>
                    <a:lnTo>
                      <a:pt x="37" y="0"/>
                    </a:lnTo>
                    <a:lnTo>
                      <a:pt x="26" y="0"/>
                    </a:lnTo>
                    <a:lnTo>
                      <a:pt x="11" y="0"/>
                    </a:lnTo>
                    <a:lnTo>
                      <a:pt x="10" y="7"/>
                    </a:lnTo>
                    <a:lnTo>
                      <a:pt x="9" y="9"/>
                    </a:lnTo>
                    <a:lnTo>
                      <a:pt x="6" y="8"/>
                    </a:lnTo>
                    <a:lnTo>
                      <a:pt x="5" y="14"/>
                    </a:lnTo>
                    <a:lnTo>
                      <a:pt x="1" y="14"/>
                    </a:lnTo>
                    <a:lnTo>
                      <a:pt x="0" y="16"/>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32" name="Freeform 7">
                <a:extLst>
                  <a:ext uri="{FF2B5EF4-FFF2-40B4-BE49-F238E27FC236}">
                    <a16:creationId xmlns:a16="http://schemas.microsoft.com/office/drawing/2014/main" id="{96468CC1-758E-4B49-82D0-FBB1FB32F946}"/>
                  </a:ext>
                </a:extLst>
              </p:cNvPr>
              <p:cNvSpPr>
                <a:spLocks/>
              </p:cNvSpPr>
              <p:nvPr/>
            </p:nvSpPr>
            <p:spPr bwMode="auto">
              <a:xfrm>
                <a:off x="777" y="700"/>
                <a:ext cx="40" cy="67"/>
              </a:xfrm>
              <a:custGeom>
                <a:avLst/>
                <a:gdLst>
                  <a:gd name="T0" fmla="*/ 0 w 40"/>
                  <a:gd name="T1" fmla="*/ 17 h 67"/>
                  <a:gd name="T2" fmla="*/ 0 w 40"/>
                  <a:gd name="T3" fmla="*/ 22 h 67"/>
                  <a:gd name="T4" fmla="*/ 7 w 40"/>
                  <a:gd name="T5" fmla="*/ 34 h 67"/>
                  <a:gd name="T6" fmla="*/ 5 w 40"/>
                  <a:gd name="T7" fmla="*/ 38 h 67"/>
                  <a:gd name="T8" fmla="*/ 16 w 40"/>
                  <a:gd name="T9" fmla="*/ 52 h 67"/>
                  <a:gd name="T10" fmla="*/ 17 w 40"/>
                  <a:gd name="T11" fmla="*/ 58 h 67"/>
                  <a:gd name="T12" fmla="*/ 22 w 40"/>
                  <a:gd name="T13" fmla="*/ 64 h 67"/>
                  <a:gd name="T14" fmla="*/ 22 w 40"/>
                  <a:gd name="T15" fmla="*/ 66 h 67"/>
                  <a:gd name="T16" fmla="*/ 39 w 40"/>
                  <a:gd name="T17" fmla="*/ 66 h 67"/>
                  <a:gd name="T18" fmla="*/ 39 w 40"/>
                  <a:gd name="T19" fmla="*/ 28 h 67"/>
                  <a:gd name="T20" fmla="*/ 39 w 40"/>
                  <a:gd name="T21" fmla="*/ 0 h 67"/>
                  <a:gd name="T22" fmla="*/ 27 w 40"/>
                  <a:gd name="T23" fmla="*/ 0 h 67"/>
                  <a:gd name="T24" fmla="*/ 12 w 40"/>
                  <a:gd name="T25" fmla="*/ 0 h 67"/>
                  <a:gd name="T26" fmla="*/ 11 w 40"/>
                  <a:gd name="T27" fmla="*/ 8 h 67"/>
                  <a:gd name="T28" fmla="*/ 10 w 40"/>
                  <a:gd name="T29" fmla="*/ 10 h 67"/>
                  <a:gd name="T30" fmla="*/ 6 w 40"/>
                  <a:gd name="T31" fmla="*/ 9 h 67"/>
                  <a:gd name="T32" fmla="*/ 5 w 40"/>
                  <a:gd name="T33" fmla="*/ 14 h 67"/>
                  <a:gd name="T34" fmla="*/ 1 w 40"/>
                  <a:gd name="T35" fmla="*/ 14 h 67"/>
                  <a:gd name="T36" fmla="*/ 0 w 40"/>
                  <a:gd name="T37" fmla="*/ 17 h 6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
                  <a:gd name="T58" fmla="*/ 0 h 67"/>
                  <a:gd name="T59" fmla="*/ 40 w 40"/>
                  <a:gd name="T60" fmla="*/ 67 h 6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 h="67">
                    <a:moveTo>
                      <a:pt x="0" y="17"/>
                    </a:moveTo>
                    <a:lnTo>
                      <a:pt x="0" y="22"/>
                    </a:lnTo>
                    <a:lnTo>
                      <a:pt x="7" y="34"/>
                    </a:lnTo>
                    <a:lnTo>
                      <a:pt x="5" y="38"/>
                    </a:lnTo>
                    <a:lnTo>
                      <a:pt x="16" y="52"/>
                    </a:lnTo>
                    <a:lnTo>
                      <a:pt x="17" y="58"/>
                    </a:lnTo>
                    <a:lnTo>
                      <a:pt x="22" y="64"/>
                    </a:lnTo>
                    <a:lnTo>
                      <a:pt x="22" y="66"/>
                    </a:lnTo>
                    <a:lnTo>
                      <a:pt x="39" y="66"/>
                    </a:lnTo>
                    <a:lnTo>
                      <a:pt x="39" y="28"/>
                    </a:lnTo>
                    <a:lnTo>
                      <a:pt x="39" y="0"/>
                    </a:lnTo>
                    <a:lnTo>
                      <a:pt x="27" y="0"/>
                    </a:lnTo>
                    <a:lnTo>
                      <a:pt x="12" y="0"/>
                    </a:lnTo>
                    <a:lnTo>
                      <a:pt x="11" y="8"/>
                    </a:lnTo>
                    <a:lnTo>
                      <a:pt x="10" y="10"/>
                    </a:lnTo>
                    <a:lnTo>
                      <a:pt x="6" y="9"/>
                    </a:lnTo>
                    <a:lnTo>
                      <a:pt x="5" y="14"/>
                    </a:lnTo>
                    <a:lnTo>
                      <a:pt x="1" y="14"/>
                    </a:lnTo>
                    <a:lnTo>
                      <a:pt x="0" y="17"/>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33" name="Freeform 8">
                <a:extLst>
                  <a:ext uri="{FF2B5EF4-FFF2-40B4-BE49-F238E27FC236}">
                    <a16:creationId xmlns:a16="http://schemas.microsoft.com/office/drawing/2014/main" id="{B74220D0-D741-4AFC-86CD-3889D6ACA90D}"/>
                  </a:ext>
                </a:extLst>
              </p:cNvPr>
              <p:cNvSpPr>
                <a:spLocks/>
              </p:cNvSpPr>
              <p:nvPr/>
            </p:nvSpPr>
            <p:spPr bwMode="auto">
              <a:xfrm>
                <a:off x="697" y="445"/>
                <a:ext cx="53" cy="71"/>
              </a:xfrm>
              <a:custGeom>
                <a:avLst/>
                <a:gdLst>
                  <a:gd name="T0" fmla="*/ 0 w 53"/>
                  <a:gd name="T1" fmla="*/ 6 h 71"/>
                  <a:gd name="T2" fmla="*/ 0 w 53"/>
                  <a:gd name="T3" fmla="*/ 22 h 71"/>
                  <a:gd name="T4" fmla="*/ 2 w 53"/>
                  <a:gd name="T5" fmla="*/ 23 h 71"/>
                  <a:gd name="T6" fmla="*/ 3 w 53"/>
                  <a:gd name="T7" fmla="*/ 52 h 71"/>
                  <a:gd name="T8" fmla="*/ 3 w 53"/>
                  <a:gd name="T9" fmla="*/ 70 h 71"/>
                  <a:gd name="T10" fmla="*/ 21 w 53"/>
                  <a:gd name="T11" fmla="*/ 69 h 71"/>
                  <a:gd name="T12" fmla="*/ 52 w 53"/>
                  <a:gd name="T13" fmla="*/ 69 h 71"/>
                  <a:gd name="T14" fmla="*/ 52 w 53"/>
                  <a:gd name="T15" fmla="*/ 52 h 71"/>
                  <a:gd name="T16" fmla="*/ 42 w 53"/>
                  <a:gd name="T17" fmla="*/ 52 h 71"/>
                  <a:gd name="T18" fmla="*/ 42 w 53"/>
                  <a:gd name="T19" fmla="*/ 44 h 71"/>
                  <a:gd name="T20" fmla="*/ 32 w 53"/>
                  <a:gd name="T21" fmla="*/ 43 h 71"/>
                  <a:gd name="T22" fmla="*/ 31 w 53"/>
                  <a:gd name="T23" fmla="*/ 7 h 71"/>
                  <a:gd name="T24" fmla="*/ 20 w 53"/>
                  <a:gd name="T25" fmla="*/ 0 h 71"/>
                  <a:gd name="T26" fmla="*/ 5 w 53"/>
                  <a:gd name="T27" fmla="*/ 8 h 71"/>
                  <a:gd name="T28" fmla="*/ 0 w 53"/>
                  <a:gd name="T29" fmla="*/ 6 h 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3"/>
                  <a:gd name="T46" fmla="*/ 0 h 71"/>
                  <a:gd name="T47" fmla="*/ 53 w 53"/>
                  <a:gd name="T48" fmla="*/ 71 h 7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3" h="71">
                    <a:moveTo>
                      <a:pt x="0" y="6"/>
                    </a:moveTo>
                    <a:lnTo>
                      <a:pt x="0" y="22"/>
                    </a:lnTo>
                    <a:lnTo>
                      <a:pt x="2" y="23"/>
                    </a:lnTo>
                    <a:lnTo>
                      <a:pt x="3" y="52"/>
                    </a:lnTo>
                    <a:lnTo>
                      <a:pt x="3" y="70"/>
                    </a:lnTo>
                    <a:lnTo>
                      <a:pt x="21" y="69"/>
                    </a:lnTo>
                    <a:lnTo>
                      <a:pt x="52" y="69"/>
                    </a:lnTo>
                    <a:lnTo>
                      <a:pt x="52" y="52"/>
                    </a:lnTo>
                    <a:lnTo>
                      <a:pt x="42" y="52"/>
                    </a:lnTo>
                    <a:lnTo>
                      <a:pt x="42" y="44"/>
                    </a:lnTo>
                    <a:lnTo>
                      <a:pt x="32" y="43"/>
                    </a:lnTo>
                    <a:lnTo>
                      <a:pt x="31" y="7"/>
                    </a:lnTo>
                    <a:lnTo>
                      <a:pt x="20" y="0"/>
                    </a:lnTo>
                    <a:lnTo>
                      <a:pt x="5" y="8"/>
                    </a:lnTo>
                    <a:lnTo>
                      <a:pt x="0" y="6"/>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34" name="Freeform 9">
                <a:extLst>
                  <a:ext uri="{FF2B5EF4-FFF2-40B4-BE49-F238E27FC236}">
                    <a16:creationId xmlns:a16="http://schemas.microsoft.com/office/drawing/2014/main" id="{980B79FA-60A0-4F36-9446-79066A5BBEF1}"/>
                  </a:ext>
                </a:extLst>
              </p:cNvPr>
              <p:cNvSpPr>
                <a:spLocks/>
              </p:cNvSpPr>
              <p:nvPr/>
            </p:nvSpPr>
            <p:spPr bwMode="auto">
              <a:xfrm>
                <a:off x="697" y="445"/>
                <a:ext cx="56" cy="74"/>
              </a:xfrm>
              <a:custGeom>
                <a:avLst/>
                <a:gdLst>
                  <a:gd name="T0" fmla="*/ 0 w 56"/>
                  <a:gd name="T1" fmla="*/ 7 h 74"/>
                  <a:gd name="T2" fmla="*/ 0 w 56"/>
                  <a:gd name="T3" fmla="*/ 23 h 74"/>
                  <a:gd name="T4" fmla="*/ 3 w 56"/>
                  <a:gd name="T5" fmla="*/ 24 h 74"/>
                  <a:gd name="T6" fmla="*/ 3 w 56"/>
                  <a:gd name="T7" fmla="*/ 54 h 74"/>
                  <a:gd name="T8" fmla="*/ 3 w 56"/>
                  <a:gd name="T9" fmla="*/ 73 h 74"/>
                  <a:gd name="T10" fmla="*/ 22 w 56"/>
                  <a:gd name="T11" fmla="*/ 72 h 74"/>
                  <a:gd name="T12" fmla="*/ 55 w 56"/>
                  <a:gd name="T13" fmla="*/ 72 h 74"/>
                  <a:gd name="T14" fmla="*/ 55 w 56"/>
                  <a:gd name="T15" fmla="*/ 55 h 74"/>
                  <a:gd name="T16" fmla="*/ 44 w 56"/>
                  <a:gd name="T17" fmla="*/ 54 h 74"/>
                  <a:gd name="T18" fmla="*/ 44 w 56"/>
                  <a:gd name="T19" fmla="*/ 46 h 74"/>
                  <a:gd name="T20" fmla="*/ 34 w 56"/>
                  <a:gd name="T21" fmla="*/ 45 h 74"/>
                  <a:gd name="T22" fmla="*/ 33 w 56"/>
                  <a:gd name="T23" fmla="*/ 7 h 74"/>
                  <a:gd name="T24" fmla="*/ 21 w 56"/>
                  <a:gd name="T25" fmla="*/ 0 h 74"/>
                  <a:gd name="T26" fmla="*/ 5 w 56"/>
                  <a:gd name="T27" fmla="*/ 9 h 74"/>
                  <a:gd name="T28" fmla="*/ 0 w 56"/>
                  <a:gd name="T29" fmla="*/ 7 h 7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6"/>
                  <a:gd name="T46" fmla="*/ 0 h 74"/>
                  <a:gd name="T47" fmla="*/ 56 w 56"/>
                  <a:gd name="T48" fmla="*/ 74 h 7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6" h="74">
                    <a:moveTo>
                      <a:pt x="0" y="7"/>
                    </a:moveTo>
                    <a:lnTo>
                      <a:pt x="0" y="23"/>
                    </a:lnTo>
                    <a:lnTo>
                      <a:pt x="3" y="24"/>
                    </a:lnTo>
                    <a:lnTo>
                      <a:pt x="3" y="54"/>
                    </a:lnTo>
                    <a:lnTo>
                      <a:pt x="3" y="73"/>
                    </a:lnTo>
                    <a:lnTo>
                      <a:pt x="22" y="72"/>
                    </a:lnTo>
                    <a:lnTo>
                      <a:pt x="55" y="72"/>
                    </a:lnTo>
                    <a:lnTo>
                      <a:pt x="55" y="55"/>
                    </a:lnTo>
                    <a:lnTo>
                      <a:pt x="44" y="54"/>
                    </a:lnTo>
                    <a:lnTo>
                      <a:pt x="44" y="46"/>
                    </a:lnTo>
                    <a:lnTo>
                      <a:pt x="34" y="45"/>
                    </a:lnTo>
                    <a:lnTo>
                      <a:pt x="33" y="7"/>
                    </a:lnTo>
                    <a:lnTo>
                      <a:pt x="21" y="0"/>
                    </a:lnTo>
                    <a:lnTo>
                      <a:pt x="5" y="9"/>
                    </a:lnTo>
                    <a:lnTo>
                      <a:pt x="0" y="7"/>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35" name="Freeform 10">
                <a:extLst>
                  <a:ext uri="{FF2B5EF4-FFF2-40B4-BE49-F238E27FC236}">
                    <a16:creationId xmlns:a16="http://schemas.microsoft.com/office/drawing/2014/main" id="{9F3ACE48-163B-4EF0-AA2F-3FCD08DB6DEC}"/>
                  </a:ext>
                </a:extLst>
              </p:cNvPr>
              <p:cNvSpPr>
                <a:spLocks/>
              </p:cNvSpPr>
              <p:nvPr/>
            </p:nvSpPr>
            <p:spPr bwMode="auto">
              <a:xfrm>
                <a:off x="589" y="552"/>
                <a:ext cx="53" cy="46"/>
              </a:xfrm>
              <a:custGeom>
                <a:avLst/>
                <a:gdLst>
                  <a:gd name="T0" fmla="*/ 1 w 53"/>
                  <a:gd name="T1" fmla="*/ 0 h 46"/>
                  <a:gd name="T2" fmla="*/ 0 w 53"/>
                  <a:gd name="T3" fmla="*/ 44 h 46"/>
                  <a:gd name="T4" fmla="*/ 40 w 53"/>
                  <a:gd name="T5" fmla="*/ 45 h 46"/>
                  <a:gd name="T6" fmla="*/ 50 w 53"/>
                  <a:gd name="T7" fmla="*/ 45 h 46"/>
                  <a:gd name="T8" fmla="*/ 51 w 53"/>
                  <a:gd name="T9" fmla="*/ 36 h 46"/>
                  <a:gd name="T10" fmla="*/ 52 w 53"/>
                  <a:gd name="T11" fmla="*/ 1 h 46"/>
                  <a:gd name="T12" fmla="*/ 11 w 53"/>
                  <a:gd name="T13" fmla="*/ 0 h 46"/>
                  <a:gd name="T14" fmla="*/ 1 w 53"/>
                  <a:gd name="T15" fmla="*/ 0 h 46"/>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46"/>
                  <a:gd name="T26" fmla="*/ 53 w 53"/>
                  <a:gd name="T27" fmla="*/ 46 h 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46">
                    <a:moveTo>
                      <a:pt x="1" y="0"/>
                    </a:moveTo>
                    <a:lnTo>
                      <a:pt x="0" y="44"/>
                    </a:lnTo>
                    <a:lnTo>
                      <a:pt x="40" y="45"/>
                    </a:lnTo>
                    <a:lnTo>
                      <a:pt x="50" y="45"/>
                    </a:lnTo>
                    <a:lnTo>
                      <a:pt x="51" y="36"/>
                    </a:lnTo>
                    <a:lnTo>
                      <a:pt x="52" y="1"/>
                    </a:lnTo>
                    <a:lnTo>
                      <a:pt x="11" y="0"/>
                    </a:lnTo>
                    <a:lnTo>
                      <a:pt x="1"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36" name="Freeform 11">
                <a:extLst>
                  <a:ext uri="{FF2B5EF4-FFF2-40B4-BE49-F238E27FC236}">
                    <a16:creationId xmlns:a16="http://schemas.microsoft.com/office/drawing/2014/main" id="{C0BF583A-8159-4F0F-9A5F-5CFF49BEC7FF}"/>
                  </a:ext>
                </a:extLst>
              </p:cNvPr>
              <p:cNvSpPr>
                <a:spLocks/>
              </p:cNvSpPr>
              <p:nvPr/>
            </p:nvSpPr>
            <p:spPr bwMode="auto">
              <a:xfrm>
                <a:off x="589" y="552"/>
                <a:ext cx="56" cy="47"/>
              </a:xfrm>
              <a:custGeom>
                <a:avLst/>
                <a:gdLst>
                  <a:gd name="T0" fmla="*/ 1 w 56"/>
                  <a:gd name="T1" fmla="*/ 0 h 47"/>
                  <a:gd name="T2" fmla="*/ 0 w 56"/>
                  <a:gd name="T3" fmla="*/ 45 h 47"/>
                  <a:gd name="T4" fmla="*/ 42 w 56"/>
                  <a:gd name="T5" fmla="*/ 46 h 47"/>
                  <a:gd name="T6" fmla="*/ 53 w 56"/>
                  <a:gd name="T7" fmla="*/ 46 h 47"/>
                  <a:gd name="T8" fmla="*/ 54 w 56"/>
                  <a:gd name="T9" fmla="*/ 36 h 47"/>
                  <a:gd name="T10" fmla="*/ 55 w 56"/>
                  <a:gd name="T11" fmla="*/ 1 h 47"/>
                  <a:gd name="T12" fmla="*/ 11 w 56"/>
                  <a:gd name="T13" fmla="*/ 0 h 47"/>
                  <a:gd name="T14" fmla="*/ 1 w 56"/>
                  <a:gd name="T15" fmla="*/ 0 h 47"/>
                  <a:gd name="T16" fmla="*/ 0 60000 65536"/>
                  <a:gd name="T17" fmla="*/ 0 60000 65536"/>
                  <a:gd name="T18" fmla="*/ 0 60000 65536"/>
                  <a:gd name="T19" fmla="*/ 0 60000 65536"/>
                  <a:gd name="T20" fmla="*/ 0 60000 65536"/>
                  <a:gd name="T21" fmla="*/ 0 60000 65536"/>
                  <a:gd name="T22" fmla="*/ 0 60000 65536"/>
                  <a:gd name="T23" fmla="*/ 0 60000 65536"/>
                  <a:gd name="T24" fmla="*/ 0 w 56"/>
                  <a:gd name="T25" fmla="*/ 0 h 47"/>
                  <a:gd name="T26" fmla="*/ 56 w 56"/>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6" h="47">
                    <a:moveTo>
                      <a:pt x="1" y="0"/>
                    </a:moveTo>
                    <a:lnTo>
                      <a:pt x="0" y="45"/>
                    </a:lnTo>
                    <a:lnTo>
                      <a:pt x="42" y="46"/>
                    </a:lnTo>
                    <a:lnTo>
                      <a:pt x="53" y="46"/>
                    </a:lnTo>
                    <a:lnTo>
                      <a:pt x="54" y="36"/>
                    </a:lnTo>
                    <a:lnTo>
                      <a:pt x="55" y="1"/>
                    </a:lnTo>
                    <a:lnTo>
                      <a:pt x="11" y="0"/>
                    </a:lnTo>
                    <a:lnTo>
                      <a:pt x="1"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37" name="Freeform 12">
                <a:extLst>
                  <a:ext uri="{FF2B5EF4-FFF2-40B4-BE49-F238E27FC236}">
                    <a16:creationId xmlns:a16="http://schemas.microsoft.com/office/drawing/2014/main" id="{0576D722-C837-4CEC-8CCC-E2E4742CEDE0}"/>
                  </a:ext>
                </a:extLst>
              </p:cNvPr>
              <p:cNvSpPr>
                <a:spLocks/>
              </p:cNvSpPr>
              <p:nvPr/>
            </p:nvSpPr>
            <p:spPr bwMode="auto">
              <a:xfrm>
                <a:off x="644" y="416"/>
                <a:ext cx="67" cy="82"/>
              </a:xfrm>
              <a:custGeom>
                <a:avLst/>
                <a:gdLst>
                  <a:gd name="T0" fmla="*/ 0 w 67"/>
                  <a:gd name="T1" fmla="*/ 20 h 82"/>
                  <a:gd name="T2" fmla="*/ 0 w 67"/>
                  <a:gd name="T3" fmla="*/ 80 h 82"/>
                  <a:gd name="T4" fmla="*/ 54 w 67"/>
                  <a:gd name="T5" fmla="*/ 81 h 82"/>
                  <a:gd name="T6" fmla="*/ 54 w 67"/>
                  <a:gd name="T7" fmla="*/ 52 h 82"/>
                  <a:gd name="T8" fmla="*/ 51 w 67"/>
                  <a:gd name="T9" fmla="*/ 51 h 82"/>
                  <a:gd name="T10" fmla="*/ 51 w 67"/>
                  <a:gd name="T11" fmla="*/ 34 h 82"/>
                  <a:gd name="T12" fmla="*/ 59 w 67"/>
                  <a:gd name="T13" fmla="*/ 28 h 82"/>
                  <a:gd name="T14" fmla="*/ 60 w 67"/>
                  <a:gd name="T15" fmla="*/ 16 h 82"/>
                  <a:gd name="T16" fmla="*/ 65 w 67"/>
                  <a:gd name="T17" fmla="*/ 12 h 82"/>
                  <a:gd name="T18" fmla="*/ 66 w 67"/>
                  <a:gd name="T19" fmla="*/ 4 h 82"/>
                  <a:gd name="T20" fmla="*/ 62 w 67"/>
                  <a:gd name="T21" fmla="*/ 3 h 82"/>
                  <a:gd name="T22" fmla="*/ 59 w 67"/>
                  <a:gd name="T23" fmla="*/ 0 h 82"/>
                  <a:gd name="T24" fmla="*/ 49 w 67"/>
                  <a:gd name="T25" fmla="*/ 2 h 82"/>
                  <a:gd name="T26" fmla="*/ 32 w 67"/>
                  <a:gd name="T27" fmla="*/ 10 h 82"/>
                  <a:gd name="T28" fmla="*/ 26 w 67"/>
                  <a:gd name="T29" fmla="*/ 10 h 82"/>
                  <a:gd name="T30" fmla="*/ 19 w 67"/>
                  <a:gd name="T31" fmla="*/ 14 h 82"/>
                  <a:gd name="T32" fmla="*/ 0 w 67"/>
                  <a:gd name="T33" fmla="*/ 20 h 8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7"/>
                  <a:gd name="T52" fmla="*/ 0 h 82"/>
                  <a:gd name="T53" fmla="*/ 67 w 67"/>
                  <a:gd name="T54" fmla="*/ 82 h 8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7" h="82">
                    <a:moveTo>
                      <a:pt x="0" y="20"/>
                    </a:moveTo>
                    <a:lnTo>
                      <a:pt x="0" y="80"/>
                    </a:lnTo>
                    <a:lnTo>
                      <a:pt x="54" y="81"/>
                    </a:lnTo>
                    <a:lnTo>
                      <a:pt x="54" y="52"/>
                    </a:lnTo>
                    <a:lnTo>
                      <a:pt x="51" y="51"/>
                    </a:lnTo>
                    <a:lnTo>
                      <a:pt x="51" y="34"/>
                    </a:lnTo>
                    <a:lnTo>
                      <a:pt x="59" y="28"/>
                    </a:lnTo>
                    <a:lnTo>
                      <a:pt x="60" y="16"/>
                    </a:lnTo>
                    <a:lnTo>
                      <a:pt x="65" y="12"/>
                    </a:lnTo>
                    <a:lnTo>
                      <a:pt x="66" y="4"/>
                    </a:lnTo>
                    <a:lnTo>
                      <a:pt x="62" y="3"/>
                    </a:lnTo>
                    <a:lnTo>
                      <a:pt x="59" y="0"/>
                    </a:lnTo>
                    <a:lnTo>
                      <a:pt x="49" y="2"/>
                    </a:lnTo>
                    <a:lnTo>
                      <a:pt x="32" y="10"/>
                    </a:lnTo>
                    <a:lnTo>
                      <a:pt x="26" y="10"/>
                    </a:lnTo>
                    <a:lnTo>
                      <a:pt x="19" y="14"/>
                    </a:lnTo>
                    <a:lnTo>
                      <a:pt x="0" y="2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38" name="Freeform 13">
                <a:extLst>
                  <a:ext uri="{FF2B5EF4-FFF2-40B4-BE49-F238E27FC236}">
                    <a16:creationId xmlns:a16="http://schemas.microsoft.com/office/drawing/2014/main" id="{2931E705-DCE2-4233-A50A-5DC10B8078F1}"/>
                  </a:ext>
                </a:extLst>
              </p:cNvPr>
              <p:cNvSpPr>
                <a:spLocks/>
              </p:cNvSpPr>
              <p:nvPr/>
            </p:nvSpPr>
            <p:spPr bwMode="auto">
              <a:xfrm>
                <a:off x="644" y="416"/>
                <a:ext cx="69" cy="84"/>
              </a:xfrm>
              <a:custGeom>
                <a:avLst/>
                <a:gdLst>
                  <a:gd name="T0" fmla="*/ 0 w 69"/>
                  <a:gd name="T1" fmla="*/ 21 h 84"/>
                  <a:gd name="T2" fmla="*/ 0 w 69"/>
                  <a:gd name="T3" fmla="*/ 82 h 84"/>
                  <a:gd name="T4" fmla="*/ 56 w 69"/>
                  <a:gd name="T5" fmla="*/ 83 h 84"/>
                  <a:gd name="T6" fmla="*/ 55 w 69"/>
                  <a:gd name="T7" fmla="*/ 53 h 84"/>
                  <a:gd name="T8" fmla="*/ 53 w 69"/>
                  <a:gd name="T9" fmla="*/ 52 h 84"/>
                  <a:gd name="T10" fmla="*/ 53 w 69"/>
                  <a:gd name="T11" fmla="*/ 35 h 84"/>
                  <a:gd name="T12" fmla="*/ 61 w 69"/>
                  <a:gd name="T13" fmla="*/ 29 h 84"/>
                  <a:gd name="T14" fmla="*/ 62 w 69"/>
                  <a:gd name="T15" fmla="*/ 16 h 84"/>
                  <a:gd name="T16" fmla="*/ 67 w 69"/>
                  <a:gd name="T17" fmla="*/ 12 h 84"/>
                  <a:gd name="T18" fmla="*/ 68 w 69"/>
                  <a:gd name="T19" fmla="*/ 4 h 84"/>
                  <a:gd name="T20" fmla="*/ 64 w 69"/>
                  <a:gd name="T21" fmla="*/ 3 h 84"/>
                  <a:gd name="T22" fmla="*/ 61 w 69"/>
                  <a:gd name="T23" fmla="*/ 0 h 84"/>
                  <a:gd name="T24" fmla="*/ 50 w 69"/>
                  <a:gd name="T25" fmla="*/ 2 h 84"/>
                  <a:gd name="T26" fmla="*/ 33 w 69"/>
                  <a:gd name="T27" fmla="*/ 11 h 84"/>
                  <a:gd name="T28" fmla="*/ 27 w 69"/>
                  <a:gd name="T29" fmla="*/ 10 h 84"/>
                  <a:gd name="T30" fmla="*/ 20 w 69"/>
                  <a:gd name="T31" fmla="*/ 15 h 84"/>
                  <a:gd name="T32" fmla="*/ 0 w 69"/>
                  <a:gd name="T33" fmla="*/ 21 h 8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84"/>
                  <a:gd name="T53" fmla="*/ 69 w 69"/>
                  <a:gd name="T54" fmla="*/ 84 h 8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84">
                    <a:moveTo>
                      <a:pt x="0" y="21"/>
                    </a:moveTo>
                    <a:lnTo>
                      <a:pt x="0" y="82"/>
                    </a:lnTo>
                    <a:lnTo>
                      <a:pt x="56" y="83"/>
                    </a:lnTo>
                    <a:lnTo>
                      <a:pt x="55" y="53"/>
                    </a:lnTo>
                    <a:lnTo>
                      <a:pt x="53" y="52"/>
                    </a:lnTo>
                    <a:lnTo>
                      <a:pt x="53" y="35"/>
                    </a:lnTo>
                    <a:lnTo>
                      <a:pt x="61" y="29"/>
                    </a:lnTo>
                    <a:lnTo>
                      <a:pt x="62" y="16"/>
                    </a:lnTo>
                    <a:lnTo>
                      <a:pt x="67" y="12"/>
                    </a:lnTo>
                    <a:lnTo>
                      <a:pt x="68" y="4"/>
                    </a:lnTo>
                    <a:lnTo>
                      <a:pt x="64" y="3"/>
                    </a:lnTo>
                    <a:lnTo>
                      <a:pt x="61" y="0"/>
                    </a:lnTo>
                    <a:lnTo>
                      <a:pt x="50" y="2"/>
                    </a:lnTo>
                    <a:lnTo>
                      <a:pt x="33" y="11"/>
                    </a:lnTo>
                    <a:lnTo>
                      <a:pt x="27" y="10"/>
                    </a:lnTo>
                    <a:lnTo>
                      <a:pt x="20" y="15"/>
                    </a:lnTo>
                    <a:lnTo>
                      <a:pt x="0" y="2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39" name="Freeform 14">
                <a:extLst>
                  <a:ext uri="{FF2B5EF4-FFF2-40B4-BE49-F238E27FC236}">
                    <a16:creationId xmlns:a16="http://schemas.microsoft.com/office/drawing/2014/main" id="{E2A46082-56F0-49C4-AA42-092FFBCBD97F}"/>
                  </a:ext>
                </a:extLst>
              </p:cNvPr>
              <p:cNvSpPr>
                <a:spLocks/>
              </p:cNvSpPr>
              <p:nvPr/>
            </p:nvSpPr>
            <p:spPr bwMode="auto">
              <a:xfrm>
                <a:off x="933" y="652"/>
                <a:ext cx="44" cy="47"/>
              </a:xfrm>
              <a:custGeom>
                <a:avLst/>
                <a:gdLst>
                  <a:gd name="T0" fmla="*/ 0 w 44"/>
                  <a:gd name="T1" fmla="*/ 0 h 47"/>
                  <a:gd name="T2" fmla="*/ 0 w 44"/>
                  <a:gd name="T3" fmla="*/ 3 h 47"/>
                  <a:gd name="T4" fmla="*/ 2 w 44"/>
                  <a:gd name="T5" fmla="*/ 3 h 47"/>
                  <a:gd name="T6" fmla="*/ 2 w 44"/>
                  <a:gd name="T7" fmla="*/ 10 h 47"/>
                  <a:gd name="T8" fmla="*/ 6 w 44"/>
                  <a:gd name="T9" fmla="*/ 11 h 47"/>
                  <a:gd name="T10" fmla="*/ 7 w 44"/>
                  <a:gd name="T11" fmla="*/ 45 h 47"/>
                  <a:gd name="T12" fmla="*/ 20 w 44"/>
                  <a:gd name="T13" fmla="*/ 46 h 47"/>
                  <a:gd name="T14" fmla="*/ 33 w 44"/>
                  <a:gd name="T15" fmla="*/ 45 h 47"/>
                  <a:gd name="T16" fmla="*/ 32 w 44"/>
                  <a:gd name="T17" fmla="*/ 37 h 47"/>
                  <a:gd name="T18" fmla="*/ 43 w 44"/>
                  <a:gd name="T19" fmla="*/ 37 h 47"/>
                  <a:gd name="T20" fmla="*/ 42 w 44"/>
                  <a:gd name="T21" fmla="*/ 3 h 47"/>
                  <a:gd name="T22" fmla="*/ 36 w 44"/>
                  <a:gd name="T23" fmla="*/ 4 h 47"/>
                  <a:gd name="T24" fmla="*/ 31 w 44"/>
                  <a:gd name="T25" fmla="*/ 8 h 47"/>
                  <a:gd name="T26" fmla="*/ 28 w 44"/>
                  <a:gd name="T27" fmla="*/ 14 h 47"/>
                  <a:gd name="T28" fmla="*/ 23 w 44"/>
                  <a:gd name="T29" fmla="*/ 14 h 47"/>
                  <a:gd name="T30" fmla="*/ 21 w 44"/>
                  <a:gd name="T31" fmla="*/ 17 h 47"/>
                  <a:gd name="T32" fmla="*/ 19 w 44"/>
                  <a:gd name="T33" fmla="*/ 14 h 47"/>
                  <a:gd name="T34" fmla="*/ 19 w 44"/>
                  <a:gd name="T35" fmla="*/ 12 h 47"/>
                  <a:gd name="T36" fmla="*/ 23 w 44"/>
                  <a:gd name="T37" fmla="*/ 1 h 47"/>
                  <a:gd name="T38" fmla="*/ 2 w 44"/>
                  <a:gd name="T39" fmla="*/ 0 h 47"/>
                  <a:gd name="T40" fmla="*/ 0 w 44"/>
                  <a:gd name="T41" fmla="*/ 0 h 4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4"/>
                  <a:gd name="T64" fmla="*/ 0 h 47"/>
                  <a:gd name="T65" fmla="*/ 44 w 44"/>
                  <a:gd name="T66" fmla="*/ 47 h 4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4" h="47">
                    <a:moveTo>
                      <a:pt x="0" y="0"/>
                    </a:moveTo>
                    <a:lnTo>
                      <a:pt x="0" y="3"/>
                    </a:lnTo>
                    <a:lnTo>
                      <a:pt x="2" y="3"/>
                    </a:lnTo>
                    <a:lnTo>
                      <a:pt x="2" y="10"/>
                    </a:lnTo>
                    <a:lnTo>
                      <a:pt x="6" y="11"/>
                    </a:lnTo>
                    <a:lnTo>
                      <a:pt x="7" y="45"/>
                    </a:lnTo>
                    <a:lnTo>
                      <a:pt x="20" y="46"/>
                    </a:lnTo>
                    <a:lnTo>
                      <a:pt x="33" y="45"/>
                    </a:lnTo>
                    <a:lnTo>
                      <a:pt x="32" y="37"/>
                    </a:lnTo>
                    <a:lnTo>
                      <a:pt x="43" y="37"/>
                    </a:lnTo>
                    <a:lnTo>
                      <a:pt x="42" y="3"/>
                    </a:lnTo>
                    <a:lnTo>
                      <a:pt x="36" y="4"/>
                    </a:lnTo>
                    <a:lnTo>
                      <a:pt x="31" y="8"/>
                    </a:lnTo>
                    <a:lnTo>
                      <a:pt x="28" y="14"/>
                    </a:lnTo>
                    <a:lnTo>
                      <a:pt x="23" y="14"/>
                    </a:lnTo>
                    <a:lnTo>
                      <a:pt x="21" y="17"/>
                    </a:lnTo>
                    <a:lnTo>
                      <a:pt x="19" y="14"/>
                    </a:lnTo>
                    <a:lnTo>
                      <a:pt x="19" y="12"/>
                    </a:lnTo>
                    <a:lnTo>
                      <a:pt x="23" y="1"/>
                    </a:lnTo>
                    <a:lnTo>
                      <a:pt x="2"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40" name="Freeform 15">
                <a:extLst>
                  <a:ext uri="{FF2B5EF4-FFF2-40B4-BE49-F238E27FC236}">
                    <a16:creationId xmlns:a16="http://schemas.microsoft.com/office/drawing/2014/main" id="{3F07C664-9B1F-4FD1-97EA-C3257DF20B3E}"/>
                  </a:ext>
                </a:extLst>
              </p:cNvPr>
              <p:cNvSpPr>
                <a:spLocks/>
              </p:cNvSpPr>
              <p:nvPr/>
            </p:nvSpPr>
            <p:spPr bwMode="auto">
              <a:xfrm>
                <a:off x="933" y="652"/>
                <a:ext cx="46" cy="49"/>
              </a:xfrm>
              <a:custGeom>
                <a:avLst/>
                <a:gdLst>
                  <a:gd name="T0" fmla="*/ 0 w 46"/>
                  <a:gd name="T1" fmla="*/ 0 h 49"/>
                  <a:gd name="T2" fmla="*/ 0 w 46"/>
                  <a:gd name="T3" fmla="*/ 3 h 49"/>
                  <a:gd name="T4" fmla="*/ 2 w 46"/>
                  <a:gd name="T5" fmla="*/ 3 h 49"/>
                  <a:gd name="T6" fmla="*/ 2 w 46"/>
                  <a:gd name="T7" fmla="*/ 10 h 49"/>
                  <a:gd name="T8" fmla="*/ 7 w 46"/>
                  <a:gd name="T9" fmla="*/ 11 h 49"/>
                  <a:gd name="T10" fmla="*/ 7 w 46"/>
                  <a:gd name="T11" fmla="*/ 47 h 49"/>
                  <a:gd name="T12" fmla="*/ 20 w 46"/>
                  <a:gd name="T13" fmla="*/ 48 h 49"/>
                  <a:gd name="T14" fmla="*/ 34 w 46"/>
                  <a:gd name="T15" fmla="*/ 47 h 49"/>
                  <a:gd name="T16" fmla="*/ 34 w 46"/>
                  <a:gd name="T17" fmla="*/ 38 h 49"/>
                  <a:gd name="T18" fmla="*/ 45 w 46"/>
                  <a:gd name="T19" fmla="*/ 38 h 49"/>
                  <a:gd name="T20" fmla="*/ 44 w 46"/>
                  <a:gd name="T21" fmla="*/ 3 h 49"/>
                  <a:gd name="T22" fmla="*/ 38 w 46"/>
                  <a:gd name="T23" fmla="*/ 4 h 49"/>
                  <a:gd name="T24" fmla="*/ 32 w 46"/>
                  <a:gd name="T25" fmla="*/ 8 h 49"/>
                  <a:gd name="T26" fmla="*/ 29 w 46"/>
                  <a:gd name="T27" fmla="*/ 15 h 49"/>
                  <a:gd name="T28" fmla="*/ 24 w 46"/>
                  <a:gd name="T29" fmla="*/ 15 h 49"/>
                  <a:gd name="T30" fmla="*/ 22 w 46"/>
                  <a:gd name="T31" fmla="*/ 17 h 49"/>
                  <a:gd name="T32" fmla="*/ 20 w 46"/>
                  <a:gd name="T33" fmla="*/ 15 h 49"/>
                  <a:gd name="T34" fmla="*/ 20 w 46"/>
                  <a:gd name="T35" fmla="*/ 13 h 49"/>
                  <a:gd name="T36" fmla="*/ 25 w 46"/>
                  <a:gd name="T37" fmla="*/ 1 h 49"/>
                  <a:gd name="T38" fmla="*/ 2 w 46"/>
                  <a:gd name="T39" fmla="*/ 0 h 49"/>
                  <a:gd name="T40" fmla="*/ 0 w 46"/>
                  <a:gd name="T41" fmla="*/ 0 h 4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6"/>
                  <a:gd name="T64" fmla="*/ 0 h 49"/>
                  <a:gd name="T65" fmla="*/ 46 w 46"/>
                  <a:gd name="T66" fmla="*/ 49 h 4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6" h="49">
                    <a:moveTo>
                      <a:pt x="0" y="0"/>
                    </a:moveTo>
                    <a:lnTo>
                      <a:pt x="0" y="3"/>
                    </a:lnTo>
                    <a:lnTo>
                      <a:pt x="2" y="3"/>
                    </a:lnTo>
                    <a:lnTo>
                      <a:pt x="2" y="10"/>
                    </a:lnTo>
                    <a:lnTo>
                      <a:pt x="7" y="11"/>
                    </a:lnTo>
                    <a:lnTo>
                      <a:pt x="7" y="47"/>
                    </a:lnTo>
                    <a:lnTo>
                      <a:pt x="20" y="48"/>
                    </a:lnTo>
                    <a:lnTo>
                      <a:pt x="34" y="47"/>
                    </a:lnTo>
                    <a:lnTo>
                      <a:pt x="34" y="38"/>
                    </a:lnTo>
                    <a:lnTo>
                      <a:pt x="45" y="38"/>
                    </a:lnTo>
                    <a:lnTo>
                      <a:pt x="44" y="3"/>
                    </a:lnTo>
                    <a:lnTo>
                      <a:pt x="38" y="4"/>
                    </a:lnTo>
                    <a:lnTo>
                      <a:pt x="32" y="8"/>
                    </a:lnTo>
                    <a:lnTo>
                      <a:pt x="29" y="15"/>
                    </a:lnTo>
                    <a:lnTo>
                      <a:pt x="24" y="15"/>
                    </a:lnTo>
                    <a:lnTo>
                      <a:pt x="22" y="17"/>
                    </a:lnTo>
                    <a:lnTo>
                      <a:pt x="20" y="15"/>
                    </a:lnTo>
                    <a:lnTo>
                      <a:pt x="20" y="13"/>
                    </a:lnTo>
                    <a:lnTo>
                      <a:pt x="25" y="1"/>
                    </a:lnTo>
                    <a:lnTo>
                      <a:pt x="2"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41" name="Freeform 16">
                <a:extLst>
                  <a:ext uri="{FF2B5EF4-FFF2-40B4-BE49-F238E27FC236}">
                    <a16:creationId xmlns:a16="http://schemas.microsoft.com/office/drawing/2014/main" id="{CD3057CE-460A-4588-A08C-F6335D9D82ED}"/>
                  </a:ext>
                </a:extLst>
              </p:cNvPr>
              <p:cNvSpPr>
                <a:spLocks/>
              </p:cNvSpPr>
              <p:nvPr/>
            </p:nvSpPr>
            <p:spPr bwMode="auto">
              <a:xfrm>
                <a:off x="591" y="664"/>
                <a:ext cx="50" cy="58"/>
              </a:xfrm>
              <a:custGeom>
                <a:avLst/>
                <a:gdLst>
                  <a:gd name="T0" fmla="*/ 0 w 50"/>
                  <a:gd name="T1" fmla="*/ 17 h 58"/>
                  <a:gd name="T2" fmla="*/ 6 w 50"/>
                  <a:gd name="T3" fmla="*/ 0 h 58"/>
                  <a:gd name="T4" fmla="*/ 39 w 50"/>
                  <a:gd name="T5" fmla="*/ 0 h 58"/>
                  <a:gd name="T6" fmla="*/ 49 w 50"/>
                  <a:gd name="T7" fmla="*/ 0 h 58"/>
                  <a:gd name="T8" fmla="*/ 48 w 50"/>
                  <a:gd name="T9" fmla="*/ 35 h 58"/>
                  <a:gd name="T10" fmla="*/ 42 w 50"/>
                  <a:gd name="T11" fmla="*/ 39 h 58"/>
                  <a:gd name="T12" fmla="*/ 47 w 50"/>
                  <a:gd name="T13" fmla="*/ 50 h 58"/>
                  <a:gd name="T14" fmla="*/ 47 w 50"/>
                  <a:gd name="T15" fmla="*/ 57 h 58"/>
                  <a:gd name="T16" fmla="*/ 23 w 50"/>
                  <a:gd name="T17" fmla="*/ 41 h 58"/>
                  <a:gd name="T18" fmla="*/ 14 w 50"/>
                  <a:gd name="T19" fmla="*/ 24 h 58"/>
                  <a:gd name="T20" fmla="*/ 0 w 50"/>
                  <a:gd name="T21" fmla="*/ 17 h 5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0"/>
                  <a:gd name="T34" fmla="*/ 0 h 58"/>
                  <a:gd name="T35" fmla="*/ 50 w 50"/>
                  <a:gd name="T36" fmla="*/ 58 h 5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0" h="58">
                    <a:moveTo>
                      <a:pt x="0" y="17"/>
                    </a:moveTo>
                    <a:lnTo>
                      <a:pt x="6" y="0"/>
                    </a:lnTo>
                    <a:lnTo>
                      <a:pt x="39" y="0"/>
                    </a:lnTo>
                    <a:lnTo>
                      <a:pt x="49" y="0"/>
                    </a:lnTo>
                    <a:lnTo>
                      <a:pt x="48" y="35"/>
                    </a:lnTo>
                    <a:lnTo>
                      <a:pt x="42" y="39"/>
                    </a:lnTo>
                    <a:lnTo>
                      <a:pt x="47" y="50"/>
                    </a:lnTo>
                    <a:lnTo>
                      <a:pt x="47" y="57"/>
                    </a:lnTo>
                    <a:lnTo>
                      <a:pt x="23" y="41"/>
                    </a:lnTo>
                    <a:lnTo>
                      <a:pt x="14" y="24"/>
                    </a:lnTo>
                    <a:lnTo>
                      <a:pt x="0" y="17"/>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42" name="Freeform 17">
                <a:extLst>
                  <a:ext uri="{FF2B5EF4-FFF2-40B4-BE49-F238E27FC236}">
                    <a16:creationId xmlns:a16="http://schemas.microsoft.com/office/drawing/2014/main" id="{112BA6A7-857A-43DF-9F49-B3DC421C5110}"/>
                  </a:ext>
                </a:extLst>
              </p:cNvPr>
              <p:cNvSpPr>
                <a:spLocks/>
              </p:cNvSpPr>
              <p:nvPr/>
            </p:nvSpPr>
            <p:spPr bwMode="auto">
              <a:xfrm>
                <a:off x="591" y="664"/>
                <a:ext cx="54" cy="61"/>
              </a:xfrm>
              <a:custGeom>
                <a:avLst/>
                <a:gdLst>
                  <a:gd name="T0" fmla="*/ 0 w 54"/>
                  <a:gd name="T1" fmla="*/ 18 h 61"/>
                  <a:gd name="T2" fmla="*/ 7 w 54"/>
                  <a:gd name="T3" fmla="*/ 0 h 61"/>
                  <a:gd name="T4" fmla="*/ 42 w 54"/>
                  <a:gd name="T5" fmla="*/ 0 h 61"/>
                  <a:gd name="T6" fmla="*/ 53 w 54"/>
                  <a:gd name="T7" fmla="*/ 0 h 61"/>
                  <a:gd name="T8" fmla="*/ 52 w 54"/>
                  <a:gd name="T9" fmla="*/ 37 h 61"/>
                  <a:gd name="T10" fmla="*/ 45 w 54"/>
                  <a:gd name="T11" fmla="*/ 41 h 61"/>
                  <a:gd name="T12" fmla="*/ 50 w 54"/>
                  <a:gd name="T13" fmla="*/ 53 h 61"/>
                  <a:gd name="T14" fmla="*/ 50 w 54"/>
                  <a:gd name="T15" fmla="*/ 60 h 61"/>
                  <a:gd name="T16" fmla="*/ 25 w 54"/>
                  <a:gd name="T17" fmla="*/ 43 h 61"/>
                  <a:gd name="T18" fmla="*/ 15 w 54"/>
                  <a:gd name="T19" fmla="*/ 25 h 61"/>
                  <a:gd name="T20" fmla="*/ 0 w 54"/>
                  <a:gd name="T21" fmla="*/ 18 h 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4"/>
                  <a:gd name="T34" fmla="*/ 0 h 61"/>
                  <a:gd name="T35" fmla="*/ 54 w 54"/>
                  <a:gd name="T36" fmla="*/ 61 h 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4" h="61">
                    <a:moveTo>
                      <a:pt x="0" y="18"/>
                    </a:moveTo>
                    <a:lnTo>
                      <a:pt x="7" y="0"/>
                    </a:lnTo>
                    <a:lnTo>
                      <a:pt x="42" y="0"/>
                    </a:lnTo>
                    <a:lnTo>
                      <a:pt x="53" y="0"/>
                    </a:lnTo>
                    <a:lnTo>
                      <a:pt x="52" y="37"/>
                    </a:lnTo>
                    <a:lnTo>
                      <a:pt x="45" y="41"/>
                    </a:lnTo>
                    <a:lnTo>
                      <a:pt x="50" y="53"/>
                    </a:lnTo>
                    <a:lnTo>
                      <a:pt x="50" y="60"/>
                    </a:lnTo>
                    <a:lnTo>
                      <a:pt x="25" y="43"/>
                    </a:lnTo>
                    <a:lnTo>
                      <a:pt x="15" y="25"/>
                    </a:lnTo>
                    <a:lnTo>
                      <a:pt x="0" y="18"/>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43" name="Freeform 18">
                <a:extLst>
                  <a:ext uri="{FF2B5EF4-FFF2-40B4-BE49-F238E27FC236}">
                    <a16:creationId xmlns:a16="http://schemas.microsoft.com/office/drawing/2014/main" id="{8E692EE6-31CC-4E71-B633-36421625223A}"/>
                  </a:ext>
                </a:extLst>
              </p:cNvPr>
              <p:cNvSpPr>
                <a:spLocks/>
              </p:cNvSpPr>
              <p:nvPr/>
            </p:nvSpPr>
            <p:spPr bwMode="auto">
              <a:xfrm>
                <a:off x="525" y="497"/>
                <a:ext cx="73" cy="53"/>
              </a:xfrm>
              <a:custGeom>
                <a:avLst/>
                <a:gdLst>
                  <a:gd name="T0" fmla="*/ 0 w 73"/>
                  <a:gd name="T1" fmla="*/ 51 h 53"/>
                  <a:gd name="T2" fmla="*/ 5 w 73"/>
                  <a:gd name="T3" fmla="*/ 42 h 53"/>
                  <a:gd name="T4" fmla="*/ 15 w 73"/>
                  <a:gd name="T5" fmla="*/ 25 h 53"/>
                  <a:gd name="T6" fmla="*/ 46 w 73"/>
                  <a:gd name="T7" fmla="*/ 13 h 53"/>
                  <a:gd name="T8" fmla="*/ 52 w 73"/>
                  <a:gd name="T9" fmla="*/ 0 h 53"/>
                  <a:gd name="T10" fmla="*/ 72 w 73"/>
                  <a:gd name="T11" fmla="*/ 0 h 53"/>
                  <a:gd name="T12" fmla="*/ 72 w 73"/>
                  <a:gd name="T13" fmla="*/ 52 h 53"/>
                  <a:gd name="T14" fmla="*/ 61 w 73"/>
                  <a:gd name="T15" fmla="*/ 52 h 53"/>
                  <a:gd name="T16" fmla="*/ 62 w 73"/>
                  <a:gd name="T17" fmla="*/ 44 h 53"/>
                  <a:gd name="T18" fmla="*/ 30 w 73"/>
                  <a:gd name="T19" fmla="*/ 44 h 53"/>
                  <a:gd name="T20" fmla="*/ 29 w 73"/>
                  <a:gd name="T21" fmla="*/ 52 h 53"/>
                  <a:gd name="T22" fmla="*/ 0 w 73"/>
                  <a:gd name="T23" fmla="*/ 51 h 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3"/>
                  <a:gd name="T37" fmla="*/ 0 h 53"/>
                  <a:gd name="T38" fmla="*/ 73 w 73"/>
                  <a:gd name="T39" fmla="*/ 53 h 5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3" h="53">
                    <a:moveTo>
                      <a:pt x="0" y="51"/>
                    </a:moveTo>
                    <a:lnTo>
                      <a:pt x="5" y="42"/>
                    </a:lnTo>
                    <a:lnTo>
                      <a:pt x="15" y="25"/>
                    </a:lnTo>
                    <a:lnTo>
                      <a:pt x="46" y="13"/>
                    </a:lnTo>
                    <a:lnTo>
                      <a:pt x="52" y="0"/>
                    </a:lnTo>
                    <a:lnTo>
                      <a:pt x="72" y="0"/>
                    </a:lnTo>
                    <a:lnTo>
                      <a:pt x="72" y="52"/>
                    </a:lnTo>
                    <a:lnTo>
                      <a:pt x="61" y="52"/>
                    </a:lnTo>
                    <a:lnTo>
                      <a:pt x="62" y="44"/>
                    </a:lnTo>
                    <a:lnTo>
                      <a:pt x="30" y="44"/>
                    </a:lnTo>
                    <a:lnTo>
                      <a:pt x="29" y="52"/>
                    </a:lnTo>
                    <a:lnTo>
                      <a:pt x="0" y="5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44" name="Freeform 19">
                <a:extLst>
                  <a:ext uri="{FF2B5EF4-FFF2-40B4-BE49-F238E27FC236}">
                    <a16:creationId xmlns:a16="http://schemas.microsoft.com/office/drawing/2014/main" id="{C9F635C2-8A53-478D-AD3A-9D3CE40EA6CF}"/>
                  </a:ext>
                </a:extLst>
              </p:cNvPr>
              <p:cNvSpPr>
                <a:spLocks/>
              </p:cNvSpPr>
              <p:nvPr/>
            </p:nvSpPr>
            <p:spPr bwMode="auto">
              <a:xfrm>
                <a:off x="525" y="497"/>
                <a:ext cx="76" cy="56"/>
              </a:xfrm>
              <a:custGeom>
                <a:avLst/>
                <a:gdLst>
                  <a:gd name="T0" fmla="*/ 0 w 76"/>
                  <a:gd name="T1" fmla="*/ 54 h 56"/>
                  <a:gd name="T2" fmla="*/ 5 w 76"/>
                  <a:gd name="T3" fmla="*/ 44 h 56"/>
                  <a:gd name="T4" fmla="*/ 15 w 76"/>
                  <a:gd name="T5" fmla="*/ 27 h 56"/>
                  <a:gd name="T6" fmla="*/ 48 w 76"/>
                  <a:gd name="T7" fmla="*/ 14 h 56"/>
                  <a:gd name="T8" fmla="*/ 54 w 76"/>
                  <a:gd name="T9" fmla="*/ 0 h 56"/>
                  <a:gd name="T10" fmla="*/ 75 w 76"/>
                  <a:gd name="T11" fmla="*/ 0 h 56"/>
                  <a:gd name="T12" fmla="*/ 75 w 76"/>
                  <a:gd name="T13" fmla="*/ 55 h 56"/>
                  <a:gd name="T14" fmla="*/ 64 w 76"/>
                  <a:gd name="T15" fmla="*/ 55 h 56"/>
                  <a:gd name="T16" fmla="*/ 64 w 76"/>
                  <a:gd name="T17" fmla="*/ 47 h 56"/>
                  <a:gd name="T18" fmla="*/ 31 w 76"/>
                  <a:gd name="T19" fmla="*/ 47 h 56"/>
                  <a:gd name="T20" fmla="*/ 31 w 76"/>
                  <a:gd name="T21" fmla="*/ 55 h 56"/>
                  <a:gd name="T22" fmla="*/ 0 w 76"/>
                  <a:gd name="T23" fmla="*/ 54 h 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6"/>
                  <a:gd name="T37" fmla="*/ 0 h 56"/>
                  <a:gd name="T38" fmla="*/ 76 w 76"/>
                  <a:gd name="T39" fmla="*/ 56 h 5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6" h="56">
                    <a:moveTo>
                      <a:pt x="0" y="54"/>
                    </a:moveTo>
                    <a:lnTo>
                      <a:pt x="5" y="44"/>
                    </a:lnTo>
                    <a:lnTo>
                      <a:pt x="15" y="27"/>
                    </a:lnTo>
                    <a:lnTo>
                      <a:pt x="48" y="14"/>
                    </a:lnTo>
                    <a:lnTo>
                      <a:pt x="54" y="0"/>
                    </a:lnTo>
                    <a:lnTo>
                      <a:pt x="75" y="0"/>
                    </a:lnTo>
                    <a:lnTo>
                      <a:pt x="75" y="55"/>
                    </a:lnTo>
                    <a:lnTo>
                      <a:pt x="64" y="55"/>
                    </a:lnTo>
                    <a:lnTo>
                      <a:pt x="64" y="47"/>
                    </a:lnTo>
                    <a:lnTo>
                      <a:pt x="31" y="47"/>
                    </a:lnTo>
                    <a:lnTo>
                      <a:pt x="31" y="55"/>
                    </a:lnTo>
                    <a:lnTo>
                      <a:pt x="0" y="54"/>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45" name="Freeform 20">
                <a:extLst>
                  <a:ext uri="{FF2B5EF4-FFF2-40B4-BE49-F238E27FC236}">
                    <a16:creationId xmlns:a16="http://schemas.microsoft.com/office/drawing/2014/main" id="{87E00612-EBF4-4F3C-B2F5-2BC0A7BDF907}"/>
                  </a:ext>
                </a:extLst>
              </p:cNvPr>
              <p:cNvSpPr>
                <a:spLocks/>
              </p:cNvSpPr>
              <p:nvPr/>
            </p:nvSpPr>
            <p:spPr bwMode="auto">
              <a:xfrm>
                <a:off x="922" y="700"/>
                <a:ext cx="30" cy="36"/>
              </a:xfrm>
              <a:custGeom>
                <a:avLst/>
                <a:gdLst>
                  <a:gd name="T0" fmla="*/ 0 w 30"/>
                  <a:gd name="T1" fmla="*/ 1 h 36"/>
                  <a:gd name="T2" fmla="*/ 1 w 30"/>
                  <a:gd name="T3" fmla="*/ 31 h 36"/>
                  <a:gd name="T4" fmla="*/ 20 w 30"/>
                  <a:gd name="T5" fmla="*/ 31 h 36"/>
                  <a:gd name="T6" fmla="*/ 20 w 30"/>
                  <a:gd name="T7" fmla="*/ 35 h 36"/>
                  <a:gd name="T8" fmla="*/ 29 w 30"/>
                  <a:gd name="T9" fmla="*/ 35 h 36"/>
                  <a:gd name="T10" fmla="*/ 28 w 30"/>
                  <a:gd name="T11" fmla="*/ 1 h 36"/>
                  <a:gd name="T12" fmla="*/ 16 w 30"/>
                  <a:gd name="T13" fmla="*/ 0 h 36"/>
                  <a:gd name="T14" fmla="*/ 0 w 30"/>
                  <a:gd name="T15" fmla="*/ 1 h 36"/>
                  <a:gd name="T16" fmla="*/ 0 60000 65536"/>
                  <a:gd name="T17" fmla="*/ 0 60000 65536"/>
                  <a:gd name="T18" fmla="*/ 0 60000 65536"/>
                  <a:gd name="T19" fmla="*/ 0 60000 65536"/>
                  <a:gd name="T20" fmla="*/ 0 60000 65536"/>
                  <a:gd name="T21" fmla="*/ 0 60000 65536"/>
                  <a:gd name="T22" fmla="*/ 0 60000 65536"/>
                  <a:gd name="T23" fmla="*/ 0 60000 65536"/>
                  <a:gd name="T24" fmla="*/ 0 w 30"/>
                  <a:gd name="T25" fmla="*/ 0 h 36"/>
                  <a:gd name="T26" fmla="*/ 30 w 30"/>
                  <a:gd name="T27" fmla="*/ 36 h 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 h="36">
                    <a:moveTo>
                      <a:pt x="0" y="1"/>
                    </a:moveTo>
                    <a:lnTo>
                      <a:pt x="1" y="31"/>
                    </a:lnTo>
                    <a:lnTo>
                      <a:pt x="20" y="31"/>
                    </a:lnTo>
                    <a:lnTo>
                      <a:pt x="20" y="35"/>
                    </a:lnTo>
                    <a:lnTo>
                      <a:pt x="29" y="35"/>
                    </a:lnTo>
                    <a:lnTo>
                      <a:pt x="28" y="1"/>
                    </a:lnTo>
                    <a:lnTo>
                      <a:pt x="16" y="0"/>
                    </a:lnTo>
                    <a:lnTo>
                      <a:pt x="0" y="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46" name="Freeform 21">
                <a:extLst>
                  <a:ext uri="{FF2B5EF4-FFF2-40B4-BE49-F238E27FC236}">
                    <a16:creationId xmlns:a16="http://schemas.microsoft.com/office/drawing/2014/main" id="{5B51AF2D-9DF0-488E-A95D-76D9C78BF3BE}"/>
                  </a:ext>
                </a:extLst>
              </p:cNvPr>
              <p:cNvSpPr>
                <a:spLocks/>
              </p:cNvSpPr>
              <p:nvPr/>
            </p:nvSpPr>
            <p:spPr bwMode="auto">
              <a:xfrm>
                <a:off x="922" y="700"/>
                <a:ext cx="33" cy="39"/>
              </a:xfrm>
              <a:custGeom>
                <a:avLst/>
                <a:gdLst>
                  <a:gd name="T0" fmla="*/ 0 w 33"/>
                  <a:gd name="T1" fmla="*/ 1 h 39"/>
                  <a:gd name="T2" fmla="*/ 1 w 33"/>
                  <a:gd name="T3" fmla="*/ 34 h 39"/>
                  <a:gd name="T4" fmla="*/ 22 w 33"/>
                  <a:gd name="T5" fmla="*/ 34 h 39"/>
                  <a:gd name="T6" fmla="*/ 22 w 33"/>
                  <a:gd name="T7" fmla="*/ 38 h 39"/>
                  <a:gd name="T8" fmla="*/ 32 w 33"/>
                  <a:gd name="T9" fmla="*/ 38 h 39"/>
                  <a:gd name="T10" fmla="*/ 31 w 33"/>
                  <a:gd name="T11" fmla="*/ 1 h 39"/>
                  <a:gd name="T12" fmla="*/ 17 w 33"/>
                  <a:gd name="T13" fmla="*/ 0 h 39"/>
                  <a:gd name="T14" fmla="*/ 0 w 33"/>
                  <a:gd name="T15" fmla="*/ 1 h 39"/>
                  <a:gd name="T16" fmla="*/ 0 60000 65536"/>
                  <a:gd name="T17" fmla="*/ 0 60000 65536"/>
                  <a:gd name="T18" fmla="*/ 0 60000 65536"/>
                  <a:gd name="T19" fmla="*/ 0 60000 65536"/>
                  <a:gd name="T20" fmla="*/ 0 60000 65536"/>
                  <a:gd name="T21" fmla="*/ 0 60000 65536"/>
                  <a:gd name="T22" fmla="*/ 0 60000 65536"/>
                  <a:gd name="T23" fmla="*/ 0 60000 65536"/>
                  <a:gd name="T24" fmla="*/ 0 w 33"/>
                  <a:gd name="T25" fmla="*/ 0 h 39"/>
                  <a:gd name="T26" fmla="*/ 33 w 33"/>
                  <a:gd name="T27" fmla="*/ 39 h 3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3" h="39">
                    <a:moveTo>
                      <a:pt x="0" y="1"/>
                    </a:moveTo>
                    <a:lnTo>
                      <a:pt x="1" y="34"/>
                    </a:lnTo>
                    <a:lnTo>
                      <a:pt x="22" y="34"/>
                    </a:lnTo>
                    <a:lnTo>
                      <a:pt x="22" y="38"/>
                    </a:lnTo>
                    <a:lnTo>
                      <a:pt x="32" y="38"/>
                    </a:lnTo>
                    <a:lnTo>
                      <a:pt x="31" y="1"/>
                    </a:lnTo>
                    <a:lnTo>
                      <a:pt x="17" y="0"/>
                    </a:lnTo>
                    <a:lnTo>
                      <a:pt x="0" y="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47" name="Freeform 22">
                <a:extLst>
                  <a:ext uri="{FF2B5EF4-FFF2-40B4-BE49-F238E27FC236}">
                    <a16:creationId xmlns:a16="http://schemas.microsoft.com/office/drawing/2014/main" id="{818DCE5F-D4D7-4E5A-9F97-07891C0FAE43}"/>
                  </a:ext>
                </a:extLst>
              </p:cNvPr>
              <p:cNvSpPr>
                <a:spLocks/>
              </p:cNvSpPr>
              <p:nvPr/>
            </p:nvSpPr>
            <p:spPr bwMode="auto">
              <a:xfrm>
                <a:off x="631" y="589"/>
                <a:ext cx="66" cy="47"/>
              </a:xfrm>
              <a:custGeom>
                <a:avLst/>
                <a:gdLst>
                  <a:gd name="T0" fmla="*/ 0 w 66"/>
                  <a:gd name="T1" fmla="*/ 9 h 47"/>
                  <a:gd name="T2" fmla="*/ 2 w 66"/>
                  <a:gd name="T3" fmla="*/ 19 h 47"/>
                  <a:gd name="T4" fmla="*/ 1 w 66"/>
                  <a:gd name="T5" fmla="*/ 46 h 47"/>
                  <a:gd name="T6" fmla="*/ 64 w 66"/>
                  <a:gd name="T7" fmla="*/ 46 h 47"/>
                  <a:gd name="T8" fmla="*/ 65 w 66"/>
                  <a:gd name="T9" fmla="*/ 27 h 47"/>
                  <a:gd name="T10" fmla="*/ 64 w 66"/>
                  <a:gd name="T11" fmla="*/ 0 h 47"/>
                  <a:gd name="T12" fmla="*/ 11 w 66"/>
                  <a:gd name="T13" fmla="*/ 0 h 47"/>
                  <a:gd name="T14" fmla="*/ 11 w 66"/>
                  <a:gd name="T15" fmla="*/ 9 h 47"/>
                  <a:gd name="T16" fmla="*/ 0 w 66"/>
                  <a:gd name="T17" fmla="*/ 9 h 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6"/>
                  <a:gd name="T28" fmla="*/ 0 h 47"/>
                  <a:gd name="T29" fmla="*/ 66 w 66"/>
                  <a:gd name="T30" fmla="*/ 47 h 4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6" h="47">
                    <a:moveTo>
                      <a:pt x="0" y="9"/>
                    </a:moveTo>
                    <a:lnTo>
                      <a:pt x="2" y="19"/>
                    </a:lnTo>
                    <a:lnTo>
                      <a:pt x="1" y="46"/>
                    </a:lnTo>
                    <a:lnTo>
                      <a:pt x="64" y="46"/>
                    </a:lnTo>
                    <a:lnTo>
                      <a:pt x="65" y="27"/>
                    </a:lnTo>
                    <a:lnTo>
                      <a:pt x="64" y="0"/>
                    </a:lnTo>
                    <a:lnTo>
                      <a:pt x="11" y="0"/>
                    </a:lnTo>
                    <a:lnTo>
                      <a:pt x="11" y="9"/>
                    </a:lnTo>
                    <a:lnTo>
                      <a:pt x="0" y="9"/>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48" name="Freeform 23">
                <a:extLst>
                  <a:ext uri="{FF2B5EF4-FFF2-40B4-BE49-F238E27FC236}">
                    <a16:creationId xmlns:a16="http://schemas.microsoft.com/office/drawing/2014/main" id="{85312526-9A92-47CF-BAB4-1A2194002C47}"/>
                  </a:ext>
                </a:extLst>
              </p:cNvPr>
              <p:cNvSpPr>
                <a:spLocks/>
              </p:cNvSpPr>
              <p:nvPr/>
            </p:nvSpPr>
            <p:spPr bwMode="auto">
              <a:xfrm>
                <a:off x="631" y="589"/>
                <a:ext cx="68" cy="50"/>
              </a:xfrm>
              <a:custGeom>
                <a:avLst/>
                <a:gdLst>
                  <a:gd name="T0" fmla="*/ 0 w 68"/>
                  <a:gd name="T1" fmla="*/ 9 h 50"/>
                  <a:gd name="T2" fmla="*/ 2 w 68"/>
                  <a:gd name="T3" fmla="*/ 20 h 50"/>
                  <a:gd name="T4" fmla="*/ 1 w 68"/>
                  <a:gd name="T5" fmla="*/ 49 h 50"/>
                  <a:gd name="T6" fmla="*/ 66 w 68"/>
                  <a:gd name="T7" fmla="*/ 49 h 50"/>
                  <a:gd name="T8" fmla="*/ 67 w 68"/>
                  <a:gd name="T9" fmla="*/ 29 h 50"/>
                  <a:gd name="T10" fmla="*/ 66 w 68"/>
                  <a:gd name="T11" fmla="*/ 0 h 50"/>
                  <a:gd name="T12" fmla="*/ 11 w 68"/>
                  <a:gd name="T13" fmla="*/ 0 h 50"/>
                  <a:gd name="T14" fmla="*/ 11 w 68"/>
                  <a:gd name="T15" fmla="*/ 10 h 50"/>
                  <a:gd name="T16" fmla="*/ 0 w 68"/>
                  <a:gd name="T17" fmla="*/ 9 h 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50"/>
                  <a:gd name="T29" fmla="*/ 68 w 68"/>
                  <a:gd name="T30" fmla="*/ 50 h 5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50">
                    <a:moveTo>
                      <a:pt x="0" y="9"/>
                    </a:moveTo>
                    <a:lnTo>
                      <a:pt x="2" y="20"/>
                    </a:lnTo>
                    <a:lnTo>
                      <a:pt x="1" y="49"/>
                    </a:lnTo>
                    <a:lnTo>
                      <a:pt x="66" y="49"/>
                    </a:lnTo>
                    <a:lnTo>
                      <a:pt x="67" y="29"/>
                    </a:lnTo>
                    <a:lnTo>
                      <a:pt x="66" y="0"/>
                    </a:lnTo>
                    <a:lnTo>
                      <a:pt x="11" y="0"/>
                    </a:lnTo>
                    <a:lnTo>
                      <a:pt x="11" y="10"/>
                    </a:lnTo>
                    <a:lnTo>
                      <a:pt x="0" y="9"/>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49" name="Freeform 24">
                <a:extLst>
                  <a:ext uri="{FF2B5EF4-FFF2-40B4-BE49-F238E27FC236}">
                    <a16:creationId xmlns:a16="http://schemas.microsoft.com/office/drawing/2014/main" id="{6C5F968F-2EFB-43F0-987E-2F589095B1FC}"/>
                  </a:ext>
                </a:extLst>
              </p:cNvPr>
              <p:cNvSpPr>
                <a:spLocks/>
              </p:cNvSpPr>
              <p:nvPr/>
            </p:nvSpPr>
            <p:spPr bwMode="auto">
              <a:xfrm>
                <a:off x="697" y="618"/>
                <a:ext cx="53" cy="63"/>
              </a:xfrm>
              <a:custGeom>
                <a:avLst/>
                <a:gdLst>
                  <a:gd name="T0" fmla="*/ 1 w 53"/>
                  <a:gd name="T1" fmla="*/ 0 h 63"/>
                  <a:gd name="T2" fmla="*/ 0 w 53"/>
                  <a:gd name="T3" fmla="*/ 18 h 63"/>
                  <a:gd name="T4" fmla="*/ 0 w 53"/>
                  <a:gd name="T5" fmla="*/ 44 h 63"/>
                  <a:gd name="T6" fmla="*/ 1 w 53"/>
                  <a:gd name="T7" fmla="*/ 53 h 63"/>
                  <a:gd name="T8" fmla="*/ 11 w 53"/>
                  <a:gd name="T9" fmla="*/ 54 h 63"/>
                  <a:gd name="T10" fmla="*/ 11 w 53"/>
                  <a:gd name="T11" fmla="*/ 62 h 63"/>
                  <a:gd name="T12" fmla="*/ 52 w 53"/>
                  <a:gd name="T13" fmla="*/ 62 h 63"/>
                  <a:gd name="T14" fmla="*/ 52 w 53"/>
                  <a:gd name="T15" fmla="*/ 35 h 63"/>
                  <a:gd name="T16" fmla="*/ 52 w 53"/>
                  <a:gd name="T17" fmla="*/ 0 h 63"/>
                  <a:gd name="T18" fmla="*/ 1 w 53"/>
                  <a:gd name="T19" fmla="*/ 0 h 6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3"/>
                  <a:gd name="T31" fmla="*/ 0 h 63"/>
                  <a:gd name="T32" fmla="*/ 53 w 53"/>
                  <a:gd name="T33" fmla="*/ 63 h 6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3" h="63">
                    <a:moveTo>
                      <a:pt x="1" y="0"/>
                    </a:moveTo>
                    <a:lnTo>
                      <a:pt x="0" y="18"/>
                    </a:lnTo>
                    <a:lnTo>
                      <a:pt x="0" y="44"/>
                    </a:lnTo>
                    <a:lnTo>
                      <a:pt x="1" y="53"/>
                    </a:lnTo>
                    <a:lnTo>
                      <a:pt x="11" y="54"/>
                    </a:lnTo>
                    <a:lnTo>
                      <a:pt x="11" y="62"/>
                    </a:lnTo>
                    <a:lnTo>
                      <a:pt x="52" y="62"/>
                    </a:lnTo>
                    <a:lnTo>
                      <a:pt x="52" y="35"/>
                    </a:lnTo>
                    <a:lnTo>
                      <a:pt x="52" y="0"/>
                    </a:lnTo>
                    <a:lnTo>
                      <a:pt x="1"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50" name="Freeform 25">
                <a:extLst>
                  <a:ext uri="{FF2B5EF4-FFF2-40B4-BE49-F238E27FC236}">
                    <a16:creationId xmlns:a16="http://schemas.microsoft.com/office/drawing/2014/main" id="{530C3118-2C9C-45A5-96A1-2FB71618CE67}"/>
                  </a:ext>
                </a:extLst>
              </p:cNvPr>
              <p:cNvSpPr>
                <a:spLocks/>
              </p:cNvSpPr>
              <p:nvPr/>
            </p:nvSpPr>
            <p:spPr bwMode="auto">
              <a:xfrm>
                <a:off x="697" y="618"/>
                <a:ext cx="56" cy="66"/>
              </a:xfrm>
              <a:custGeom>
                <a:avLst/>
                <a:gdLst>
                  <a:gd name="T0" fmla="*/ 1 w 56"/>
                  <a:gd name="T1" fmla="*/ 0 h 66"/>
                  <a:gd name="T2" fmla="*/ 0 w 56"/>
                  <a:gd name="T3" fmla="*/ 19 h 66"/>
                  <a:gd name="T4" fmla="*/ 0 w 56"/>
                  <a:gd name="T5" fmla="*/ 46 h 66"/>
                  <a:gd name="T6" fmla="*/ 1 w 56"/>
                  <a:gd name="T7" fmla="*/ 56 h 66"/>
                  <a:gd name="T8" fmla="*/ 12 w 56"/>
                  <a:gd name="T9" fmla="*/ 57 h 66"/>
                  <a:gd name="T10" fmla="*/ 12 w 56"/>
                  <a:gd name="T11" fmla="*/ 65 h 66"/>
                  <a:gd name="T12" fmla="*/ 55 w 56"/>
                  <a:gd name="T13" fmla="*/ 65 h 66"/>
                  <a:gd name="T14" fmla="*/ 55 w 56"/>
                  <a:gd name="T15" fmla="*/ 37 h 66"/>
                  <a:gd name="T16" fmla="*/ 55 w 56"/>
                  <a:gd name="T17" fmla="*/ 0 h 66"/>
                  <a:gd name="T18" fmla="*/ 1 w 56"/>
                  <a:gd name="T19" fmla="*/ 0 h 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6"/>
                  <a:gd name="T31" fmla="*/ 0 h 66"/>
                  <a:gd name="T32" fmla="*/ 56 w 56"/>
                  <a:gd name="T33" fmla="*/ 66 h 6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6" h="66">
                    <a:moveTo>
                      <a:pt x="1" y="0"/>
                    </a:moveTo>
                    <a:lnTo>
                      <a:pt x="0" y="19"/>
                    </a:lnTo>
                    <a:lnTo>
                      <a:pt x="0" y="46"/>
                    </a:lnTo>
                    <a:lnTo>
                      <a:pt x="1" y="56"/>
                    </a:lnTo>
                    <a:lnTo>
                      <a:pt x="12" y="57"/>
                    </a:lnTo>
                    <a:lnTo>
                      <a:pt x="12" y="65"/>
                    </a:lnTo>
                    <a:lnTo>
                      <a:pt x="55" y="65"/>
                    </a:lnTo>
                    <a:lnTo>
                      <a:pt x="55" y="37"/>
                    </a:lnTo>
                    <a:lnTo>
                      <a:pt x="55" y="0"/>
                    </a:lnTo>
                    <a:lnTo>
                      <a:pt x="1"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51" name="Freeform 26">
                <a:extLst>
                  <a:ext uri="{FF2B5EF4-FFF2-40B4-BE49-F238E27FC236}">
                    <a16:creationId xmlns:a16="http://schemas.microsoft.com/office/drawing/2014/main" id="{78319DA5-F260-4D60-9A3F-28CC06AD06A3}"/>
                  </a:ext>
                </a:extLst>
              </p:cNvPr>
              <p:cNvSpPr>
                <a:spLocks/>
              </p:cNvSpPr>
              <p:nvPr/>
            </p:nvSpPr>
            <p:spPr bwMode="auto">
              <a:xfrm>
                <a:off x="799" y="766"/>
                <a:ext cx="68" cy="36"/>
              </a:xfrm>
              <a:custGeom>
                <a:avLst/>
                <a:gdLst>
                  <a:gd name="T0" fmla="*/ 0 w 68"/>
                  <a:gd name="T1" fmla="*/ 0 h 36"/>
                  <a:gd name="T2" fmla="*/ 1 w 68"/>
                  <a:gd name="T3" fmla="*/ 4 h 36"/>
                  <a:gd name="T4" fmla="*/ 7 w 68"/>
                  <a:gd name="T5" fmla="*/ 8 h 36"/>
                  <a:gd name="T6" fmla="*/ 16 w 68"/>
                  <a:gd name="T7" fmla="*/ 8 h 36"/>
                  <a:gd name="T8" fmla="*/ 16 w 68"/>
                  <a:gd name="T9" fmla="*/ 25 h 36"/>
                  <a:gd name="T10" fmla="*/ 12 w 68"/>
                  <a:gd name="T11" fmla="*/ 28 h 36"/>
                  <a:gd name="T12" fmla="*/ 9 w 68"/>
                  <a:gd name="T13" fmla="*/ 28 h 36"/>
                  <a:gd name="T14" fmla="*/ 6 w 68"/>
                  <a:gd name="T15" fmla="*/ 33 h 36"/>
                  <a:gd name="T16" fmla="*/ 6 w 68"/>
                  <a:gd name="T17" fmla="*/ 34 h 36"/>
                  <a:gd name="T18" fmla="*/ 67 w 68"/>
                  <a:gd name="T19" fmla="*/ 35 h 36"/>
                  <a:gd name="T20" fmla="*/ 67 w 68"/>
                  <a:gd name="T21" fmla="*/ 0 h 36"/>
                  <a:gd name="T22" fmla="*/ 47 w 68"/>
                  <a:gd name="T23" fmla="*/ 0 h 36"/>
                  <a:gd name="T24" fmla="*/ 16 w 68"/>
                  <a:gd name="T25" fmla="*/ 0 h 36"/>
                  <a:gd name="T26" fmla="*/ 0 w 68"/>
                  <a:gd name="T27" fmla="*/ 0 h 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8"/>
                  <a:gd name="T43" fmla="*/ 0 h 36"/>
                  <a:gd name="T44" fmla="*/ 68 w 68"/>
                  <a:gd name="T45" fmla="*/ 36 h 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8" h="36">
                    <a:moveTo>
                      <a:pt x="0" y="0"/>
                    </a:moveTo>
                    <a:lnTo>
                      <a:pt x="1" y="4"/>
                    </a:lnTo>
                    <a:lnTo>
                      <a:pt x="7" y="8"/>
                    </a:lnTo>
                    <a:lnTo>
                      <a:pt x="16" y="8"/>
                    </a:lnTo>
                    <a:lnTo>
                      <a:pt x="16" y="25"/>
                    </a:lnTo>
                    <a:lnTo>
                      <a:pt x="12" y="28"/>
                    </a:lnTo>
                    <a:lnTo>
                      <a:pt x="9" y="28"/>
                    </a:lnTo>
                    <a:lnTo>
                      <a:pt x="6" y="33"/>
                    </a:lnTo>
                    <a:lnTo>
                      <a:pt x="6" y="34"/>
                    </a:lnTo>
                    <a:lnTo>
                      <a:pt x="67" y="35"/>
                    </a:lnTo>
                    <a:lnTo>
                      <a:pt x="67" y="0"/>
                    </a:lnTo>
                    <a:lnTo>
                      <a:pt x="47" y="0"/>
                    </a:lnTo>
                    <a:lnTo>
                      <a:pt x="16"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52" name="Freeform 27">
                <a:extLst>
                  <a:ext uri="{FF2B5EF4-FFF2-40B4-BE49-F238E27FC236}">
                    <a16:creationId xmlns:a16="http://schemas.microsoft.com/office/drawing/2014/main" id="{EAA7D865-D1DD-4606-B1B6-D25D85863041}"/>
                  </a:ext>
                </a:extLst>
              </p:cNvPr>
              <p:cNvSpPr>
                <a:spLocks/>
              </p:cNvSpPr>
              <p:nvPr/>
            </p:nvSpPr>
            <p:spPr bwMode="auto">
              <a:xfrm>
                <a:off x="799" y="766"/>
                <a:ext cx="71" cy="39"/>
              </a:xfrm>
              <a:custGeom>
                <a:avLst/>
                <a:gdLst>
                  <a:gd name="T0" fmla="*/ 0 w 71"/>
                  <a:gd name="T1" fmla="*/ 0 h 39"/>
                  <a:gd name="T2" fmla="*/ 1 w 71"/>
                  <a:gd name="T3" fmla="*/ 5 h 39"/>
                  <a:gd name="T4" fmla="*/ 8 w 71"/>
                  <a:gd name="T5" fmla="*/ 9 h 39"/>
                  <a:gd name="T6" fmla="*/ 17 w 71"/>
                  <a:gd name="T7" fmla="*/ 9 h 39"/>
                  <a:gd name="T8" fmla="*/ 17 w 71"/>
                  <a:gd name="T9" fmla="*/ 27 h 39"/>
                  <a:gd name="T10" fmla="*/ 13 w 71"/>
                  <a:gd name="T11" fmla="*/ 30 h 39"/>
                  <a:gd name="T12" fmla="*/ 10 w 71"/>
                  <a:gd name="T13" fmla="*/ 30 h 39"/>
                  <a:gd name="T14" fmla="*/ 6 w 71"/>
                  <a:gd name="T15" fmla="*/ 35 h 39"/>
                  <a:gd name="T16" fmla="*/ 6 w 71"/>
                  <a:gd name="T17" fmla="*/ 37 h 39"/>
                  <a:gd name="T18" fmla="*/ 70 w 71"/>
                  <a:gd name="T19" fmla="*/ 38 h 39"/>
                  <a:gd name="T20" fmla="*/ 70 w 71"/>
                  <a:gd name="T21" fmla="*/ 0 h 39"/>
                  <a:gd name="T22" fmla="*/ 49 w 71"/>
                  <a:gd name="T23" fmla="*/ 0 h 39"/>
                  <a:gd name="T24" fmla="*/ 17 w 71"/>
                  <a:gd name="T25" fmla="*/ 0 h 39"/>
                  <a:gd name="T26" fmla="*/ 0 w 71"/>
                  <a:gd name="T27" fmla="*/ 0 h 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1"/>
                  <a:gd name="T43" fmla="*/ 0 h 39"/>
                  <a:gd name="T44" fmla="*/ 71 w 71"/>
                  <a:gd name="T45" fmla="*/ 39 h 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1" h="39">
                    <a:moveTo>
                      <a:pt x="0" y="0"/>
                    </a:moveTo>
                    <a:lnTo>
                      <a:pt x="1" y="5"/>
                    </a:lnTo>
                    <a:lnTo>
                      <a:pt x="8" y="9"/>
                    </a:lnTo>
                    <a:lnTo>
                      <a:pt x="17" y="9"/>
                    </a:lnTo>
                    <a:lnTo>
                      <a:pt x="17" y="27"/>
                    </a:lnTo>
                    <a:lnTo>
                      <a:pt x="13" y="30"/>
                    </a:lnTo>
                    <a:lnTo>
                      <a:pt x="10" y="30"/>
                    </a:lnTo>
                    <a:lnTo>
                      <a:pt x="6" y="35"/>
                    </a:lnTo>
                    <a:lnTo>
                      <a:pt x="6" y="37"/>
                    </a:lnTo>
                    <a:lnTo>
                      <a:pt x="70" y="38"/>
                    </a:lnTo>
                    <a:lnTo>
                      <a:pt x="70" y="0"/>
                    </a:lnTo>
                    <a:lnTo>
                      <a:pt x="49" y="0"/>
                    </a:lnTo>
                    <a:lnTo>
                      <a:pt x="17"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53" name="Freeform 28">
                <a:extLst>
                  <a:ext uri="{FF2B5EF4-FFF2-40B4-BE49-F238E27FC236}">
                    <a16:creationId xmlns:a16="http://schemas.microsoft.com/office/drawing/2014/main" id="{F4DFC7CB-CBA6-4A02-94AD-03F0FD3C75C1}"/>
                  </a:ext>
                </a:extLst>
              </p:cNvPr>
              <p:cNvSpPr>
                <a:spLocks/>
              </p:cNvSpPr>
              <p:nvPr/>
            </p:nvSpPr>
            <p:spPr bwMode="auto">
              <a:xfrm>
                <a:off x="670" y="789"/>
                <a:ext cx="49" cy="45"/>
              </a:xfrm>
              <a:custGeom>
                <a:avLst/>
                <a:gdLst>
                  <a:gd name="T0" fmla="*/ 0 w 49"/>
                  <a:gd name="T1" fmla="*/ 0 h 45"/>
                  <a:gd name="T2" fmla="*/ 3 w 49"/>
                  <a:gd name="T3" fmla="*/ 2 h 45"/>
                  <a:gd name="T4" fmla="*/ 5 w 49"/>
                  <a:gd name="T5" fmla="*/ 7 h 45"/>
                  <a:gd name="T6" fmla="*/ 13 w 49"/>
                  <a:gd name="T7" fmla="*/ 17 h 45"/>
                  <a:gd name="T8" fmla="*/ 3 w 49"/>
                  <a:gd name="T9" fmla="*/ 31 h 45"/>
                  <a:gd name="T10" fmla="*/ 2 w 49"/>
                  <a:gd name="T11" fmla="*/ 35 h 45"/>
                  <a:gd name="T12" fmla="*/ 5 w 49"/>
                  <a:gd name="T13" fmla="*/ 44 h 45"/>
                  <a:gd name="T14" fmla="*/ 13 w 49"/>
                  <a:gd name="T15" fmla="*/ 44 h 45"/>
                  <a:gd name="T16" fmla="*/ 40 w 49"/>
                  <a:gd name="T17" fmla="*/ 30 h 45"/>
                  <a:gd name="T18" fmla="*/ 47 w 49"/>
                  <a:gd name="T19" fmla="*/ 25 h 45"/>
                  <a:gd name="T20" fmla="*/ 48 w 49"/>
                  <a:gd name="T21" fmla="*/ 15 h 45"/>
                  <a:gd name="T22" fmla="*/ 46 w 49"/>
                  <a:gd name="T23" fmla="*/ 1 h 45"/>
                  <a:gd name="T24" fmla="*/ 0 w 49"/>
                  <a:gd name="T25" fmla="*/ 0 h 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9"/>
                  <a:gd name="T40" fmla="*/ 0 h 45"/>
                  <a:gd name="T41" fmla="*/ 49 w 49"/>
                  <a:gd name="T42" fmla="*/ 45 h 4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9" h="45">
                    <a:moveTo>
                      <a:pt x="0" y="0"/>
                    </a:moveTo>
                    <a:lnTo>
                      <a:pt x="3" y="2"/>
                    </a:lnTo>
                    <a:lnTo>
                      <a:pt x="5" y="7"/>
                    </a:lnTo>
                    <a:lnTo>
                      <a:pt x="13" y="17"/>
                    </a:lnTo>
                    <a:lnTo>
                      <a:pt x="3" y="31"/>
                    </a:lnTo>
                    <a:lnTo>
                      <a:pt x="2" y="35"/>
                    </a:lnTo>
                    <a:lnTo>
                      <a:pt x="5" y="44"/>
                    </a:lnTo>
                    <a:lnTo>
                      <a:pt x="13" y="44"/>
                    </a:lnTo>
                    <a:lnTo>
                      <a:pt x="40" y="30"/>
                    </a:lnTo>
                    <a:lnTo>
                      <a:pt x="47" y="25"/>
                    </a:lnTo>
                    <a:lnTo>
                      <a:pt x="48" y="15"/>
                    </a:lnTo>
                    <a:lnTo>
                      <a:pt x="46" y="1"/>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54" name="Freeform 29">
                <a:extLst>
                  <a:ext uri="{FF2B5EF4-FFF2-40B4-BE49-F238E27FC236}">
                    <a16:creationId xmlns:a16="http://schemas.microsoft.com/office/drawing/2014/main" id="{29635576-DEAA-496F-BED2-E79A2D1F40BF}"/>
                  </a:ext>
                </a:extLst>
              </p:cNvPr>
              <p:cNvSpPr>
                <a:spLocks/>
              </p:cNvSpPr>
              <p:nvPr/>
            </p:nvSpPr>
            <p:spPr bwMode="auto">
              <a:xfrm>
                <a:off x="670" y="789"/>
                <a:ext cx="52" cy="47"/>
              </a:xfrm>
              <a:custGeom>
                <a:avLst/>
                <a:gdLst>
                  <a:gd name="T0" fmla="*/ 0 w 52"/>
                  <a:gd name="T1" fmla="*/ 0 h 47"/>
                  <a:gd name="T2" fmla="*/ 3 w 52"/>
                  <a:gd name="T3" fmla="*/ 2 h 47"/>
                  <a:gd name="T4" fmla="*/ 5 w 52"/>
                  <a:gd name="T5" fmla="*/ 8 h 47"/>
                  <a:gd name="T6" fmla="*/ 13 w 52"/>
                  <a:gd name="T7" fmla="*/ 17 h 47"/>
                  <a:gd name="T8" fmla="*/ 3 w 52"/>
                  <a:gd name="T9" fmla="*/ 32 h 47"/>
                  <a:gd name="T10" fmla="*/ 3 w 52"/>
                  <a:gd name="T11" fmla="*/ 36 h 47"/>
                  <a:gd name="T12" fmla="*/ 5 w 52"/>
                  <a:gd name="T13" fmla="*/ 46 h 47"/>
                  <a:gd name="T14" fmla="*/ 13 w 52"/>
                  <a:gd name="T15" fmla="*/ 46 h 47"/>
                  <a:gd name="T16" fmla="*/ 43 w 52"/>
                  <a:gd name="T17" fmla="*/ 31 h 47"/>
                  <a:gd name="T18" fmla="*/ 50 w 52"/>
                  <a:gd name="T19" fmla="*/ 26 h 47"/>
                  <a:gd name="T20" fmla="*/ 51 w 52"/>
                  <a:gd name="T21" fmla="*/ 15 h 47"/>
                  <a:gd name="T22" fmla="*/ 49 w 52"/>
                  <a:gd name="T23" fmla="*/ 1 h 47"/>
                  <a:gd name="T24" fmla="*/ 0 w 52"/>
                  <a:gd name="T25" fmla="*/ 0 h 4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
                  <a:gd name="T40" fmla="*/ 0 h 47"/>
                  <a:gd name="T41" fmla="*/ 52 w 52"/>
                  <a:gd name="T42" fmla="*/ 47 h 4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 h="47">
                    <a:moveTo>
                      <a:pt x="0" y="0"/>
                    </a:moveTo>
                    <a:lnTo>
                      <a:pt x="3" y="2"/>
                    </a:lnTo>
                    <a:lnTo>
                      <a:pt x="5" y="8"/>
                    </a:lnTo>
                    <a:lnTo>
                      <a:pt x="13" y="17"/>
                    </a:lnTo>
                    <a:lnTo>
                      <a:pt x="3" y="32"/>
                    </a:lnTo>
                    <a:lnTo>
                      <a:pt x="3" y="36"/>
                    </a:lnTo>
                    <a:lnTo>
                      <a:pt x="5" y="46"/>
                    </a:lnTo>
                    <a:lnTo>
                      <a:pt x="13" y="46"/>
                    </a:lnTo>
                    <a:lnTo>
                      <a:pt x="43" y="31"/>
                    </a:lnTo>
                    <a:lnTo>
                      <a:pt x="50" y="26"/>
                    </a:lnTo>
                    <a:lnTo>
                      <a:pt x="51" y="15"/>
                    </a:lnTo>
                    <a:lnTo>
                      <a:pt x="49" y="1"/>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55" name="Freeform 30">
                <a:extLst>
                  <a:ext uri="{FF2B5EF4-FFF2-40B4-BE49-F238E27FC236}">
                    <a16:creationId xmlns:a16="http://schemas.microsoft.com/office/drawing/2014/main" id="{BDCA8736-4C96-482F-80D3-E23774204DF6}"/>
                  </a:ext>
                </a:extLst>
              </p:cNvPr>
              <p:cNvSpPr>
                <a:spLocks/>
              </p:cNvSpPr>
              <p:nvPr/>
            </p:nvSpPr>
            <p:spPr bwMode="auto">
              <a:xfrm>
                <a:off x="795" y="803"/>
                <a:ext cx="73" cy="46"/>
              </a:xfrm>
              <a:custGeom>
                <a:avLst/>
                <a:gdLst>
                  <a:gd name="T0" fmla="*/ 0 w 73"/>
                  <a:gd name="T1" fmla="*/ 10 h 46"/>
                  <a:gd name="T2" fmla="*/ 0 w 73"/>
                  <a:gd name="T3" fmla="*/ 44 h 46"/>
                  <a:gd name="T4" fmla="*/ 41 w 73"/>
                  <a:gd name="T5" fmla="*/ 44 h 46"/>
                  <a:gd name="T6" fmla="*/ 41 w 73"/>
                  <a:gd name="T7" fmla="*/ 45 h 46"/>
                  <a:gd name="T8" fmla="*/ 72 w 73"/>
                  <a:gd name="T9" fmla="*/ 45 h 46"/>
                  <a:gd name="T10" fmla="*/ 71 w 73"/>
                  <a:gd name="T11" fmla="*/ 9 h 46"/>
                  <a:gd name="T12" fmla="*/ 71 w 73"/>
                  <a:gd name="T13" fmla="*/ 1 h 46"/>
                  <a:gd name="T14" fmla="*/ 10 w 73"/>
                  <a:gd name="T15" fmla="*/ 0 h 46"/>
                  <a:gd name="T16" fmla="*/ 10 w 73"/>
                  <a:gd name="T17" fmla="*/ 3 h 46"/>
                  <a:gd name="T18" fmla="*/ 3 w 73"/>
                  <a:gd name="T19" fmla="*/ 5 h 46"/>
                  <a:gd name="T20" fmla="*/ 0 w 73"/>
                  <a:gd name="T21" fmla="*/ 10 h 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3"/>
                  <a:gd name="T34" fmla="*/ 0 h 46"/>
                  <a:gd name="T35" fmla="*/ 73 w 73"/>
                  <a:gd name="T36" fmla="*/ 46 h 4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3" h="46">
                    <a:moveTo>
                      <a:pt x="0" y="10"/>
                    </a:moveTo>
                    <a:lnTo>
                      <a:pt x="0" y="44"/>
                    </a:lnTo>
                    <a:lnTo>
                      <a:pt x="41" y="44"/>
                    </a:lnTo>
                    <a:lnTo>
                      <a:pt x="41" y="45"/>
                    </a:lnTo>
                    <a:lnTo>
                      <a:pt x="72" y="45"/>
                    </a:lnTo>
                    <a:lnTo>
                      <a:pt x="71" y="9"/>
                    </a:lnTo>
                    <a:lnTo>
                      <a:pt x="71" y="1"/>
                    </a:lnTo>
                    <a:lnTo>
                      <a:pt x="10" y="0"/>
                    </a:lnTo>
                    <a:lnTo>
                      <a:pt x="10" y="3"/>
                    </a:lnTo>
                    <a:lnTo>
                      <a:pt x="3" y="5"/>
                    </a:lnTo>
                    <a:lnTo>
                      <a:pt x="0" y="1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56" name="Freeform 31">
                <a:extLst>
                  <a:ext uri="{FF2B5EF4-FFF2-40B4-BE49-F238E27FC236}">
                    <a16:creationId xmlns:a16="http://schemas.microsoft.com/office/drawing/2014/main" id="{6435AAA9-5D17-4155-829B-1AACCF3FC669}"/>
                  </a:ext>
                </a:extLst>
              </p:cNvPr>
              <p:cNvSpPr>
                <a:spLocks/>
              </p:cNvSpPr>
              <p:nvPr/>
            </p:nvSpPr>
            <p:spPr bwMode="auto">
              <a:xfrm>
                <a:off x="795" y="803"/>
                <a:ext cx="76" cy="50"/>
              </a:xfrm>
              <a:custGeom>
                <a:avLst/>
                <a:gdLst>
                  <a:gd name="T0" fmla="*/ 0 w 76"/>
                  <a:gd name="T1" fmla="*/ 11 h 50"/>
                  <a:gd name="T2" fmla="*/ 0 w 76"/>
                  <a:gd name="T3" fmla="*/ 47 h 50"/>
                  <a:gd name="T4" fmla="*/ 43 w 76"/>
                  <a:gd name="T5" fmla="*/ 47 h 50"/>
                  <a:gd name="T6" fmla="*/ 43 w 76"/>
                  <a:gd name="T7" fmla="*/ 49 h 50"/>
                  <a:gd name="T8" fmla="*/ 75 w 76"/>
                  <a:gd name="T9" fmla="*/ 49 h 50"/>
                  <a:gd name="T10" fmla="*/ 74 w 76"/>
                  <a:gd name="T11" fmla="*/ 9 h 50"/>
                  <a:gd name="T12" fmla="*/ 74 w 76"/>
                  <a:gd name="T13" fmla="*/ 1 h 50"/>
                  <a:gd name="T14" fmla="*/ 11 w 76"/>
                  <a:gd name="T15" fmla="*/ 0 h 50"/>
                  <a:gd name="T16" fmla="*/ 10 w 76"/>
                  <a:gd name="T17" fmla="*/ 3 h 50"/>
                  <a:gd name="T18" fmla="*/ 3 w 76"/>
                  <a:gd name="T19" fmla="*/ 6 h 50"/>
                  <a:gd name="T20" fmla="*/ 0 w 76"/>
                  <a:gd name="T21" fmla="*/ 11 h 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50"/>
                  <a:gd name="T35" fmla="*/ 76 w 76"/>
                  <a:gd name="T36" fmla="*/ 50 h 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50">
                    <a:moveTo>
                      <a:pt x="0" y="11"/>
                    </a:moveTo>
                    <a:lnTo>
                      <a:pt x="0" y="47"/>
                    </a:lnTo>
                    <a:lnTo>
                      <a:pt x="43" y="47"/>
                    </a:lnTo>
                    <a:lnTo>
                      <a:pt x="43" y="49"/>
                    </a:lnTo>
                    <a:lnTo>
                      <a:pt x="75" y="49"/>
                    </a:lnTo>
                    <a:lnTo>
                      <a:pt x="74" y="9"/>
                    </a:lnTo>
                    <a:lnTo>
                      <a:pt x="74" y="1"/>
                    </a:lnTo>
                    <a:lnTo>
                      <a:pt x="11" y="0"/>
                    </a:lnTo>
                    <a:lnTo>
                      <a:pt x="10" y="3"/>
                    </a:lnTo>
                    <a:lnTo>
                      <a:pt x="3" y="6"/>
                    </a:lnTo>
                    <a:lnTo>
                      <a:pt x="0" y="1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57" name="Freeform 32">
                <a:extLst>
                  <a:ext uri="{FF2B5EF4-FFF2-40B4-BE49-F238E27FC236}">
                    <a16:creationId xmlns:a16="http://schemas.microsoft.com/office/drawing/2014/main" id="{ABF5714E-9908-42D0-AF0F-6F5F3D5A7DCB}"/>
                  </a:ext>
                </a:extLst>
              </p:cNvPr>
              <p:cNvSpPr>
                <a:spLocks/>
              </p:cNvSpPr>
              <p:nvPr/>
            </p:nvSpPr>
            <p:spPr bwMode="auto">
              <a:xfrm>
                <a:off x="869" y="766"/>
                <a:ext cx="53" cy="45"/>
              </a:xfrm>
              <a:custGeom>
                <a:avLst/>
                <a:gdLst>
                  <a:gd name="T0" fmla="*/ 0 w 53"/>
                  <a:gd name="T1" fmla="*/ 1 h 45"/>
                  <a:gd name="T2" fmla="*/ 0 w 53"/>
                  <a:gd name="T3" fmla="*/ 36 h 45"/>
                  <a:gd name="T4" fmla="*/ 0 w 53"/>
                  <a:gd name="T5" fmla="*/ 44 h 45"/>
                  <a:gd name="T6" fmla="*/ 41 w 53"/>
                  <a:gd name="T7" fmla="*/ 44 h 45"/>
                  <a:gd name="T8" fmla="*/ 52 w 53"/>
                  <a:gd name="T9" fmla="*/ 44 h 45"/>
                  <a:gd name="T10" fmla="*/ 52 w 53"/>
                  <a:gd name="T11" fmla="*/ 9 h 45"/>
                  <a:gd name="T12" fmla="*/ 52 w 53"/>
                  <a:gd name="T13" fmla="*/ 0 h 45"/>
                  <a:gd name="T14" fmla="*/ 10 w 53"/>
                  <a:gd name="T15" fmla="*/ 0 h 45"/>
                  <a:gd name="T16" fmla="*/ 0 w 53"/>
                  <a:gd name="T17" fmla="*/ 1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3"/>
                  <a:gd name="T28" fmla="*/ 0 h 45"/>
                  <a:gd name="T29" fmla="*/ 53 w 53"/>
                  <a:gd name="T30" fmla="*/ 45 h 4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3" h="45">
                    <a:moveTo>
                      <a:pt x="0" y="1"/>
                    </a:moveTo>
                    <a:lnTo>
                      <a:pt x="0" y="36"/>
                    </a:lnTo>
                    <a:lnTo>
                      <a:pt x="0" y="44"/>
                    </a:lnTo>
                    <a:lnTo>
                      <a:pt x="41" y="44"/>
                    </a:lnTo>
                    <a:lnTo>
                      <a:pt x="52" y="44"/>
                    </a:lnTo>
                    <a:lnTo>
                      <a:pt x="52" y="9"/>
                    </a:lnTo>
                    <a:lnTo>
                      <a:pt x="52" y="0"/>
                    </a:lnTo>
                    <a:lnTo>
                      <a:pt x="10" y="0"/>
                    </a:lnTo>
                    <a:lnTo>
                      <a:pt x="0" y="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58" name="Freeform 33">
                <a:extLst>
                  <a:ext uri="{FF2B5EF4-FFF2-40B4-BE49-F238E27FC236}">
                    <a16:creationId xmlns:a16="http://schemas.microsoft.com/office/drawing/2014/main" id="{E53F64D9-0EE4-44DC-A0FA-77BEB704CA6A}"/>
                  </a:ext>
                </a:extLst>
              </p:cNvPr>
              <p:cNvSpPr>
                <a:spLocks/>
              </p:cNvSpPr>
              <p:nvPr/>
            </p:nvSpPr>
            <p:spPr bwMode="auto">
              <a:xfrm>
                <a:off x="869" y="766"/>
                <a:ext cx="56" cy="46"/>
              </a:xfrm>
              <a:custGeom>
                <a:avLst/>
                <a:gdLst>
                  <a:gd name="T0" fmla="*/ 0 w 56"/>
                  <a:gd name="T1" fmla="*/ 1 h 46"/>
                  <a:gd name="T2" fmla="*/ 0 w 56"/>
                  <a:gd name="T3" fmla="*/ 37 h 46"/>
                  <a:gd name="T4" fmla="*/ 0 w 56"/>
                  <a:gd name="T5" fmla="*/ 45 h 46"/>
                  <a:gd name="T6" fmla="*/ 43 w 56"/>
                  <a:gd name="T7" fmla="*/ 45 h 46"/>
                  <a:gd name="T8" fmla="*/ 55 w 56"/>
                  <a:gd name="T9" fmla="*/ 45 h 46"/>
                  <a:gd name="T10" fmla="*/ 55 w 56"/>
                  <a:gd name="T11" fmla="*/ 9 h 46"/>
                  <a:gd name="T12" fmla="*/ 55 w 56"/>
                  <a:gd name="T13" fmla="*/ 0 h 46"/>
                  <a:gd name="T14" fmla="*/ 11 w 56"/>
                  <a:gd name="T15" fmla="*/ 0 h 46"/>
                  <a:gd name="T16" fmla="*/ 0 w 56"/>
                  <a:gd name="T17" fmla="*/ 1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6"/>
                  <a:gd name="T28" fmla="*/ 0 h 46"/>
                  <a:gd name="T29" fmla="*/ 56 w 56"/>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6" h="46">
                    <a:moveTo>
                      <a:pt x="0" y="1"/>
                    </a:moveTo>
                    <a:lnTo>
                      <a:pt x="0" y="37"/>
                    </a:lnTo>
                    <a:lnTo>
                      <a:pt x="0" y="45"/>
                    </a:lnTo>
                    <a:lnTo>
                      <a:pt x="43" y="45"/>
                    </a:lnTo>
                    <a:lnTo>
                      <a:pt x="55" y="45"/>
                    </a:lnTo>
                    <a:lnTo>
                      <a:pt x="55" y="9"/>
                    </a:lnTo>
                    <a:lnTo>
                      <a:pt x="55" y="0"/>
                    </a:lnTo>
                    <a:lnTo>
                      <a:pt x="11" y="0"/>
                    </a:lnTo>
                    <a:lnTo>
                      <a:pt x="0" y="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59" name="Freeform 34">
                <a:extLst>
                  <a:ext uri="{FF2B5EF4-FFF2-40B4-BE49-F238E27FC236}">
                    <a16:creationId xmlns:a16="http://schemas.microsoft.com/office/drawing/2014/main" id="{D426E896-05A2-40E8-8015-1779784C416F}"/>
                  </a:ext>
                </a:extLst>
              </p:cNvPr>
              <p:cNvSpPr>
                <a:spLocks/>
              </p:cNvSpPr>
              <p:nvPr/>
            </p:nvSpPr>
            <p:spPr bwMode="auto">
              <a:xfrm>
                <a:off x="978" y="587"/>
                <a:ext cx="67" cy="66"/>
              </a:xfrm>
              <a:custGeom>
                <a:avLst/>
                <a:gdLst>
                  <a:gd name="T0" fmla="*/ 0 w 67"/>
                  <a:gd name="T1" fmla="*/ 65 h 66"/>
                  <a:gd name="T2" fmla="*/ 10 w 67"/>
                  <a:gd name="T3" fmla="*/ 48 h 66"/>
                  <a:gd name="T4" fmla="*/ 13 w 67"/>
                  <a:gd name="T5" fmla="*/ 45 h 66"/>
                  <a:gd name="T6" fmla="*/ 17 w 67"/>
                  <a:gd name="T7" fmla="*/ 47 h 66"/>
                  <a:gd name="T8" fmla="*/ 27 w 67"/>
                  <a:gd name="T9" fmla="*/ 42 h 66"/>
                  <a:gd name="T10" fmla="*/ 31 w 67"/>
                  <a:gd name="T11" fmla="*/ 46 h 66"/>
                  <a:gd name="T12" fmla="*/ 33 w 67"/>
                  <a:gd name="T13" fmla="*/ 44 h 66"/>
                  <a:gd name="T14" fmla="*/ 31 w 67"/>
                  <a:gd name="T15" fmla="*/ 39 h 66"/>
                  <a:gd name="T16" fmla="*/ 34 w 67"/>
                  <a:gd name="T17" fmla="*/ 29 h 66"/>
                  <a:gd name="T18" fmla="*/ 43 w 67"/>
                  <a:gd name="T19" fmla="*/ 17 h 66"/>
                  <a:gd name="T20" fmla="*/ 43 w 67"/>
                  <a:gd name="T21" fmla="*/ 12 h 66"/>
                  <a:gd name="T22" fmla="*/ 50 w 67"/>
                  <a:gd name="T23" fmla="*/ 13 h 66"/>
                  <a:gd name="T24" fmla="*/ 50 w 67"/>
                  <a:gd name="T25" fmla="*/ 10 h 66"/>
                  <a:gd name="T26" fmla="*/ 54 w 67"/>
                  <a:gd name="T27" fmla="*/ 9 h 66"/>
                  <a:gd name="T28" fmla="*/ 52 w 67"/>
                  <a:gd name="T29" fmla="*/ 4 h 66"/>
                  <a:gd name="T30" fmla="*/ 57 w 67"/>
                  <a:gd name="T31" fmla="*/ 3 h 66"/>
                  <a:gd name="T32" fmla="*/ 57 w 67"/>
                  <a:gd name="T33" fmla="*/ 0 h 66"/>
                  <a:gd name="T34" fmla="*/ 64 w 67"/>
                  <a:gd name="T35" fmla="*/ 0 h 66"/>
                  <a:gd name="T36" fmla="*/ 66 w 67"/>
                  <a:gd name="T37" fmla="*/ 3 h 66"/>
                  <a:gd name="T38" fmla="*/ 60 w 67"/>
                  <a:gd name="T39" fmla="*/ 11 h 66"/>
                  <a:gd name="T40" fmla="*/ 59 w 67"/>
                  <a:gd name="T41" fmla="*/ 20 h 66"/>
                  <a:gd name="T42" fmla="*/ 53 w 67"/>
                  <a:gd name="T43" fmla="*/ 23 h 66"/>
                  <a:gd name="T44" fmla="*/ 47 w 67"/>
                  <a:gd name="T45" fmla="*/ 34 h 66"/>
                  <a:gd name="T46" fmla="*/ 47 w 67"/>
                  <a:gd name="T47" fmla="*/ 39 h 66"/>
                  <a:gd name="T48" fmla="*/ 37 w 67"/>
                  <a:gd name="T49" fmla="*/ 50 h 66"/>
                  <a:gd name="T50" fmla="*/ 33 w 67"/>
                  <a:gd name="T51" fmla="*/ 64 h 66"/>
                  <a:gd name="T52" fmla="*/ 0 w 67"/>
                  <a:gd name="T53" fmla="*/ 65 h 6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7"/>
                  <a:gd name="T82" fmla="*/ 0 h 66"/>
                  <a:gd name="T83" fmla="*/ 67 w 67"/>
                  <a:gd name="T84" fmla="*/ 66 h 6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7" h="66">
                    <a:moveTo>
                      <a:pt x="0" y="65"/>
                    </a:moveTo>
                    <a:lnTo>
                      <a:pt x="10" y="48"/>
                    </a:lnTo>
                    <a:lnTo>
                      <a:pt x="13" y="45"/>
                    </a:lnTo>
                    <a:lnTo>
                      <a:pt x="17" y="47"/>
                    </a:lnTo>
                    <a:lnTo>
                      <a:pt x="27" y="42"/>
                    </a:lnTo>
                    <a:lnTo>
                      <a:pt x="31" y="46"/>
                    </a:lnTo>
                    <a:lnTo>
                      <a:pt x="33" y="44"/>
                    </a:lnTo>
                    <a:lnTo>
                      <a:pt x="31" y="39"/>
                    </a:lnTo>
                    <a:lnTo>
                      <a:pt x="34" y="29"/>
                    </a:lnTo>
                    <a:lnTo>
                      <a:pt x="43" y="17"/>
                    </a:lnTo>
                    <a:lnTo>
                      <a:pt x="43" y="12"/>
                    </a:lnTo>
                    <a:lnTo>
                      <a:pt x="50" y="13"/>
                    </a:lnTo>
                    <a:lnTo>
                      <a:pt x="50" y="10"/>
                    </a:lnTo>
                    <a:lnTo>
                      <a:pt x="54" y="9"/>
                    </a:lnTo>
                    <a:lnTo>
                      <a:pt x="52" y="4"/>
                    </a:lnTo>
                    <a:lnTo>
                      <a:pt x="57" y="3"/>
                    </a:lnTo>
                    <a:lnTo>
                      <a:pt x="57" y="0"/>
                    </a:lnTo>
                    <a:lnTo>
                      <a:pt x="64" y="0"/>
                    </a:lnTo>
                    <a:lnTo>
                      <a:pt x="66" y="3"/>
                    </a:lnTo>
                    <a:lnTo>
                      <a:pt x="60" y="11"/>
                    </a:lnTo>
                    <a:lnTo>
                      <a:pt x="59" y="20"/>
                    </a:lnTo>
                    <a:lnTo>
                      <a:pt x="53" y="23"/>
                    </a:lnTo>
                    <a:lnTo>
                      <a:pt x="47" y="34"/>
                    </a:lnTo>
                    <a:lnTo>
                      <a:pt x="47" y="39"/>
                    </a:lnTo>
                    <a:lnTo>
                      <a:pt x="37" y="50"/>
                    </a:lnTo>
                    <a:lnTo>
                      <a:pt x="33" y="64"/>
                    </a:lnTo>
                    <a:lnTo>
                      <a:pt x="0" y="65"/>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60" name="Freeform 35">
                <a:extLst>
                  <a:ext uri="{FF2B5EF4-FFF2-40B4-BE49-F238E27FC236}">
                    <a16:creationId xmlns:a16="http://schemas.microsoft.com/office/drawing/2014/main" id="{8FA27745-A1AF-4801-A811-7BE0EEB953B9}"/>
                  </a:ext>
                </a:extLst>
              </p:cNvPr>
              <p:cNvSpPr>
                <a:spLocks/>
              </p:cNvSpPr>
              <p:nvPr/>
            </p:nvSpPr>
            <p:spPr bwMode="auto">
              <a:xfrm>
                <a:off x="978" y="587"/>
                <a:ext cx="69" cy="68"/>
              </a:xfrm>
              <a:custGeom>
                <a:avLst/>
                <a:gdLst>
                  <a:gd name="T0" fmla="*/ 0 w 69"/>
                  <a:gd name="T1" fmla="*/ 67 h 68"/>
                  <a:gd name="T2" fmla="*/ 10 w 69"/>
                  <a:gd name="T3" fmla="*/ 49 h 68"/>
                  <a:gd name="T4" fmla="*/ 13 w 69"/>
                  <a:gd name="T5" fmla="*/ 47 h 68"/>
                  <a:gd name="T6" fmla="*/ 18 w 69"/>
                  <a:gd name="T7" fmla="*/ 48 h 68"/>
                  <a:gd name="T8" fmla="*/ 28 w 69"/>
                  <a:gd name="T9" fmla="*/ 43 h 68"/>
                  <a:gd name="T10" fmla="*/ 31 w 69"/>
                  <a:gd name="T11" fmla="*/ 47 h 68"/>
                  <a:gd name="T12" fmla="*/ 34 w 69"/>
                  <a:gd name="T13" fmla="*/ 46 h 68"/>
                  <a:gd name="T14" fmla="*/ 32 w 69"/>
                  <a:gd name="T15" fmla="*/ 40 h 68"/>
                  <a:gd name="T16" fmla="*/ 35 w 69"/>
                  <a:gd name="T17" fmla="*/ 30 h 68"/>
                  <a:gd name="T18" fmla="*/ 44 w 69"/>
                  <a:gd name="T19" fmla="*/ 18 h 68"/>
                  <a:gd name="T20" fmla="*/ 44 w 69"/>
                  <a:gd name="T21" fmla="*/ 13 h 68"/>
                  <a:gd name="T22" fmla="*/ 52 w 69"/>
                  <a:gd name="T23" fmla="*/ 13 h 68"/>
                  <a:gd name="T24" fmla="*/ 51 w 69"/>
                  <a:gd name="T25" fmla="*/ 11 h 68"/>
                  <a:gd name="T26" fmla="*/ 55 w 69"/>
                  <a:gd name="T27" fmla="*/ 10 h 68"/>
                  <a:gd name="T28" fmla="*/ 54 w 69"/>
                  <a:gd name="T29" fmla="*/ 4 h 68"/>
                  <a:gd name="T30" fmla="*/ 58 w 69"/>
                  <a:gd name="T31" fmla="*/ 3 h 68"/>
                  <a:gd name="T32" fmla="*/ 58 w 69"/>
                  <a:gd name="T33" fmla="*/ 0 h 68"/>
                  <a:gd name="T34" fmla="*/ 66 w 69"/>
                  <a:gd name="T35" fmla="*/ 0 h 68"/>
                  <a:gd name="T36" fmla="*/ 68 w 69"/>
                  <a:gd name="T37" fmla="*/ 3 h 68"/>
                  <a:gd name="T38" fmla="*/ 62 w 69"/>
                  <a:gd name="T39" fmla="*/ 11 h 68"/>
                  <a:gd name="T40" fmla="*/ 61 w 69"/>
                  <a:gd name="T41" fmla="*/ 20 h 68"/>
                  <a:gd name="T42" fmla="*/ 55 w 69"/>
                  <a:gd name="T43" fmla="*/ 24 h 68"/>
                  <a:gd name="T44" fmla="*/ 49 w 69"/>
                  <a:gd name="T45" fmla="*/ 36 h 68"/>
                  <a:gd name="T46" fmla="*/ 48 w 69"/>
                  <a:gd name="T47" fmla="*/ 41 h 68"/>
                  <a:gd name="T48" fmla="*/ 39 w 69"/>
                  <a:gd name="T49" fmla="*/ 52 h 68"/>
                  <a:gd name="T50" fmla="*/ 34 w 69"/>
                  <a:gd name="T51" fmla="*/ 66 h 68"/>
                  <a:gd name="T52" fmla="*/ 0 w 69"/>
                  <a:gd name="T53" fmla="*/ 67 h 6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9"/>
                  <a:gd name="T82" fmla="*/ 0 h 68"/>
                  <a:gd name="T83" fmla="*/ 69 w 69"/>
                  <a:gd name="T84" fmla="*/ 68 h 6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9" h="68">
                    <a:moveTo>
                      <a:pt x="0" y="67"/>
                    </a:moveTo>
                    <a:lnTo>
                      <a:pt x="10" y="49"/>
                    </a:lnTo>
                    <a:lnTo>
                      <a:pt x="13" y="47"/>
                    </a:lnTo>
                    <a:lnTo>
                      <a:pt x="18" y="48"/>
                    </a:lnTo>
                    <a:lnTo>
                      <a:pt x="28" y="43"/>
                    </a:lnTo>
                    <a:lnTo>
                      <a:pt x="31" y="47"/>
                    </a:lnTo>
                    <a:lnTo>
                      <a:pt x="34" y="46"/>
                    </a:lnTo>
                    <a:lnTo>
                      <a:pt x="32" y="40"/>
                    </a:lnTo>
                    <a:lnTo>
                      <a:pt x="35" y="30"/>
                    </a:lnTo>
                    <a:lnTo>
                      <a:pt x="44" y="18"/>
                    </a:lnTo>
                    <a:lnTo>
                      <a:pt x="44" y="13"/>
                    </a:lnTo>
                    <a:lnTo>
                      <a:pt x="52" y="13"/>
                    </a:lnTo>
                    <a:lnTo>
                      <a:pt x="51" y="11"/>
                    </a:lnTo>
                    <a:lnTo>
                      <a:pt x="55" y="10"/>
                    </a:lnTo>
                    <a:lnTo>
                      <a:pt x="54" y="4"/>
                    </a:lnTo>
                    <a:lnTo>
                      <a:pt x="58" y="3"/>
                    </a:lnTo>
                    <a:lnTo>
                      <a:pt x="58" y="0"/>
                    </a:lnTo>
                    <a:lnTo>
                      <a:pt x="66" y="0"/>
                    </a:lnTo>
                    <a:lnTo>
                      <a:pt x="68" y="3"/>
                    </a:lnTo>
                    <a:lnTo>
                      <a:pt x="62" y="11"/>
                    </a:lnTo>
                    <a:lnTo>
                      <a:pt x="61" y="20"/>
                    </a:lnTo>
                    <a:lnTo>
                      <a:pt x="55" y="24"/>
                    </a:lnTo>
                    <a:lnTo>
                      <a:pt x="49" y="36"/>
                    </a:lnTo>
                    <a:lnTo>
                      <a:pt x="48" y="41"/>
                    </a:lnTo>
                    <a:lnTo>
                      <a:pt x="39" y="52"/>
                    </a:lnTo>
                    <a:lnTo>
                      <a:pt x="34" y="66"/>
                    </a:lnTo>
                    <a:lnTo>
                      <a:pt x="0" y="67"/>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61" name="Freeform 36">
                <a:extLst>
                  <a:ext uri="{FF2B5EF4-FFF2-40B4-BE49-F238E27FC236}">
                    <a16:creationId xmlns:a16="http://schemas.microsoft.com/office/drawing/2014/main" id="{D1E7C518-452B-4D04-AFCE-A4888A914715}"/>
                  </a:ext>
                </a:extLst>
              </p:cNvPr>
              <p:cNvSpPr>
                <a:spLocks/>
              </p:cNvSpPr>
              <p:nvPr/>
            </p:nvSpPr>
            <p:spPr bwMode="auto">
              <a:xfrm>
                <a:off x="579" y="435"/>
                <a:ext cx="62" cy="62"/>
              </a:xfrm>
              <a:custGeom>
                <a:avLst/>
                <a:gdLst>
                  <a:gd name="T0" fmla="*/ 0 w 62"/>
                  <a:gd name="T1" fmla="*/ 9 h 62"/>
                  <a:gd name="T2" fmla="*/ 0 w 62"/>
                  <a:gd name="T3" fmla="*/ 33 h 62"/>
                  <a:gd name="T4" fmla="*/ 0 w 62"/>
                  <a:gd name="T5" fmla="*/ 61 h 62"/>
                  <a:gd name="T6" fmla="*/ 19 w 62"/>
                  <a:gd name="T7" fmla="*/ 61 h 62"/>
                  <a:gd name="T8" fmla="*/ 61 w 62"/>
                  <a:gd name="T9" fmla="*/ 61 h 62"/>
                  <a:gd name="T10" fmla="*/ 61 w 62"/>
                  <a:gd name="T11" fmla="*/ 1 h 62"/>
                  <a:gd name="T12" fmla="*/ 55 w 62"/>
                  <a:gd name="T13" fmla="*/ 1 h 62"/>
                  <a:gd name="T14" fmla="*/ 40 w 62"/>
                  <a:gd name="T15" fmla="*/ 8 h 62"/>
                  <a:gd name="T16" fmla="*/ 31 w 62"/>
                  <a:gd name="T17" fmla="*/ 8 h 62"/>
                  <a:gd name="T18" fmla="*/ 17 w 62"/>
                  <a:gd name="T19" fmla="*/ 1 h 62"/>
                  <a:gd name="T20" fmla="*/ 13 w 62"/>
                  <a:gd name="T21" fmla="*/ 6 h 62"/>
                  <a:gd name="T22" fmla="*/ 11 w 62"/>
                  <a:gd name="T23" fmla="*/ 5 h 62"/>
                  <a:gd name="T24" fmla="*/ 12 w 62"/>
                  <a:gd name="T25" fmla="*/ 0 h 62"/>
                  <a:gd name="T26" fmla="*/ 0 w 62"/>
                  <a:gd name="T27" fmla="*/ 9 h 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2"/>
                  <a:gd name="T43" fmla="*/ 0 h 62"/>
                  <a:gd name="T44" fmla="*/ 62 w 62"/>
                  <a:gd name="T45" fmla="*/ 62 h 6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2" h="62">
                    <a:moveTo>
                      <a:pt x="0" y="9"/>
                    </a:moveTo>
                    <a:lnTo>
                      <a:pt x="0" y="33"/>
                    </a:lnTo>
                    <a:lnTo>
                      <a:pt x="0" y="61"/>
                    </a:lnTo>
                    <a:lnTo>
                      <a:pt x="19" y="61"/>
                    </a:lnTo>
                    <a:lnTo>
                      <a:pt x="61" y="61"/>
                    </a:lnTo>
                    <a:lnTo>
                      <a:pt x="61" y="1"/>
                    </a:lnTo>
                    <a:lnTo>
                      <a:pt x="55" y="1"/>
                    </a:lnTo>
                    <a:lnTo>
                      <a:pt x="40" y="8"/>
                    </a:lnTo>
                    <a:lnTo>
                      <a:pt x="31" y="8"/>
                    </a:lnTo>
                    <a:lnTo>
                      <a:pt x="17" y="1"/>
                    </a:lnTo>
                    <a:lnTo>
                      <a:pt x="13" y="6"/>
                    </a:lnTo>
                    <a:lnTo>
                      <a:pt x="11" y="5"/>
                    </a:lnTo>
                    <a:lnTo>
                      <a:pt x="12" y="0"/>
                    </a:lnTo>
                    <a:lnTo>
                      <a:pt x="0" y="9"/>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62" name="Freeform 37">
                <a:extLst>
                  <a:ext uri="{FF2B5EF4-FFF2-40B4-BE49-F238E27FC236}">
                    <a16:creationId xmlns:a16="http://schemas.microsoft.com/office/drawing/2014/main" id="{A26351E4-36DB-4478-9D10-6147442B9A88}"/>
                  </a:ext>
                </a:extLst>
              </p:cNvPr>
              <p:cNvSpPr>
                <a:spLocks/>
              </p:cNvSpPr>
              <p:nvPr/>
            </p:nvSpPr>
            <p:spPr bwMode="auto">
              <a:xfrm>
                <a:off x="579" y="435"/>
                <a:ext cx="66" cy="63"/>
              </a:xfrm>
              <a:custGeom>
                <a:avLst/>
                <a:gdLst>
                  <a:gd name="T0" fmla="*/ 0 w 66"/>
                  <a:gd name="T1" fmla="*/ 9 h 63"/>
                  <a:gd name="T2" fmla="*/ 0 w 66"/>
                  <a:gd name="T3" fmla="*/ 33 h 63"/>
                  <a:gd name="T4" fmla="*/ 0 w 66"/>
                  <a:gd name="T5" fmla="*/ 62 h 63"/>
                  <a:gd name="T6" fmla="*/ 21 w 66"/>
                  <a:gd name="T7" fmla="*/ 62 h 63"/>
                  <a:gd name="T8" fmla="*/ 65 w 66"/>
                  <a:gd name="T9" fmla="*/ 62 h 63"/>
                  <a:gd name="T10" fmla="*/ 65 w 66"/>
                  <a:gd name="T11" fmla="*/ 1 h 63"/>
                  <a:gd name="T12" fmla="*/ 59 w 66"/>
                  <a:gd name="T13" fmla="*/ 1 h 63"/>
                  <a:gd name="T14" fmla="*/ 42 w 66"/>
                  <a:gd name="T15" fmla="*/ 8 h 63"/>
                  <a:gd name="T16" fmla="*/ 33 w 66"/>
                  <a:gd name="T17" fmla="*/ 8 h 63"/>
                  <a:gd name="T18" fmla="*/ 18 w 66"/>
                  <a:gd name="T19" fmla="*/ 1 h 63"/>
                  <a:gd name="T20" fmla="*/ 14 w 66"/>
                  <a:gd name="T21" fmla="*/ 6 h 63"/>
                  <a:gd name="T22" fmla="*/ 12 w 66"/>
                  <a:gd name="T23" fmla="*/ 5 h 63"/>
                  <a:gd name="T24" fmla="*/ 13 w 66"/>
                  <a:gd name="T25" fmla="*/ 0 h 63"/>
                  <a:gd name="T26" fmla="*/ 0 w 66"/>
                  <a:gd name="T27" fmla="*/ 9 h 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
                  <a:gd name="T43" fmla="*/ 0 h 63"/>
                  <a:gd name="T44" fmla="*/ 66 w 66"/>
                  <a:gd name="T45" fmla="*/ 63 h 6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 h="63">
                    <a:moveTo>
                      <a:pt x="0" y="9"/>
                    </a:moveTo>
                    <a:lnTo>
                      <a:pt x="0" y="33"/>
                    </a:lnTo>
                    <a:lnTo>
                      <a:pt x="0" y="62"/>
                    </a:lnTo>
                    <a:lnTo>
                      <a:pt x="21" y="62"/>
                    </a:lnTo>
                    <a:lnTo>
                      <a:pt x="65" y="62"/>
                    </a:lnTo>
                    <a:lnTo>
                      <a:pt x="65" y="1"/>
                    </a:lnTo>
                    <a:lnTo>
                      <a:pt x="59" y="1"/>
                    </a:lnTo>
                    <a:lnTo>
                      <a:pt x="42" y="8"/>
                    </a:lnTo>
                    <a:lnTo>
                      <a:pt x="33" y="8"/>
                    </a:lnTo>
                    <a:lnTo>
                      <a:pt x="18" y="1"/>
                    </a:lnTo>
                    <a:lnTo>
                      <a:pt x="14" y="6"/>
                    </a:lnTo>
                    <a:lnTo>
                      <a:pt x="12" y="5"/>
                    </a:lnTo>
                    <a:lnTo>
                      <a:pt x="13" y="0"/>
                    </a:lnTo>
                    <a:lnTo>
                      <a:pt x="0" y="9"/>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63" name="Freeform 38">
                <a:extLst>
                  <a:ext uri="{FF2B5EF4-FFF2-40B4-BE49-F238E27FC236}">
                    <a16:creationId xmlns:a16="http://schemas.microsoft.com/office/drawing/2014/main" id="{E9CCE6FA-D10F-4F85-ADC2-DFB163C8AF21}"/>
                  </a:ext>
                </a:extLst>
              </p:cNvPr>
              <p:cNvSpPr>
                <a:spLocks/>
              </p:cNvSpPr>
              <p:nvPr/>
            </p:nvSpPr>
            <p:spPr bwMode="auto">
              <a:xfrm>
                <a:off x="588" y="597"/>
                <a:ext cx="43" cy="56"/>
              </a:xfrm>
              <a:custGeom>
                <a:avLst/>
                <a:gdLst>
                  <a:gd name="T0" fmla="*/ 0 w 43"/>
                  <a:gd name="T1" fmla="*/ 9 h 56"/>
                  <a:gd name="T2" fmla="*/ 0 w 43"/>
                  <a:gd name="T3" fmla="*/ 0 h 56"/>
                  <a:gd name="T4" fmla="*/ 40 w 43"/>
                  <a:gd name="T5" fmla="*/ 1 h 56"/>
                  <a:gd name="T6" fmla="*/ 42 w 43"/>
                  <a:gd name="T7" fmla="*/ 11 h 56"/>
                  <a:gd name="T8" fmla="*/ 41 w 43"/>
                  <a:gd name="T9" fmla="*/ 38 h 56"/>
                  <a:gd name="T10" fmla="*/ 41 w 43"/>
                  <a:gd name="T11" fmla="*/ 55 h 56"/>
                  <a:gd name="T12" fmla="*/ 1 w 43"/>
                  <a:gd name="T13" fmla="*/ 54 h 56"/>
                  <a:gd name="T14" fmla="*/ 2 w 43"/>
                  <a:gd name="T15" fmla="*/ 36 h 56"/>
                  <a:gd name="T16" fmla="*/ 2 w 43"/>
                  <a:gd name="T17" fmla="*/ 9 h 56"/>
                  <a:gd name="T18" fmla="*/ 0 w 43"/>
                  <a:gd name="T19" fmla="*/ 9 h 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3"/>
                  <a:gd name="T31" fmla="*/ 0 h 56"/>
                  <a:gd name="T32" fmla="*/ 43 w 43"/>
                  <a:gd name="T33" fmla="*/ 56 h 5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3" h="56">
                    <a:moveTo>
                      <a:pt x="0" y="9"/>
                    </a:moveTo>
                    <a:lnTo>
                      <a:pt x="0" y="0"/>
                    </a:lnTo>
                    <a:lnTo>
                      <a:pt x="40" y="1"/>
                    </a:lnTo>
                    <a:lnTo>
                      <a:pt x="42" y="11"/>
                    </a:lnTo>
                    <a:lnTo>
                      <a:pt x="41" y="38"/>
                    </a:lnTo>
                    <a:lnTo>
                      <a:pt x="41" y="55"/>
                    </a:lnTo>
                    <a:lnTo>
                      <a:pt x="1" y="54"/>
                    </a:lnTo>
                    <a:lnTo>
                      <a:pt x="2" y="36"/>
                    </a:lnTo>
                    <a:lnTo>
                      <a:pt x="2" y="9"/>
                    </a:lnTo>
                    <a:lnTo>
                      <a:pt x="0" y="9"/>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64" name="Freeform 39">
                <a:extLst>
                  <a:ext uri="{FF2B5EF4-FFF2-40B4-BE49-F238E27FC236}">
                    <a16:creationId xmlns:a16="http://schemas.microsoft.com/office/drawing/2014/main" id="{90A1E6D9-86D6-42D5-B389-B4F8FCFE5CB2}"/>
                  </a:ext>
                </a:extLst>
              </p:cNvPr>
              <p:cNvSpPr>
                <a:spLocks/>
              </p:cNvSpPr>
              <p:nvPr/>
            </p:nvSpPr>
            <p:spPr bwMode="auto">
              <a:xfrm>
                <a:off x="588" y="597"/>
                <a:ext cx="46" cy="59"/>
              </a:xfrm>
              <a:custGeom>
                <a:avLst/>
                <a:gdLst>
                  <a:gd name="T0" fmla="*/ 0 w 46"/>
                  <a:gd name="T1" fmla="*/ 10 h 59"/>
                  <a:gd name="T2" fmla="*/ 0 w 46"/>
                  <a:gd name="T3" fmla="*/ 0 h 59"/>
                  <a:gd name="T4" fmla="*/ 43 w 46"/>
                  <a:gd name="T5" fmla="*/ 1 h 59"/>
                  <a:gd name="T6" fmla="*/ 45 w 46"/>
                  <a:gd name="T7" fmla="*/ 12 h 59"/>
                  <a:gd name="T8" fmla="*/ 44 w 46"/>
                  <a:gd name="T9" fmla="*/ 40 h 59"/>
                  <a:gd name="T10" fmla="*/ 44 w 46"/>
                  <a:gd name="T11" fmla="*/ 58 h 59"/>
                  <a:gd name="T12" fmla="*/ 1 w 46"/>
                  <a:gd name="T13" fmla="*/ 57 h 59"/>
                  <a:gd name="T14" fmla="*/ 2 w 46"/>
                  <a:gd name="T15" fmla="*/ 38 h 59"/>
                  <a:gd name="T16" fmla="*/ 2 w 46"/>
                  <a:gd name="T17" fmla="*/ 10 h 59"/>
                  <a:gd name="T18" fmla="*/ 0 w 46"/>
                  <a:gd name="T19" fmla="*/ 10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6"/>
                  <a:gd name="T31" fmla="*/ 0 h 59"/>
                  <a:gd name="T32" fmla="*/ 46 w 46"/>
                  <a:gd name="T33" fmla="*/ 59 h 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6" h="59">
                    <a:moveTo>
                      <a:pt x="0" y="10"/>
                    </a:moveTo>
                    <a:lnTo>
                      <a:pt x="0" y="0"/>
                    </a:lnTo>
                    <a:lnTo>
                      <a:pt x="43" y="1"/>
                    </a:lnTo>
                    <a:lnTo>
                      <a:pt x="45" y="12"/>
                    </a:lnTo>
                    <a:lnTo>
                      <a:pt x="44" y="40"/>
                    </a:lnTo>
                    <a:lnTo>
                      <a:pt x="44" y="58"/>
                    </a:lnTo>
                    <a:lnTo>
                      <a:pt x="1" y="57"/>
                    </a:lnTo>
                    <a:lnTo>
                      <a:pt x="2" y="38"/>
                    </a:lnTo>
                    <a:lnTo>
                      <a:pt x="2" y="10"/>
                    </a:lnTo>
                    <a:lnTo>
                      <a:pt x="0" y="1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65" name="Freeform 40">
                <a:extLst>
                  <a:ext uri="{FF2B5EF4-FFF2-40B4-BE49-F238E27FC236}">
                    <a16:creationId xmlns:a16="http://schemas.microsoft.com/office/drawing/2014/main" id="{E3AB479E-A1D3-4A0F-A07E-AD2BCDCA15C9}"/>
                  </a:ext>
                </a:extLst>
              </p:cNvPr>
              <p:cNvSpPr>
                <a:spLocks/>
              </p:cNvSpPr>
              <p:nvPr/>
            </p:nvSpPr>
            <p:spPr bwMode="auto">
              <a:xfrm>
                <a:off x="631" y="637"/>
                <a:ext cx="65" cy="26"/>
              </a:xfrm>
              <a:custGeom>
                <a:avLst/>
                <a:gdLst>
                  <a:gd name="T0" fmla="*/ 0 w 65"/>
                  <a:gd name="T1" fmla="*/ 0 h 26"/>
                  <a:gd name="T2" fmla="*/ 0 w 65"/>
                  <a:gd name="T3" fmla="*/ 16 h 26"/>
                  <a:gd name="T4" fmla="*/ 1 w 65"/>
                  <a:gd name="T5" fmla="*/ 25 h 26"/>
                  <a:gd name="T6" fmla="*/ 11 w 65"/>
                  <a:gd name="T7" fmla="*/ 25 h 26"/>
                  <a:gd name="T8" fmla="*/ 42 w 65"/>
                  <a:gd name="T9" fmla="*/ 25 h 26"/>
                  <a:gd name="T10" fmla="*/ 64 w 65"/>
                  <a:gd name="T11" fmla="*/ 25 h 26"/>
                  <a:gd name="T12" fmla="*/ 64 w 65"/>
                  <a:gd name="T13" fmla="*/ 0 h 26"/>
                  <a:gd name="T14" fmla="*/ 0 w 65"/>
                  <a:gd name="T15" fmla="*/ 0 h 26"/>
                  <a:gd name="T16" fmla="*/ 0 60000 65536"/>
                  <a:gd name="T17" fmla="*/ 0 60000 65536"/>
                  <a:gd name="T18" fmla="*/ 0 60000 65536"/>
                  <a:gd name="T19" fmla="*/ 0 60000 65536"/>
                  <a:gd name="T20" fmla="*/ 0 60000 65536"/>
                  <a:gd name="T21" fmla="*/ 0 60000 65536"/>
                  <a:gd name="T22" fmla="*/ 0 60000 65536"/>
                  <a:gd name="T23" fmla="*/ 0 60000 65536"/>
                  <a:gd name="T24" fmla="*/ 0 w 65"/>
                  <a:gd name="T25" fmla="*/ 0 h 26"/>
                  <a:gd name="T26" fmla="*/ 65 w 65"/>
                  <a:gd name="T27" fmla="*/ 26 h 2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5" h="26">
                    <a:moveTo>
                      <a:pt x="0" y="0"/>
                    </a:moveTo>
                    <a:lnTo>
                      <a:pt x="0" y="16"/>
                    </a:lnTo>
                    <a:lnTo>
                      <a:pt x="1" y="25"/>
                    </a:lnTo>
                    <a:lnTo>
                      <a:pt x="11" y="25"/>
                    </a:lnTo>
                    <a:lnTo>
                      <a:pt x="42" y="25"/>
                    </a:lnTo>
                    <a:lnTo>
                      <a:pt x="64" y="25"/>
                    </a:lnTo>
                    <a:lnTo>
                      <a:pt x="64"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66" name="Freeform 41">
                <a:extLst>
                  <a:ext uri="{FF2B5EF4-FFF2-40B4-BE49-F238E27FC236}">
                    <a16:creationId xmlns:a16="http://schemas.microsoft.com/office/drawing/2014/main" id="{27BB16B0-95A1-44EB-A658-C51A5AC0C675}"/>
                  </a:ext>
                </a:extLst>
              </p:cNvPr>
              <p:cNvSpPr>
                <a:spLocks/>
              </p:cNvSpPr>
              <p:nvPr/>
            </p:nvSpPr>
            <p:spPr bwMode="auto">
              <a:xfrm>
                <a:off x="631" y="637"/>
                <a:ext cx="67" cy="28"/>
              </a:xfrm>
              <a:custGeom>
                <a:avLst/>
                <a:gdLst>
                  <a:gd name="T0" fmla="*/ 0 w 67"/>
                  <a:gd name="T1" fmla="*/ 0 h 28"/>
                  <a:gd name="T2" fmla="*/ 0 w 67"/>
                  <a:gd name="T3" fmla="*/ 18 h 28"/>
                  <a:gd name="T4" fmla="*/ 1 w 67"/>
                  <a:gd name="T5" fmla="*/ 27 h 28"/>
                  <a:gd name="T6" fmla="*/ 12 w 67"/>
                  <a:gd name="T7" fmla="*/ 27 h 28"/>
                  <a:gd name="T8" fmla="*/ 44 w 67"/>
                  <a:gd name="T9" fmla="*/ 27 h 28"/>
                  <a:gd name="T10" fmla="*/ 66 w 67"/>
                  <a:gd name="T11" fmla="*/ 27 h 28"/>
                  <a:gd name="T12" fmla="*/ 66 w 67"/>
                  <a:gd name="T13" fmla="*/ 0 h 28"/>
                  <a:gd name="T14" fmla="*/ 0 w 67"/>
                  <a:gd name="T15" fmla="*/ 0 h 28"/>
                  <a:gd name="T16" fmla="*/ 0 60000 65536"/>
                  <a:gd name="T17" fmla="*/ 0 60000 65536"/>
                  <a:gd name="T18" fmla="*/ 0 60000 65536"/>
                  <a:gd name="T19" fmla="*/ 0 60000 65536"/>
                  <a:gd name="T20" fmla="*/ 0 60000 65536"/>
                  <a:gd name="T21" fmla="*/ 0 60000 65536"/>
                  <a:gd name="T22" fmla="*/ 0 60000 65536"/>
                  <a:gd name="T23" fmla="*/ 0 60000 65536"/>
                  <a:gd name="T24" fmla="*/ 0 w 67"/>
                  <a:gd name="T25" fmla="*/ 0 h 28"/>
                  <a:gd name="T26" fmla="*/ 67 w 67"/>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7" h="28">
                    <a:moveTo>
                      <a:pt x="0" y="0"/>
                    </a:moveTo>
                    <a:lnTo>
                      <a:pt x="0" y="18"/>
                    </a:lnTo>
                    <a:lnTo>
                      <a:pt x="1" y="27"/>
                    </a:lnTo>
                    <a:lnTo>
                      <a:pt x="12" y="27"/>
                    </a:lnTo>
                    <a:lnTo>
                      <a:pt x="44" y="27"/>
                    </a:lnTo>
                    <a:lnTo>
                      <a:pt x="66" y="27"/>
                    </a:lnTo>
                    <a:lnTo>
                      <a:pt x="66"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67" name="Freeform 42">
                <a:extLst>
                  <a:ext uri="{FF2B5EF4-FFF2-40B4-BE49-F238E27FC236}">
                    <a16:creationId xmlns:a16="http://schemas.microsoft.com/office/drawing/2014/main" id="{BC7F661C-4EDF-4781-99E2-B64A39BB51C1}"/>
                  </a:ext>
                </a:extLst>
              </p:cNvPr>
              <p:cNvSpPr>
                <a:spLocks/>
              </p:cNvSpPr>
              <p:nvPr/>
            </p:nvSpPr>
            <p:spPr bwMode="auto">
              <a:xfrm>
                <a:off x="892" y="511"/>
                <a:ext cx="54" cy="32"/>
              </a:xfrm>
              <a:custGeom>
                <a:avLst/>
                <a:gdLst>
                  <a:gd name="T0" fmla="*/ 0 w 54"/>
                  <a:gd name="T1" fmla="*/ 1 h 32"/>
                  <a:gd name="T2" fmla="*/ 1 w 54"/>
                  <a:gd name="T3" fmla="*/ 31 h 32"/>
                  <a:gd name="T4" fmla="*/ 23 w 54"/>
                  <a:gd name="T5" fmla="*/ 30 h 32"/>
                  <a:gd name="T6" fmla="*/ 53 w 54"/>
                  <a:gd name="T7" fmla="*/ 31 h 32"/>
                  <a:gd name="T8" fmla="*/ 53 w 54"/>
                  <a:gd name="T9" fmla="*/ 23 h 32"/>
                  <a:gd name="T10" fmla="*/ 46 w 54"/>
                  <a:gd name="T11" fmla="*/ 19 h 32"/>
                  <a:gd name="T12" fmla="*/ 46 w 54"/>
                  <a:gd name="T13" fmla="*/ 17 h 32"/>
                  <a:gd name="T14" fmla="*/ 49 w 54"/>
                  <a:gd name="T15" fmla="*/ 13 h 32"/>
                  <a:gd name="T16" fmla="*/ 46 w 54"/>
                  <a:gd name="T17" fmla="*/ 9 h 32"/>
                  <a:gd name="T18" fmla="*/ 42 w 54"/>
                  <a:gd name="T19" fmla="*/ 6 h 32"/>
                  <a:gd name="T20" fmla="*/ 29 w 54"/>
                  <a:gd name="T21" fmla="*/ 5 h 32"/>
                  <a:gd name="T22" fmla="*/ 13 w 54"/>
                  <a:gd name="T23" fmla="*/ 0 h 32"/>
                  <a:gd name="T24" fmla="*/ 7 w 54"/>
                  <a:gd name="T25" fmla="*/ 1 h 32"/>
                  <a:gd name="T26" fmla="*/ 5 w 54"/>
                  <a:gd name="T27" fmla="*/ 3 h 32"/>
                  <a:gd name="T28" fmla="*/ 0 w 54"/>
                  <a:gd name="T29" fmla="*/ 1 h 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4"/>
                  <a:gd name="T46" fmla="*/ 0 h 32"/>
                  <a:gd name="T47" fmla="*/ 54 w 54"/>
                  <a:gd name="T48" fmla="*/ 32 h 3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4" h="32">
                    <a:moveTo>
                      <a:pt x="0" y="1"/>
                    </a:moveTo>
                    <a:lnTo>
                      <a:pt x="1" y="31"/>
                    </a:lnTo>
                    <a:lnTo>
                      <a:pt x="23" y="30"/>
                    </a:lnTo>
                    <a:lnTo>
                      <a:pt x="53" y="31"/>
                    </a:lnTo>
                    <a:lnTo>
                      <a:pt x="53" y="23"/>
                    </a:lnTo>
                    <a:lnTo>
                      <a:pt x="46" y="19"/>
                    </a:lnTo>
                    <a:lnTo>
                      <a:pt x="46" y="17"/>
                    </a:lnTo>
                    <a:lnTo>
                      <a:pt x="49" y="13"/>
                    </a:lnTo>
                    <a:lnTo>
                      <a:pt x="46" y="9"/>
                    </a:lnTo>
                    <a:lnTo>
                      <a:pt x="42" y="6"/>
                    </a:lnTo>
                    <a:lnTo>
                      <a:pt x="29" y="5"/>
                    </a:lnTo>
                    <a:lnTo>
                      <a:pt x="13" y="0"/>
                    </a:lnTo>
                    <a:lnTo>
                      <a:pt x="7" y="1"/>
                    </a:lnTo>
                    <a:lnTo>
                      <a:pt x="5" y="3"/>
                    </a:lnTo>
                    <a:lnTo>
                      <a:pt x="0" y="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68" name="Freeform 43">
                <a:extLst>
                  <a:ext uri="{FF2B5EF4-FFF2-40B4-BE49-F238E27FC236}">
                    <a16:creationId xmlns:a16="http://schemas.microsoft.com/office/drawing/2014/main" id="{B4E30A92-3B6B-4945-A313-A8BECBD34470}"/>
                  </a:ext>
                </a:extLst>
              </p:cNvPr>
              <p:cNvSpPr>
                <a:spLocks/>
              </p:cNvSpPr>
              <p:nvPr/>
            </p:nvSpPr>
            <p:spPr bwMode="auto">
              <a:xfrm>
                <a:off x="892" y="511"/>
                <a:ext cx="56" cy="34"/>
              </a:xfrm>
              <a:custGeom>
                <a:avLst/>
                <a:gdLst>
                  <a:gd name="T0" fmla="*/ 0 w 56"/>
                  <a:gd name="T1" fmla="*/ 2 h 34"/>
                  <a:gd name="T2" fmla="*/ 1 w 56"/>
                  <a:gd name="T3" fmla="*/ 33 h 34"/>
                  <a:gd name="T4" fmla="*/ 24 w 56"/>
                  <a:gd name="T5" fmla="*/ 32 h 34"/>
                  <a:gd name="T6" fmla="*/ 55 w 56"/>
                  <a:gd name="T7" fmla="*/ 33 h 34"/>
                  <a:gd name="T8" fmla="*/ 55 w 56"/>
                  <a:gd name="T9" fmla="*/ 25 h 34"/>
                  <a:gd name="T10" fmla="*/ 48 w 56"/>
                  <a:gd name="T11" fmla="*/ 20 h 34"/>
                  <a:gd name="T12" fmla="*/ 47 w 56"/>
                  <a:gd name="T13" fmla="*/ 18 h 34"/>
                  <a:gd name="T14" fmla="*/ 51 w 56"/>
                  <a:gd name="T15" fmla="*/ 14 h 34"/>
                  <a:gd name="T16" fmla="*/ 48 w 56"/>
                  <a:gd name="T17" fmla="*/ 9 h 34"/>
                  <a:gd name="T18" fmla="*/ 43 w 56"/>
                  <a:gd name="T19" fmla="*/ 6 h 34"/>
                  <a:gd name="T20" fmla="*/ 30 w 56"/>
                  <a:gd name="T21" fmla="*/ 5 h 34"/>
                  <a:gd name="T22" fmla="*/ 13 w 56"/>
                  <a:gd name="T23" fmla="*/ 0 h 34"/>
                  <a:gd name="T24" fmla="*/ 7 w 56"/>
                  <a:gd name="T25" fmla="*/ 1 h 34"/>
                  <a:gd name="T26" fmla="*/ 5 w 56"/>
                  <a:gd name="T27" fmla="*/ 3 h 34"/>
                  <a:gd name="T28" fmla="*/ 0 w 56"/>
                  <a:gd name="T29" fmla="*/ 2 h 3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6"/>
                  <a:gd name="T46" fmla="*/ 0 h 34"/>
                  <a:gd name="T47" fmla="*/ 56 w 56"/>
                  <a:gd name="T48" fmla="*/ 34 h 3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6" h="34">
                    <a:moveTo>
                      <a:pt x="0" y="2"/>
                    </a:moveTo>
                    <a:lnTo>
                      <a:pt x="1" y="33"/>
                    </a:lnTo>
                    <a:lnTo>
                      <a:pt x="24" y="32"/>
                    </a:lnTo>
                    <a:lnTo>
                      <a:pt x="55" y="33"/>
                    </a:lnTo>
                    <a:lnTo>
                      <a:pt x="55" y="25"/>
                    </a:lnTo>
                    <a:lnTo>
                      <a:pt x="48" y="20"/>
                    </a:lnTo>
                    <a:lnTo>
                      <a:pt x="47" y="18"/>
                    </a:lnTo>
                    <a:lnTo>
                      <a:pt x="51" y="14"/>
                    </a:lnTo>
                    <a:lnTo>
                      <a:pt x="48" y="9"/>
                    </a:lnTo>
                    <a:lnTo>
                      <a:pt x="43" y="6"/>
                    </a:lnTo>
                    <a:lnTo>
                      <a:pt x="30" y="5"/>
                    </a:lnTo>
                    <a:lnTo>
                      <a:pt x="13" y="0"/>
                    </a:lnTo>
                    <a:lnTo>
                      <a:pt x="7" y="1"/>
                    </a:lnTo>
                    <a:lnTo>
                      <a:pt x="5" y="3"/>
                    </a:lnTo>
                    <a:lnTo>
                      <a:pt x="0" y="2"/>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69" name="Freeform 44">
                <a:extLst>
                  <a:ext uri="{FF2B5EF4-FFF2-40B4-BE49-F238E27FC236}">
                    <a16:creationId xmlns:a16="http://schemas.microsoft.com/office/drawing/2014/main" id="{169E2B13-2169-4662-A62F-F85B3ED6C4E9}"/>
                  </a:ext>
                </a:extLst>
              </p:cNvPr>
              <p:cNvSpPr>
                <a:spLocks/>
              </p:cNvSpPr>
              <p:nvPr/>
            </p:nvSpPr>
            <p:spPr bwMode="auto">
              <a:xfrm>
                <a:off x="879" y="733"/>
                <a:ext cx="64" cy="41"/>
              </a:xfrm>
              <a:custGeom>
                <a:avLst/>
                <a:gdLst>
                  <a:gd name="T0" fmla="*/ 0 w 64"/>
                  <a:gd name="T1" fmla="*/ 4 h 41"/>
                  <a:gd name="T2" fmla="*/ 1 w 64"/>
                  <a:gd name="T3" fmla="*/ 31 h 41"/>
                  <a:gd name="T4" fmla="*/ 43 w 64"/>
                  <a:gd name="T5" fmla="*/ 31 h 41"/>
                  <a:gd name="T6" fmla="*/ 43 w 64"/>
                  <a:gd name="T7" fmla="*/ 40 h 41"/>
                  <a:gd name="T8" fmla="*/ 63 w 64"/>
                  <a:gd name="T9" fmla="*/ 39 h 41"/>
                  <a:gd name="T10" fmla="*/ 62 w 64"/>
                  <a:gd name="T11" fmla="*/ 4 h 41"/>
                  <a:gd name="T12" fmla="*/ 63 w 64"/>
                  <a:gd name="T13" fmla="*/ 0 h 41"/>
                  <a:gd name="T14" fmla="*/ 42 w 64"/>
                  <a:gd name="T15" fmla="*/ 0 h 41"/>
                  <a:gd name="T16" fmla="*/ 43 w 64"/>
                  <a:gd name="T17" fmla="*/ 4 h 41"/>
                  <a:gd name="T18" fmla="*/ 0 w 64"/>
                  <a:gd name="T19" fmla="*/ 4 h 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4"/>
                  <a:gd name="T31" fmla="*/ 0 h 41"/>
                  <a:gd name="T32" fmla="*/ 64 w 64"/>
                  <a:gd name="T33" fmla="*/ 41 h 4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4" h="41">
                    <a:moveTo>
                      <a:pt x="0" y="4"/>
                    </a:moveTo>
                    <a:lnTo>
                      <a:pt x="1" y="31"/>
                    </a:lnTo>
                    <a:lnTo>
                      <a:pt x="43" y="31"/>
                    </a:lnTo>
                    <a:lnTo>
                      <a:pt x="43" y="40"/>
                    </a:lnTo>
                    <a:lnTo>
                      <a:pt x="63" y="39"/>
                    </a:lnTo>
                    <a:lnTo>
                      <a:pt x="62" y="4"/>
                    </a:lnTo>
                    <a:lnTo>
                      <a:pt x="63" y="0"/>
                    </a:lnTo>
                    <a:lnTo>
                      <a:pt x="42" y="0"/>
                    </a:lnTo>
                    <a:lnTo>
                      <a:pt x="43" y="4"/>
                    </a:lnTo>
                    <a:lnTo>
                      <a:pt x="0" y="4"/>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70" name="Freeform 45">
                <a:extLst>
                  <a:ext uri="{FF2B5EF4-FFF2-40B4-BE49-F238E27FC236}">
                    <a16:creationId xmlns:a16="http://schemas.microsoft.com/office/drawing/2014/main" id="{A29202D9-4811-4F0B-88BF-7F136D502FFD}"/>
                  </a:ext>
                </a:extLst>
              </p:cNvPr>
              <p:cNvSpPr>
                <a:spLocks/>
              </p:cNvSpPr>
              <p:nvPr/>
            </p:nvSpPr>
            <p:spPr bwMode="auto">
              <a:xfrm>
                <a:off x="879" y="733"/>
                <a:ext cx="67" cy="43"/>
              </a:xfrm>
              <a:custGeom>
                <a:avLst/>
                <a:gdLst>
                  <a:gd name="T0" fmla="*/ 0 w 67"/>
                  <a:gd name="T1" fmla="*/ 5 h 43"/>
                  <a:gd name="T2" fmla="*/ 1 w 67"/>
                  <a:gd name="T3" fmla="*/ 32 h 43"/>
                  <a:gd name="T4" fmla="*/ 45 w 67"/>
                  <a:gd name="T5" fmla="*/ 32 h 43"/>
                  <a:gd name="T6" fmla="*/ 45 w 67"/>
                  <a:gd name="T7" fmla="*/ 42 h 43"/>
                  <a:gd name="T8" fmla="*/ 66 w 67"/>
                  <a:gd name="T9" fmla="*/ 41 h 43"/>
                  <a:gd name="T10" fmla="*/ 65 w 67"/>
                  <a:gd name="T11" fmla="*/ 5 h 43"/>
                  <a:gd name="T12" fmla="*/ 66 w 67"/>
                  <a:gd name="T13" fmla="*/ 0 h 43"/>
                  <a:gd name="T14" fmla="*/ 44 w 67"/>
                  <a:gd name="T15" fmla="*/ 0 h 43"/>
                  <a:gd name="T16" fmla="*/ 45 w 67"/>
                  <a:gd name="T17" fmla="*/ 5 h 43"/>
                  <a:gd name="T18" fmla="*/ 0 w 67"/>
                  <a:gd name="T19" fmla="*/ 5 h 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7"/>
                  <a:gd name="T31" fmla="*/ 0 h 43"/>
                  <a:gd name="T32" fmla="*/ 67 w 67"/>
                  <a:gd name="T33" fmla="*/ 43 h 4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7" h="43">
                    <a:moveTo>
                      <a:pt x="0" y="5"/>
                    </a:moveTo>
                    <a:lnTo>
                      <a:pt x="1" y="32"/>
                    </a:lnTo>
                    <a:lnTo>
                      <a:pt x="45" y="32"/>
                    </a:lnTo>
                    <a:lnTo>
                      <a:pt x="45" y="42"/>
                    </a:lnTo>
                    <a:lnTo>
                      <a:pt x="66" y="41"/>
                    </a:lnTo>
                    <a:lnTo>
                      <a:pt x="65" y="5"/>
                    </a:lnTo>
                    <a:lnTo>
                      <a:pt x="66" y="0"/>
                    </a:lnTo>
                    <a:lnTo>
                      <a:pt x="44" y="0"/>
                    </a:lnTo>
                    <a:lnTo>
                      <a:pt x="45" y="5"/>
                    </a:lnTo>
                    <a:lnTo>
                      <a:pt x="0" y="5"/>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71" name="Freeform 46">
                <a:extLst>
                  <a:ext uri="{FF2B5EF4-FFF2-40B4-BE49-F238E27FC236}">
                    <a16:creationId xmlns:a16="http://schemas.microsoft.com/office/drawing/2014/main" id="{8C4007E1-190F-4B3F-B61E-CEDCF248AFD1}"/>
                  </a:ext>
                </a:extLst>
              </p:cNvPr>
              <p:cNvSpPr>
                <a:spLocks/>
              </p:cNvSpPr>
              <p:nvPr/>
            </p:nvSpPr>
            <p:spPr bwMode="auto">
              <a:xfrm>
                <a:off x="860" y="505"/>
                <a:ext cx="55" cy="74"/>
              </a:xfrm>
              <a:custGeom>
                <a:avLst/>
                <a:gdLst>
                  <a:gd name="T0" fmla="*/ 0 w 55"/>
                  <a:gd name="T1" fmla="*/ 12 h 74"/>
                  <a:gd name="T2" fmla="*/ 0 w 55"/>
                  <a:gd name="T3" fmla="*/ 19 h 74"/>
                  <a:gd name="T4" fmla="*/ 1 w 55"/>
                  <a:gd name="T5" fmla="*/ 64 h 74"/>
                  <a:gd name="T6" fmla="*/ 11 w 55"/>
                  <a:gd name="T7" fmla="*/ 64 h 74"/>
                  <a:gd name="T8" fmla="*/ 11 w 55"/>
                  <a:gd name="T9" fmla="*/ 72 h 74"/>
                  <a:gd name="T10" fmla="*/ 32 w 55"/>
                  <a:gd name="T11" fmla="*/ 72 h 74"/>
                  <a:gd name="T12" fmla="*/ 54 w 55"/>
                  <a:gd name="T13" fmla="*/ 73 h 74"/>
                  <a:gd name="T14" fmla="*/ 53 w 55"/>
                  <a:gd name="T15" fmla="*/ 37 h 74"/>
                  <a:gd name="T16" fmla="*/ 31 w 55"/>
                  <a:gd name="T17" fmla="*/ 37 h 74"/>
                  <a:gd name="T18" fmla="*/ 30 w 55"/>
                  <a:gd name="T19" fmla="*/ 7 h 74"/>
                  <a:gd name="T20" fmla="*/ 16 w 55"/>
                  <a:gd name="T21" fmla="*/ 4 h 74"/>
                  <a:gd name="T22" fmla="*/ 10 w 55"/>
                  <a:gd name="T23" fmla="*/ 0 h 74"/>
                  <a:gd name="T24" fmla="*/ 9 w 55"/>
                  <a:gd name="T25" fmla="*/ 12 h 74"/>
                  <a:gd name="T26" fmla="*/ 0 w 55"/>
                  <a:gd name="T27" fmla="*/ 12 h 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5"/>
                  <a:gd name="T43" fmla="*/ 0 h 74"/>
                  <a:gd name="T44" fmla="*/ 55 w 55"/>
                  <a:gd name="T45" fmla="*/ 74 h 7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5" h="74">
                    <a:moveTo>
                      <a:pt x="0" y="12"/>
                    </a:moveTo>
                    <a:lnTo>
                      <a:pt x="0" y="19"/>
                    </a:lnTo>
                    <a:lnTo>
                      <a:pt x="1" y="64"/>
                    </a:lnTo>
                    <a:lnTo>
                      <a:pt x="11" y="64"/>
                    </a:lnTo>
                    <a:lnTo>
                      <a:pt x="11" y="72"/>
                    </a:lnTo>
                    <a:lnTo>
                      <a:pt x="32" y="72"/>
                    </a:lnTo>
                    <a:lnTo>
                      <a:pt x="54" y="73"/>
                    </a:lnTo>
                    <a:lnTo>
                      <a:pt x="53" y="37"/>
                    </a:lnTo>
                    <a:lnTo>
                      <a:pt x="31" y="37"/>
                    </a:lnTo>
                    <a:lnTo>
                      <a:pt x="30" y="7"/>
                    </a:lnTo>
                    <a:lnTo>
                      <a:pt x="16" y="4"/>
                    </a:lnTo>
                    <a:lnTo>
                      <a:pt x="10" y="0"/>
                    </a:lnTo>
                    <a:lnTo>
                      <a:pt x="9" y="12"/>
                    </a:lnTo>
                    <a:lnTo>
                      <a:pt x="0" y="12"/>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72" name="Freeform 47">
                <a:extLst>
                  <a:ext uri="{FF2B5EF4-FFF2-40B4-BE49-F238E27FC236}">
                    <a16:creationId xmlns:a16="http://schemas.microsoft.com/office/drawing/2014/main" id="{B39586D2-C27A-4C43-86EE-2D8FE5EA6E34}"/>
                  </a:ext>
                </a:extLst>
              </p:cNvPr>
              <p:cNvSpPr>
                <a:spLocks/>
              </p:cNvSpPr>
              <p:nvPr/>
            </p:nvSpPr>
            <p:spPr bwMode="auto">
              <a:xfrm>
                <a:off x="860" y="505"/>
                <a:ext cx="57" cy="76"/>
              </a:xfrm>
              <a:custGeom>
                <a:avLst/>
                <a:gdLst>
                  <a:gd name="T0" fmla="*/ 0 w 57"/>
                  <a:gd name="T1" fmla="*/ 12 h 76"/>
                  <a:gd name="T2" fmla="*/ 0 w 57"/>
                  <a:gd name="T3" fmla="*/ 20 h 76"/>
                  <a:gd name="T4" fmla="*/ 1 w 57"/>
                  <a:gd name="T5" fmla="*/ 65 h 76"/>
                  <a:gd name="T6" fmla="*/ 12 w 57"/>
                  <a:gd name="T7" fmla="*/ 66 h 76"/>
                  <a:gd name="T8" fmla="*/ 12 w 57"/>
                  <a:gd name="T9" fmla="*/ 74 h 76"/>
                  <a:gd name="T10" fmla="*/ 33 w 57"/>
                  <a:gd name="T11" fmla="*/ 74 h 76"/>
                  <a:gd name="T12" fmla="*/ 56 w 57"/>
                  <a:gd name="T13" fmla="*/ 75 h 76"/>
                  <a:gd name="T14" fmla="*/ 55 w 57"/>
                  <a:gd name="T15" fmla="*/ 38 h 76"/>
                  <a:gd name="T16" fmla="*/ 32 w 57"/>
                  <a:gd name="T17" fmla="*/ 38 h 76"/>
                  <a:gd name="T18" fmla="*/ 31 w 57"/>
                  <a:gd name="T19" fmla="*/ 8 h 76"/>
                  <a:gd name="T20" fmla="*/ 17 w 57"/>
                  <a:gd name="T21" fmla="*/ 5 h 76"/>
                  <a:gd name="T22" fmla="*/ 10 w 57"/>
                  <a:gd name="T23" fmla="*/ 0 h 76"/>
                  <a:gd name="T24" fmla="*/ 10 w 57"/>
                  <a:gd name="T25" fmla="*/ 12 h 76"/>
                  <a:gd name="T26" fmla="*/ 0 w 57"/>
                  <a:gd name="T27" fmla="*/ 12 h 7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7"/>
                  <a:gd name="T43" fmla="*/ 0 h 76"/>
                  <a:gd name="T44" fmla="*/ 57 w 57"/>
                  <a:gd name="T45" fmla="*/ 76 h 7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7" h="76">
                    <a:moveTo>
                      <a:pt x="0" y="12"/>
                    </a:moveTo>
                    <a:lnTo>
                      <a:pt x="0" y="20"/>
                    </a:lnTo>
                    <a:lnTo>
                      <a:pt x="1" y="65"/>
                    </a:lnTo>
                    <a:lnTo>
                      <a:pt x="12" y="66"/>
                    </a:lnTo>
                    <a:lnTo>
                      <a:pt x="12" y="74"/>
                    </a:lnTo>
                    <a:lnTo>
                      <a:pt x="33" y="74"/>
                    </a:lnTo>
                    <a:lnTo>
                      <a:pt x="56" y="75"/>
                    </a:lnTo>
                    <a:lnTo>
                      <a:pt x="55" y="38"/>
                    </a:lnTo>
                    <a:lnTo>
                      <a:pt x="32" y="38"/>
                    </a:lnTo>
                    <a:lnTo>
                      <a:pt x="31" y="8"/>
                    </a:lnTo>
                    <a:lnTo>
                      <a:pt x="17" y="5"/>
                    </a:lnTo>
                    <a:lnTo>
                      <a:pt x="10" y="0"/>
                    </a:lnTo>
                    <a:lnTo>
                      <a:pt x="10" y="12"/>
                    </a:lnTo>
                    <a:lnTo>
                      <a:pt x="0" y="12"/>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73" name="Freeform 48">
                <a:extLst>
                  <a:ext uri="{FF2B5EF4-FFF2-40B4-BE49-F238E27FC236}">
                    <a16:creationId xmlns:a16="http://schemas.microsoft.com/office/drawing/2014/main" id="{4ECC9967-8DE2-446B-9DC8-AA86B147B30E}"/>
                  </a:ext>
                </a:extLst>
              </p:cNvPr>
              <p:cNvSpPr>
                <a:spLocks/>
              </p:cNvSpPr>
              <p:nvPr/>
            </p:nvSpPr>
            <p:spPr bwMode="auto">
              <a:xfrm>
                <a:off x="675" y="813"/>
                <a:ext cx="65" cy="74"/>
              </a:xfrm>
              <a:custGeom>
                <a:avLst/>
                <a:gdLst>
                  <a:gd name="T0" fmla="*/ 0 w 65"/>
                  <a:gd name="T1" fmla="*/ 22 h 74"/>
                  <a:gd name="T2" fmla="*/ 2 w 65"/>
                  <a:gd name="T3" fmla="*/ 30 h 74"/>
                  <a:gd name="T4" fmla="*/ 5 w 65"/>
                  <a:gd name="T5" fmla="*/ 35 h 74"/>
                  <a:gd name="T6" fmla="*/ 8 w 65"/>
                  <a:gd name="T7" fmla="*/ 47 h 74"/>
                  <a:gd name="T8" fmla="*/ 24 w 65"/>
                  <a:gd name="T9" fmla="*/ 55 h 74"/>
                  <a:gd name="T10" fmla="*/ 35 w 65"/>
                  <a:gd name="T11" fmla="*/ 58 h 74"/>
                  <a:gd name="T12" fmla="*/ 43 w 65"/>
                  <a:gd name="T13" fmla="*/ 66 h 74"/>
                  <a:gd name="T14" fmla="*/ 44 w 65"/>
                  <a:gd name="T15" fmla="*/ 73 h 74"/>
                  <a:gd name="T16" fmla="*/ 64 w 65"/>
                  <a:gd name="T17" fmla="*/ 73 h 74"/>
                  <a:gd name="T18" fmla="*/ 64 w 65"/>
                  <a:gd name="T19" fmla="*/ 42 h 74"/>
                  <a:gd name="T20" fmla="*/ 64 w 65"/>
                  <a:gd name="T21" fmla="*/ 1 h 74"/>
                  <a:gd name="T22" fmla="*/ 51 w 65"/>
                  <a:gd name="T23" fmla="*/ 0 h 74"/>
                  <a:gd name="T24" fmla="*/ 43 w 65"/>
                  <a:gd name="T25" fmla="*/ 3 h 74"/>
                  <a:gd name="T26" fmla="*/ 36 w 65"/>
                  <a:gd name="T27" fmla="*/ 8 h 74"/>
                  <a:gd name="T28" fmla="*/ 8 w 65"/>
                  <a:gd name="T29" fmla="*/ 22 h 74"/>
                  <a:gd name="T30" fmla="*/ 0 w 65"/>
                  <a:gd name="T31" fmla="*/ 22 h 7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5"/>
                  <a:gd name="T49" fmla="*/ 0 h 74"/>
                  <a:gd name="T50" fmla="*/ 65 w 65"/>
                  <a:gd name="T51" fmla="*/ 74 h 7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5" h="74">
                    <a:moveTo>
                      <a:pt x="0" y="22"/>
                    </a:moveTo>
                    <a:lnTo>
                      <a:pt x="2" y="30"/>
                    </a:lnTo>
                    <a:lnTo>
                      <a:pt x="5" y="35"/>
                    </a:lnTo>
                    <a:lnTo>
                      <a:pt x="8" y="47"/>
                    </a:lnTo>
                    <a:lnTo>
                      <a:pt x="24" y="55"/>
                    </a:lnTo>
                    <a:lnTo>
                      <a:pt x="35" y="58"/>
                    </a:lnTo>
                    <a:lnTo>
                      <a:pt x="43" y="66"/>
                    </a:lnTo>
                    <a:lnTo>
                      <a:pt x="44" y="73"/>
                    </a:lnTo>
                    <a:lnTo>
                      <a:pt x="64" y="73"/>
                    </a:lnTo>
                    <a:lnTo>
                      <a:pt x="64" y="42"/>
                    </a:lnTo>
                    <a:lnTo>
                      <a:pt x="64" y="1"/>
                    </a:lnTo>
                    <a:lnTo>
                      <a:pt x="51" y="0"/>
                    </a:lnTo>
                    <a:lnTo>
                      <a:pt x="43" y="3"/>
                    </a:lnTo>
                    <a:lnTo>
                      <a:pt x="36" y="8"/>
                    </a:lnTo>
                    <a:lnTo>
                      <a:pt x="8" y="22"/>
                    </a:lnTo>
                    <a:lnTo>
                      <a:pt x="0" y="22"/>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74" name="Freeform 49">
                <a:extLst>
                  <a:ext uri="{FF2B5EF4-FFF2-40B4-BE49-F238E27FC236}">
                    <a16:creationId xmlns:a16="http://schemas.microsoft.com/office/drawing/2014/main" id="{DA8B083B-4842-4418-87FF-A17357253526}"/>
                  </a:ext>
                </a:extLst>
              </p:cNvPr>
              <p:cNvSpPr>
                <a:spLocks/>
              </p:cNvSpPr>
              <p:nvPr/>
            </p:nvSpPr>
            <p:spPr bwMode="auto">
              <a:xfrm>
                <a:off x="675" y="813"/>
                <a:ext cx="68" cy="74"/>
              </a:xfrm>
              <a:custGeom>
                <a:avLst/>
                <a:gdLst>
                  <a:gd name="T0" fmla="*/ 0 w 68"/>
                  <a:gd name="T1" fmla="*/ 22 h 74"/>
                  <a:gd name="T2" fmla="*/ 2 w 68"/>
                  <a:gd name="T3" fmla="*/ 30 h 74"/>
                  <a:gd name="T4" fmla="*/ 5 w 68"/>
                  <a:gd name="T5" fmla="*/ 35 h 74"/>
                  <a:gd name="T6" fmla="*/ 8 w 68"/>
                  <a:gd name="T7" fmla="*/ 47 h 74"/>
                  <a:gd name="T8" fmla="*/ 25 w 68"/>
                  <a:gd name="T9" fmla="*/ 55 h 74"/>
                  <a:gd name="T10" fmla="*/ 36 w 68"/>
                  <a:gd name="T11" fmla="*/ 58 h 74"/>
                  <a:gd name="T12" fmla="*/ 45 w 68"/>
                  <a:gd name="T13" fmla="*/ 66 h 74"/>
                  <a:gd name="T14" fmla="*/ 46 w 68"/>
                  <a:gd name="T15" fmla="*/ 73 h 74"/>
                  <a:gd name="T16" fmla="*/ 67 w 68"/>
                  <a:gd name="T17" fmla="*/ 73 h 74"/>
                  <a:gd name="T18" fmla="*/ 67 w 68"/>
                  <a:gd name="T19" fmla="*/ 42 h 74"/>
                  <a:gd name="T20" fmla="*/ 67 w 68"/>
                  <a:gd name="T21" fmla="*/ 1 h 74"/>
                  <a:gd name="T22" fmla="*/ 54 w 68"/>
                  <a:gd name="T23" fmla="*/ 0 h 74"/>
                  <a:gd name="T24" fmla="*/ 45 w 68"/>
                  <a:gd name="T25" fmla="*/ 3 h 74"/>
                  <a:gd name="T26" fmla="*/ 38 w 68"/>
                  <a:gd name="T27" fmla="*/ 8 h 74"/>
                  <a:gd name="T28" fmla="*/ 8 w 68"/>
                  <a:gd name="T29" fmla="*/ 22 h 74"/>
                  <a:gd name="T30" fmla="*/ 0 w 68"/>
                  <a:gd name="T31" fmla="*/ 22 h 7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8"/>
                  <a:gd name="T49" fmla="*/ 0 h 74"/>
                  <a:gd name="T50" fmla="*/ 68 w 68"/>
                  <a:gd name="T51" fmla="*/ 74 h 7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8" h="74">
                    <a:moveTo>
                      <a:pt x="0" y="22"/>
                    </a:moveTo>
                    <a:lnTo>
                      <a:pt x="2" y="30"/>
                    </a:lnTo>
                    <a:lnTo>
                      <a:pt x="5" y="35"/>
                    </a:lnTo>
                    <a:lnTo>
                      <a:pt x="8" y="47"/>
                    </a:lnTo>
                    <a:lnTo>
                      <a:pt x="25" y="55"/>
                    </a:lnTo>
                    <a:lnTo>
                      <a:pt x="36" y="58"/>
                    </a:lnTo>
                    <a:lnTo>
                      <a:pt x="45" y="66"/>
                    </a:lnTo>
                    <a:lnTo>
                      <a:pt x="46" y="73"/>
                    </a:lnTo>
                    <a:lnTo>
                      <a:pt x="67" y="73"/>
                    </a:lnTo>
                    <a:lnTo>
                      <a:pt x="67" y="42"/>
                    </a:lnTo>
                    <a:lnTo>
                      <a:pt x="67" y="1"/>
                    </a:lnTo>
                    <a:lnTo>
                      <a:pt x="54" y="0"/>
                    </a:lnTo>
                    <a:lnTo>
                      <a:pt x="45" y="3"/>
                    </a:lnTo>
                    <a:lnTo>
                      <a:pt x="38" y="8"/>
                    </a:lnTo>
                    <a:lnTo>
                      <a:pt x="8" y="22"/>
                    </a:lnTo>
                    <a:lnTo>
                      <a:pt x="0" y="22"/>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75" name="Freeform 50">
                <a:extLst>
                  <a:ext uri="{FF2B5EF4-FFF2-40B4-BE49-F238E27FC236}">
                    <a16:creationId xmlns:a16="http://schemas.microsoft.com/office/drawing/2014/main" id="{E101F71D-02D8-4E75-AD58-DCEB1ED0E328}"/>
                  </a:ext>
                </a:extLst>
              </p:cNvPr>
              <p:cNvSpPr>
                <a:spLocks/>
              </p:cNvSpPr>
              <p:nvPr/>
            </p:nvSpPr>
            <p:spPr bwMode="auto">
              <a:xfrm>
                <a:off x="795" y="849"/>
                <a:ext cx="41" cy="38"/>
              </a:xfrm>
              <a:custGeom>
                <a:avLst/>
                <a:gdLst>
                  <a:gd name="T0" fmla="*/ 0 w 41"/>
                  <a:gd name="T1" fmla="*/ 0 h 38"/>
                  <a:gd name="T2" fmla="*/ 0 w 41"/>
                  <a:gd name="T3" fmla="*/ 5 h 38"/>
                  <a:gd name="T4" fmla="*/ 0 w 41"/>
                  <a:gd name="T5" fmla="*/ 37 h 38"/>
                  <a:gd name="T6" fmla="*/ 38 w 41"/>
                  <a:gd name="T7" fmla="*/ 37 h 38"/>
                  <a:gd name="T8" fmla="*/ 40 w 41"/>
                  <a:gd name="T9" fmla="*/ 37 h 38"/>
                  <a:gd name="T10" fmla="*/ 39 w 41"/>
                  <a:gd name="T11" fmla="*/ 1 h 38"/>
                  <a:gd name="T12" fmla="*/ 40 w 41"/>
                  <a:gd name="T13" fmla="*/ 0 h 38"/>
                  <a:gd name="T14" fmla="*/ 0 w 41"/>
                  <a:gd name="T15" fmla="*/ 0 h 38"/>
                  <a:gd name="T16" fmla="*/ 0 60000 65536"/>
                  <a:gd name="T17" fmla="*/ 0 60000 65536"/>
                  <a:gd name="T18" fmla="*/ 0 60000 65536"/>
                  <a:gd name="T19" fmla="*/ 0 60000 65536"/>
                  <a:gd name="T20" fmla="*/ 0 60000 65536"/>
                  <a:gd name="T21" fmla="*/ 0 60000 65536"/>
                  <a:gd name="T22" fmla="*/ 0 60000 65536"/>
                  <a:gd name="T23" fmla="*/ 0 60000 65536"/>
                  <a:gd name="T24" fmla="*/ 0 w 41"/>
                  <a:gd name="T25" fmla="*/ 0 h 38"/>
                  <a:gd name="T26" fmla="*/ 41 w 41"/>
                  <a:gd name="T27" fmla="*/ 38 h 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1" h="38">
                    <a:moveTo>
                      <a:pt x="0" y="0"/>
                    </a:moveTo>
                    <a:lnTo>
                      <a:pt x="0" y="5"/>
                    </a:lnTo>
                    <a:lnTo>
                      <a:pt x="0" y="37"/>
                    </a:lnTo>
                    <a:lnTo>
                      <a:pt x="38" y="37"/>
                    </a:lnTo>
                    <a:lnTo>
                      <a:pt x="40" y="37"/>
                    </a:lnTo>
                    <a:lnTo>
                      <a:pt x="39" y="1"/>
                    </a:lnTo>
                    <a:lnTo>
                      <a:pt x="40"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76" name="Freeform 51">
                <a:extLst>
                  <a:ext uri="{FF2B5EF4-FFF2-40B4-BE49-F238E27FC236}">
                    <a16:creationId xmlns:a16="http://schemas.microsoft.com/office/drawing/2014/main" id="{B4CFB60A-E067-41E4-8D5B-E477F5A869E9}"/>
                  </a:ext>
                </a:extLst>
              </p:cNvPr>
              <p:cNvSpPr>
                <a:spLocks/>
              </p:cNvSpPr>
              <p:nvPr/>
            </p:nvSpPr>
            <p:spPr bwMode="auto">
              <a:xfrm>
                <a:off x="795" y="849"/>
                <a:ext cx="44" cy="38"/>
              </a:xfrm>
              <a:custGeom>
                <a:avLst/>
                <a:gdLst>
                  <a:gd name="T0" fmla="*/ 0 w 44"/>
                  <a:gd name="T1" fmla="*/ 0 h 38"/>
                  <a:gd name="T2" fmla="*/ 0 w 44"/>
                  <a:gd name="T3" fmla="*/ 5 h 38"/>
                  <a:gd name="T4" fmla="*/ 0 w 44"/>
                  <a:gd name="T5" fmla="*/ 37 h 38"/>
                  <a:gd name="T6" fmla="*/ 41 w 44"/>
                  <a:gd name="T7" fmla="*/ 37 h 38"/>
                  <a:gd name="T8" fmla="*/ 43 w 44"/>
                  <a:gd name="T9" fmla="*/ 37 h 38"/>
                  <a:gd name="T10" fmla="*/ 42 w 44"/>
                  <a:gd name="T11" fmla="*/ 1 h 38"/>
                  <a:gd name="T12" fmla="*/ 43 w 44"/>
                  <a:gd name="T13" fmla="*/ 0 h 38"/>
                  <a:gd name="T14" fmla="*/ 0 w 44"/>
                  <a:gd name="T15" fmla="*/ 0 h 38"/>
                  <a:gd name="T16" fmla="*/ 0 60000 65536"/>
                  <a:gd name="T17" fmla="*/ 0 60000 65536"/>
                  <a:gd name="T18" fmla="*/ 0 60000 65536"/>
                  <a:gd name="T19" fmla="*/ 0 60000 65536"/>
                  <a:gd name="T20" fmla="*/ 0 60000 65536"/>
                  <a:gd name="T21" fmla="*/ 0 60000 65536"/>
                  <a:gd name="T22" fmla="*/ 0 60000 65536"/>
                  <a:gd name="T23" fmla="*/ 0 60000 65536"/>
                  <a:gd name="T24" fmla="*/ 0 w 44"/>
                  <a:gd name="T25" fmla="*/ 0 h 38"/>
                  <a:gd name="T26" fmla="*/ 44 w 44"/>
                  <a:gd name="T27" fmla="*/ 38 h 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 h="38">
                    <a:moveTo>
                      <a:pt x="0" y="0"/>
                    </a:moveTo>
                    <a:lnTo>
                      <a:pt x="0" y="5"/>
                    </a:lnTo>
                    <a:lnTo>
                      <a:pt x="0" y="37"/>
                    </a:lnTo>
                    <a:lnTo>
                      <a:pt x="41" y="37"/>
                    </a:lnTo>
                    <a:lnTo>
                      <a:pt x="43" y="37"/>
                    </a:lnTo>
                    <a:lnTo>
                      <a:pt x="42" y="1"/>
                    </a:lnTo>
                    <a:lnTo>
                      <a:pt x="43"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77" name="Freeform 52">
                <a:extLst>
                  <a:ext uri="{FF2B5EF4-FFF2-40B4-BE49-F238E27FC236}">
                    <a16:creationId xmlns:a16="http://schemas.microsoft.com/office/drawing/2014/main" id="{DAFE9B49-8EA0-4EE5-A554-7421BFAE9D41}"/>
                  </a:ext>
                </a:extLst>
              </p:cNvPr>
              <p:cNvSpPr>
                <a:spLocks/>
              </p:cNvSpPr>
              <p:nvPr/>
            </p:nvSpPr>
            <p:spPr bwMode="auto">
              <a:xfrm>
                <a:off x="847" y="728"/>
                <a:ext cx="31" cy="36"/>
              </a:xfrm>
              <a:custGeom>
                <a:avLst/>
                <a:gdLst>
                  <a:gd name="T0" fmla="*/ 1 w 31"/>
                  <a:gd name="T1" fmla="*/ 23 h 36"/>
                  <a:gd name="T2" fmla="*/ 0 w 31"/>
                  <a:gd name="T3" fmla="*/ 35 h 36"/>
                  <a:gd name="T4" fmla="*/ 20 w 31"/>
                  <a:gd name="T5" fmla="*/ 35 h 36"/>
                  <a:gd name="T6" fmla="*/ 30 w 31"/>
                  <a:gd name="T7" fmla="*/ 34 h 36"/>
                  <a:gd name="T8" fmla="*/ 29 w 31"/>
                  <a:gd name="T9" fmla="*/ 8 h 36"/>
                  <a:gd name="T10" fmla="*/ 30 w 31"/>
                  <a:gd name="T11" fmla="*/ 1 h 36"/>
                  <a:gd name="T12" fmla="*/ 6 w 31"/>
                  <a:gd name="T13" fmla="*/ 0 h 36"/>
                  <a:gd name="T14" fmla="*/ 6 w 31"/>
                  <a:gd name="T15" fmla="*/ 9 h 36"/>
                  <a:gd name="T16" fmla="*/ 4 w 31"/>
                  <a:gd name="T17" fmla="*/ 9 h 36"/>
                  <a:gd name="T18" fmla="*/ 4 w 31"/>
                  <a:gd name="T19" fmla="*/ 17 h 36"/>
                  <a:gd name="T20" fmla="*/ 6 w 31"/>
                  <a:gd name="T21" fmla="*/ 16 h 36"/>
                  <a:gd name="T22" fmla="*/ 7 w 31"/>
                  <a:gd name="T23" fmla="*/ 23 h 36"/>
                  <a:gd name="T24" fmla="*/ 1 w 31"/>
                  <a:gd name="T25" fmla="*/ 23 h 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1"/>
                  <a:gd name="T40" fmla="*/ 0 h 36"/>
                  <a:gd name="T41" fmla="*/ 31 w 31"/>
                  <a:gd name="T42" fmla="*/ 36 h 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1" h="36">
                    <a:moveTo>
                      <a:pt x="1" y="23"/>
                    </a:moveTo>
                    <a:lnTo>
                      <a:pt x="0" y="35"/>
                    </a:lnTo>
                    <a:lnTo>
                      <a:pt x="20" y="35"/>
                    </a:lnTo>
                    <a:lnTo>
                      <a:pt x="30" y="34"/>
                    </a:lnTo>
                    <a:lnTo>
                      <a:pt x="29" y="8"/>
                    </a:lnTo>
                    <a:lnTo>
                      <a:pt x="30" y="1"/>
                    </a:lnTo>
                    <a:lnTo>
                      <a:pt x="6" y="0"/>
                    </a:lnTo>
                    <a:lnTo>
                      <a:pt x="6" y="9"/>
                    </a:lnTo>
                    <a:lnTo>
                      <a:pt x="4" y="9"/>
                    </a:lnTo>
                    <a:lnTo>
                      <a:pt x="4" y="17"/>
                    </a:lnTo>
                    <a:lnTo>
                      <a:pt x="6" y="16"/>
                    </a:lnTo>
                    <a:lnTo>
                      <a:pt x="7" y="23"/>
                    </a:lnTo>
                    <a:lnTo>
                      <a:pt x="1" y="23"/>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78" name="Freeform 53">
                <a:extLst>
                  <a:ext uri="{FF2B5EF4-FFF2-40B4-BE49-F238E27FC236}">
                    <a16:creationId xmlns:a16="http://schemas.microsoft.com/office/drawing/2014/main" id="{E37BB8FD-5602-452F-8BBD-ABD7BDA4D54D}"/>
                  </a:ext>
                </a:extLst>
              </p:cNvPr>
              <p:cNvSpPr>
                <a:spLocks/>
              </p:cNvSpPr>
              <p:nvPr/>
            </p:nvSpPr>
            <p:spPr bwMode="auto">
              <a:xfrm>
                <a:off x="847" y="728"/>
                <a:ext cx="35" cy="39"/>
              </a:xfrm>
              <a:custGeom>
                <a:avLst/>
                <a:gdLst>
                  <a:gd name="T0" fmla="*/ 1 w 35"/>
                  <a:gd name="T1" fmla="*/ 25 h 39"/>
                  <a:gd name="T2" fmla="*/ 0 w 35"/>
                  <a:gd name="T3" fmla="*/ 38 h 39"/>
                  <a:gd name="T4" fmla="*/ 23 w 35"/>
                  <a:gd name="T5" fmla="*/ 38 h 39"/>
                  <a:gd name="T6" fmla="*/ 34 w 35"/>
                  <a:gd name="T7" fmla="*/ 37 h 39"/>
                  <a:gd name="T8" fmla="*/ 33 w 35"/>
                  <a:gd name="T9" fmla="*/ 9 h 39"/>
                  <a:gd name="T10" fmla="*/ 34 w 35"/>
                  <a:gd name="T11" fmla="*/ 1 h 39"/>
                  <a:gd name="T12" fmla="*/ 7 w 35"/>
                  <a:gd name="T13" fmla="*/ 0 h 39"/>
                  <a:gd name="T14" fmla="*/ 7 w 35"/>
                  <a:gd name="T15" fmla="*/ 10 h 39"/>
                  <a:gd name="T16" fmla="*/ 5 w 35"/>
                  <a:gd name="T17" fmla="*/ 10 h 39"/>
                  <a:gd name="T18" fmla="*/ 4 w 35"/>
                  <a:gd name="T19" fmla="*/ 18 h 39"/>
                  <a:gd name="T20" fmla="*/ 7 w 35"/>
                  <a:gd name="T21" fmla="*/ 18 h 39"/>
                  <a:gd name="T22" fmla="*/ 8 w 35"/>
                  <a:gd name="T23" fmla="*/ 25 h 39"/>
                  <a:gd name="T24" fmla="*/ 1 w 35"/>
                  <a:gd name="T25" fmla="*/ 25 h 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
                  <a:gd name="T40" fmla="*/ 0 h 39"/>
                  <a:gd name="T41" fmla="*/ 35 w 35"/>
                  <a:gd name="T42" fmla="*/ 39 h 3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 h="39">
                    <a:moveTo>
                      <a:pt x="1" y="25"/>
                    </a:moveTo>
                    <a:lnTo>
                      <a:pt x="0" y="38"/>
                    </a:lnTo>
                    <a:lnTo>
                      <a:pt x="23" y="38"/>
                    </a:lnTo>
                    <a:lnTo>
                      <a:pt x="34" y="37"/>
                    </a:lnTo>
                    <a:lnTo>
                      <a:pt x="33" y="9"/>
                    </a:lnTo>
                    <a:lnTo>
                      <a:pt x="34" y="1"/>
                    </a:lnTo>
                    <a:lnTo>
                      <a:pt x="7" y="0"/>
                    </a:lnTo>
                    <a:lnTo>
                      <a:pt x="7" y="10"/>
                    </a:lnTo>
                    <a:lnTo>
                      <a:pt x="5" y="10"/>
                    </a:lnTo>
                    <a:lnTo>
                      <a:pt x="4" y="18"/>
                    </a:lnTo>
                    <a:lnTo>
                      <a:pt x="7" y="18"/>
                    </a:lnTo>
                    <a:lnTo>
                      <a:pt x="8" y="25"/>
                    </a:lnTo>
                    <a:lnTo>
                      <a:pt x="1" y="25"/>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79" name="Freeform 54">
                <a:extLst>
                  <a:ext uri="{FF2B5EF4-FFF2-40B4-BE49-F238E27FC236}">
                    <a16:creationId xmlns:a16="http://schemas.microsoft.com/office/drawing/2014/main" id="{757F7A96-4C17-472C-A686-0D37CD9CA8C7}"/>
                  </a:ext>
                </a:extLst>
              </p:cNvPr>
              <p:cNvSpPr>
                <a:spLocks/>
              </p:cNvSpPr>
              <p:nvPr/>
            </p:nvSpPr>
            <p:spPr bwMode="auto">
              <a:xfrm>
                <a:off x="741" y="811"/>
                <a:ext cx="53" cy="43"/>
              </a:xfrm>
              <a:custGeom>
                <a:avLst/>
                <a:gdLst>
                  <a:gd name="T0" fmla="*/ 0 w 53"/>
                  <a:gd name="T1" fmla="*/ 2 h 43"/>
                  <a:gd name="T2" fmla="*/ 0 w 53"/>
                  <a:gd name="T3" fmla="*/ 42 h 43"/>
                  <a:gd name="T4" fmla="*/ 52 w 53"/>
                  <a:gd name="T5" fmla="*/ 41 h 43"/>
                  <a:gd name="T6" fmla="*/ 52 w 53"/>
                  <a:gd name="T7" fmla="*/ 37 h 43"/>
                  <a:gd name="T8" fmla="*/ 52 w 53"/>
                  <a:gd name="T9" fmla="*/ 2 h 43"/>
                  <a:gd name="T10" fmla="*/ 36 w 53"/>
                  <a:gd name="T11" fmla="*/ 1 h 43"/>
                  <a:gd name="T12" fmla="*/ 33 w 53"/>
                  <a:gd name="T13" fmla="*/ 6 h 43"/>
                  <a:gd name="T14" fmla="*/ 20 w 53"/>
                  <a:gd name="T15" fmla="*/ 5 h 43"/>
                  <a:gd name="T16" fmla="*/ 9 w 53"/>
                  <a:gd name="T17" fmla="*/ 0 h 43"/>
                  <a:gd name="T18" fmla="*/ 0 w 53"/>
                  <a:gd name="T19" fmla="*/ 2 h 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3"/>
                  <a:gd name="T31" fmla="*/ 0 h 43"/>
                  <a:gd name="T32" fmla="*/ 53 w 53"/>
                  <a:gd name="T33" fmla="*/ 43 h 4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3" h="43">
                    <a:moveTo>
                      <a:pt x="0" y="2"/>
                    </a:moveTo>
                    <a:lnTo>
                      <a:pt x="0" y="42"/>
                    </a:lnTo>
                    <a:lnTo>
                      <a:pt x="52" y="41"/>
                    </a:lnTo>
                    <a:lnTo>
                      <a:pt x="52" y="37"/>
                    </a:lnTo>
                    <a:lnTo>
                      <a:pt x="52" y="2"/>
                    </a:lnTo>
                    <a:lnTo>
                      <a:pt x="36" y="1"/>
                    </a:lnTo>
                    <a:lnTo>
                      <a:pt x="33" y="6"/>
                    </a:lnTo>
                    <a:lnTo>
                      <a:pt x="20" y="5"/>
                    </a:lnTo>
                    <a:lnTo>
                      <a:pt x="9" y="0"/>
                    </a:lnTo>
                    <a:lnTo>
                      <a:pt x="0" y="2"/>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80" name="Freeform 55">
                <a:extLst>
                  <a:ext uri="{FF2B5EF4-FFF2-40B4-BE49-F238E27FC236}">
                    <a16:creationId xmlns:a16="http://schemas.microsoft.com/office/drawing/2014/main" id="{65ADB404-B5C4-4555-9FA2-1D5628BE9416}"/>
                  </a:ext>
                </a:extLst>
              </p:cNvPr>
              <p:cNvSpPr>
                <a:spLocks/>
              </p:cNvSpPr>
              <p:nvPr/>
            </p:nvSpPr>
            <p:spPr bwMode="auto">
              <a:xfrm>
                <a:off x="741" y="811"/>
                <a:ext cx="55" cy="45"/>
              </a:xfrm>
              <a:custGeom>
                <a:avLst/>
                <a:gdLst>
                  <a:gd name="T0" fmla="*/ 0 w 55"/>
                  <a:gd name="T1" fmla="*/ 2 h 45"/>
                  <a:gd name="T2" fmla="*/ 0 w 55"/>
                  <a:gd name="T3" fmla="*/ 44 h 45"/>
                  <a:gd name="T4" fmla="*/ 54 w 55"/>
                  <a:gd name="T5" fmla="*/ 43 h 45"/>
                  <a:gd name="T6" fmla="*/ 54 w 55"/>
                  <a:gd name="T7" fmla="*/ 38 h 45"/>
                  <a:gd name="T8" fmla="*/ 54 w 55"/>
                  <a:gd name="T9" fmla="*/ 2 h 45"/>
                  <a:gd name="T10" fmla="*/ 37 w 55"/>
                  <a:gd name="T11" fmla="*/ 2 h 45"/>
                  <a:gd name="T12" fmla="*/ 35 w 55"/>
                  <a:gd name="T13" fmla="*/ 6 h 45"/>
                  <a:gd name="T14" fmla="*/ 21 w 55"/>
                  <a:gd name="T15" fmla="*/ 5 h 45"/>
                  <a:gd name="T16" fmla="*/ 9 w 55"/>
                  <a:gd name="T17" fmla="*/ 0 h 45"/>
                  <a:gd name="T18" fmla="*/ 0 w 55"/>
                  <a:gd name="T19" fmla="*/ 2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5"/>
                  <a:gd name="T31" fmla="*/ 0 h 45"/>
                  <a:gd name="T32" fmla="*/ 55 w 55"/>
                  <a:gd name="T33" fmla="*/ 45 h 4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5" h="45">
                    <a:moveTo>
                      <a:pt x="0" y="2"/>
                    </a:moveTo>
                    <a:lnTo>
                      <a:pt x="0" y="44"/>
                    </a:lnTo>
                    <a:lnTo>
                      <a:pt x="54" y="43"/>
                    </a:lnTo>
                    <a:lnTo>
                      <a:pt x="54" y="38"/>
                    </a:lnTo>
                    <a:lnTo>
                      <a:pt x="54" y="2"/>
                    </a:lnTo>
                    <a:lnTo>
                      <a:pt x="37" y="2"/>
                    </a:lnTo>
                    <a:lnTo>
                      <a:pt x="35" y="6"/>
                    </a:lnTo>
                    <a:lnTo>
                      <a:pt x="21" y="5"/>
                    </a:lnTo>
                    <a:lnTo>
                      <a:pt x="9" y="0"/>
                    </a:lnTo>
                    <a:lnTo>
                      <a:pt x="0" y="2"/>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81" name="Freeform 56">
                <a:extLst>
                  <a:ext uri="{FF2B5EF4-FFF2-40B4-BE49-F238E27FC236}">
                    <a16:creationId xmlns:a16="http://schemas.microsoft.com/office/drawing/2014/main" id="{32976BF2-7D5E-44BA-A602-0D0346F402A9}"/>
                  </a:ext>
                </a:extLst>
              </p:cNvPr>
              <p:cNvSpPr>
                <a:spLocks/>
              </p:cNvSpPr>
              <p:nvPr/>
            </p:nvSpPr>
            <p:spPr bwMode="auto">
              <a:xfrm>
                <a:off x="729" y="452"/>
                <a:ext cx="53" cy="65"/>
              </a:xfrm>
              <a:custGeom>
                <a:avLst/>
                <a:gdLst>
                  <a:gd name="T0" fmla="*/ 0 w 53"/>
                  <a:gd name="T1" fmla="*/ 0 h 65"/>
                  <a:gd name="T2" fmla="*/ 1 w 53"/>
                  <a:gd name="T3" fmla="*/ 37 h 65"/>
                  <a:gd name="T4" fmla="*/ 11 w 53"/>
                  <a:gd name="T5" fmla="*/ 37 h 65"/>
                  <a:gd name="T6" fmla="*/ 11 w 53"/>
                  <a:gd name="T7" fmla="*/ 45 h 65"/>
                  <a:gd name="T8" fmla="*/ 21 w 53"/>
                  <a:gd name="T9" fmla="*/ 46 h 65"/>
                  <a:gd name="T10" fmla="*/ 21 w 53"/>
                  <a:gd name="T11" fmla="*/ 62 h 65"/>
                  <a:gd name="T12" fmla="*/ 43 w 53"/>
                  <a:gd name="T13" fmla="*/ 62 h 65"/>
                  <a:gd name="T14" fmla="*/ 52 w 53"/>
                  <a:gd name="T15" fmla="*/ 64 h 65"/>
                  <a:gd name="T16" fmla="*/ 52 w 53"/>
                  <a:gd name="T17" fmla="*/ 31 h 65"/>
                  <a:gd name="T18" fmla="*/ 36 w 53"/>
                  <a:gd name="T19" fmla="*/ 26 h 65"/>
                  <a:gd name="T20" fmla="*/ 28 w 53"/>
                  <a:gd name="T21" fmla="*/ 9 h 65"/>
                  <a:gd name="T22" fmla="*/ 20 w 53"/>
                  <a:gd name="T23" fmla="*/ 8 h 65"/>
                  <a:gd name="T24" fmla="*/ 18 w 53"/>
                  <a:gd name="T25" fmla="*/ 5 h 65"/>
                  <a:gd name="T26" fmla="*/ 12 w 53"/>
                  <a:gd name="T27" fmla="*/ 3 h 65"/>
                  <a:gd name="T28" fmla="*/ 0 w 53"/>
                  <a:gd name="T29" fmla="*/ 0 h 6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3"/>
                  <a:gd name="T46" fmla="*/ 0 h 65"/>
                  <a:gd name="T47" fmla="*/ 53 w 53"/>
                  <a:gd name="T48" fmla="*/ 65 h 6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3" h="65">
                    <a:moveTo>
                      <a:pt x="0" y="0"/>
                    </a:moveTo>
                    <a:lnTo>
                      <a:pt x="1" y="37"/>
                    </a:lnTo>
                    <a:lnTo>
                      <a:pt x="11" y="37"/>
                    </a:lnTo>
                    <a:lnTo>
                      <a:pt x="11" y="45"/>
                    </a:lnTo>
                    <a:lnTo>
                      <a:pt x="21" y="46"/>
                    </a:lnTo>
                    <a:lnTo>
                      <a:pt x="21" y="62"/>
                    </a:lnTo>
                    <a:lnTo>
                      <a:pt x="43" y="62"/>
                    </a:lnTo>
                    <a:lnTo>
                      <a:pt x="52" y="64"/>
                    </a:lnTo>
                    <a:lnTo>
                      <a:pt x="52" y="31"/>
                    </a:lnTo>
                    <a:lnTo>
                      <a:pt x="36" y="26"/>
                    </a:lnTo>
                    <a:lnTo>
                      <a:pt x="28" y="9"/>
                    </a:lnTo>
                    <a:lnTo>
                      <a:pt x="20" y="8"/>
                    </a:lnTo>
                    <a:lnTo>
                      <a:pt x="18" y="5"/>
                    </a:lnTo>
                    <a:lnTo>
                      <a:pt x="12" y="3"/>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82" name="Freeform 57">
                <a:extLst>
                  <a:ext uri="{FF2B5EF4-FFF2-40B4-BE49-F238E27FC236}">
                    <a16:creationId xmlns:a16="http://schemas.microsoft.com/office/drawing/2014/main" id="{163FCF03-E091-4880-B066-8AEEB35FFC58}"/>
                  </a:ext>
                </a:extLst>
              </p:cNvPr>
              <p:cNvSpPr>
                <a:spLocks/>
              </p:cNvSpPr>
              <p:nvPr/>
            </p:nvSpPr>
            <p:spPr bwMode="auto">
              <a:xfrm>
                <a:off x="729" y="452"/>
                <a:ext cx="56" cy="67"/>
              </a:xfrm>
              <a:custGeom>
                <a:avLst/>
                <a:gdLst>
                  <a:gd name="T0" fmla="*/ 0 w 56"/>
                  <a:gd name="T1" fmla="*/ 0 h 67"/>
                  <a:gd name="T2" fmla="*/ 1 w 56"/>
                  <a:gd name="T3" fmla="*/ 38 h 67"/>
                  <a:gd name="T4" fmla="*/ 11 w 56"/>
                  <a:gd name="T5" fmla="*/ 38 h 67"/>
                  <a:gd name="T6" fmla="*/ 11 w 56"/>
                  <a:gd name="T7" fmla="*/ 47 h 67"/>
                  <a:gd name="T8" fmla="*/ 22 w 56"/>
                  <a:gd name="T9" fmla="*/ 47 h 67"/>
                  <a:gd name="T10" fmla="*/ 22 w 56"/>
                  <a:gd name="T11" fmla="*/ 64 h 67"/>
                  <a:gd name="T12" fmla="*/ 45 w 56"/>
                  <a:gd name="T13" fmla="*/ 64 h 67"/>
                  <a:gd name="T14" fmla="*/ 55 w 56"/>
                  <a:gd name="T15" fmla="*/ 66 h 67"/>
                  <a:gd name="T16" fmla="*/ 55 w 56"/>
                  <a:gd name="T17" fmla="*/ 32 h 67"/>
                  <a:gd name="T18" fmla="*/ 38 w 56"/>
                  <a:gd name="T19" fmla="*/ 27 h 67"/>
                  <a:gd name="T20" fmla="*/ 29 w 56"/>
                  <a:gd name="T21" fmla="*/ 10 h 67"/>
                  <a:gd name="T22" fmla="*/ 21 w 56"/>
                  <a:gd name="T23" fmla="*/ 8 h 67"/>
                  <a:gd name="T24" fmla="*/ 19 w 56"/>
                  <a:gd name="T25" fmla="*/ 5 h 67"/>
                  <a:gd name="T26" fmla="*/ 13 w 56"/>
                  <a:gd name="T27" fmla="*/ 3 h 67"/>
                  <a:gd name="T28" fmla="*/ 0 w 56"/>
                  <a:gd name="T29" fmla="*/ 0 h 6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6"/>
                  <a:gd name="T46" fmla="*/ 0 h 67"/>
                  <a:gd name="T47" fmla="*/ 56 w 56"/>
                  <a:gd name="T48" fmla="*/ 67 h 6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6" h="67">
                    <a:moveTo>
                      <a:pt x="0" y="0"/>
                    </a:moveTo>
                    <a:lnTo>
                      <a:pt x="1" y="38"/>
                    </a:lnTo>
                    <a:lnTo>
                      <a:pt x="11" y="38"/>
                    </a:lnTo>
                    <a:lnTo>
                      <a:pt x="11" y="47"/>
                    </a:lnTo>
                    <a:lnTo>
                      <a:pt x="22" y="47"/>
                    </a:lnTo>
                    <a:lnTo>
                      <a:pt x="22" y="64"/>
                    </a:lnTo>
                    <a:lnTo>
                      <a:pt x="45" y="64"/>
                    </a:lnTo>
                    <a:lnTo>
                      <a:pt x="55" y="66"/>
                    </a:lnTo>
                    <a:lnTo>
                      <a:pt x="55" y="32"/>
                    </a:lnTo>
                    <a:lnTo>
                      <a:pt x="38" y="27"/>
                    </a:lnTo>
                    <a:lnTo>
                      <a:pt x="29" y="10"/>
                    </a:lnTo>
                    <a:lnTo>
                      <a:pt x="21" y="8"/>
                    </a:lnTo>
                    <a:lnTo>
                      <a:pt x="19" y="5"/>
                    </a:lnTo>
                    <a:lnTo>
                      <a:pt x="13" y="3"/>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83" name="Freeform 58">
                <a:extLst>
                  <a:ext uri="{FF2B5EF4-FFF2-40B4-BE49-F238E27FC236}">
                    <a16:creationId xmlns:a16="http://schemas.microsoft.com/office/drawing/2014/main" id="{F1EB89F1-4200-4FA3-83F9-E13C36B74239}"/>
                  </a:ext>
                </a:extLst>
              </p:cNvPr>
              <p:cNvSpPr>
                <a:spLocks/>
              </p:cNvSpPr>
              <p:nvPr/>
            </p:nvSpPr>
            <p:spPr bwMode="auto">
              <a:xfrm>
                <a:off x="675" y="663"/>
                <a:ext cx="76" cy="55"/>
              </a:xfrm>
              <a:custGeom>
                <a:avLst/>
                <a:gdLst>
                  <a:gd name="T0" fmla="*/ 0 w 76"/>
                  <a:gd name="T1" fmla="*/ 0 h 55"/>
                  <a:gd name="T2" fmla="*/ 0 w 76"/>
                  <a:gd name="T3" fmla="*/ 52 h 55"/>
                  <a:gd name="T4" fmla="*/ 0 w 76"/>
                  <a:gd name="T5" fmla="*/ 54 h 55"/>
                  <a:gd name="T6" fmla="*/ 17 w 76"/>
                  <a:gd name="T7" fmla="*/ 54 h 55"/>
                  <a:gd name="T8" fmla="*/ 16 w 76"/>
                  <a:gd name="T9" fmla="*/ 48 h 55"/>
                  <a:gd name="T10" fmla="*/ 22 w 76"/>
                  <a:gd name="T11" fmla="*/ 44 h 55"/>
                  <a:gd name="T12" fmla="*/ 75 w 76"/>
                  <a:gd name="T13" fmla="*/ 46 h 55"/>
                  <a:gd name="T14" fmla="*/ 75 w 76"/>
                  <a:gd name="T15" fmla="*/ 36 h 55"/>
                  <a:gd name="T16" fmla="*/ 74 w 76"/>
                  <a:gd name="T17" fmla="*/ 18 h 55"/>
                  <a:gd name="T18" fmla="*/ 33 w 76"/>
                  <a:gd name="T19" fmla="*/ 18 h 55"/>
                  <a:gd name="T20" fmla="*/ 33 w 76"/>
                  <a:gd name="T21" fmla="*/ 11 h 55"/>
                  <a:gd name="T22" fmla="*/ 22 w 76"/>
                  <a:gd name="T23" fmla="*/ 10 h 55"/>
                  <a:gd name="T24" fmla="*/ 21 w 76"/>
                  <a:gd name="T25" fmla="*/ 1 h 55"/>
                  <a:gd name="T26" fmla="*/ 0 w 76"/>
                  <a:gd name="T27" fmla="*/ 0 h 5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
                  <a:gd name="T43" fmla="*/ 0 h 55"/>
                  <a:gd name="T44" fmla="*/ 76 w 76"/>
                  <a:gd name="T45" fmla="*/ 55 h 5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 h="55">
                    <a:moveTo>
                      <a:pt x="0" y="0"/>
                    </a:moveTo>
                    <a:lnTo>
                      <a:pt x="0" y="52"/>
                    </a:lnTo>
                    <a:lnTo>
                      <a:pt x="0" y="54"/>
                    </a:lnTo>
                    <a:lnTo>
                      <a:pt x="17" y="54"/>
                    </a:lnTo>
                    <a:lnTo>
                      <a:pt x="16" y="48"/>
                    </a:lnTo>
                    <a:lnTo>
                      <a:pt x="22" y="44"/>
                    </a:lnTo>
                    <a:lnTo>
                      <a:pt x="75" y="46"/>
                    </a:lnTo>
                    <a:lnTo>
                      <a:pt x="75" y="36"/>
                    </a:lnTo>
                    <a:lnTo>
                      <a:pt x="74" y="18"/>
                    </a:lnTo>
                    <a:lnTo>
                      <a:pt x="33" y="18"/>
                    </a:lnTo>
                    <a:lnTo>
                      <a:pt x="33" y="11"/>
                    </a:lnTo>
                    <a:lnTo>
                      <a:pt x="22" y="10"/>
                    </a:lnTo>
                    <a:lnTo>
                      <a:pt x="21" y="1"/>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84" name="Freeform 59">
                <a:extLst>
                  <a:ext uri="{FF2B5EF4-FFF2-40B4-BE49-F238E27FC236}">
                    <a16:creationId xmlns:a16="http://schemas.microsoft.com/office/drawing/2014/main" id="{204371D1-4A42-4778-B77E-CBDDE11E1333}"/>
                  </a:ext>
                </a:extLst>
              </p:cNvPr>
              <p:cNvSpPr>
                <a:spLocks/>
              </p:cNvSpPr>
              <p:nvPr/>
            </p:nvSpPr>
            <p:spPr bwMode="auto">
              <a:xfrm>
                <a:off x="675" y="663"/>
                <a:ext cx="78" cy="59"/>
              </a:xfrm>
              <a:custGeom>
                <a:avLst/>
                <a:gdLst>
                  <a:gd name="T0" fmla="*/ 0 w 78"/>
                  <a:gd name="T1" fmla="*/ 0 h 59"/>
                  <a:gd name="T2" fmla="*/ 0 w 78"/>
                  <a:gd name="T3" fmla="*/ 56 h 59"/>
                  <a:gd name="T4" fmla="*/ 0 w 78"/>
                  <a:gd name="T5" fmla="*/ 58 h 59"/>
                  <a:gd name="T6" fmla="*/ 17 w 78"/>
                  <a:gd name="T7" fmla="*/ 58 h 59"/>
                  <a:gd name="T8" fmla="*/ 16 w 78"/>
                  <a:gd name="T9" fmla="*/ 51 h 59"/>
                  <a:gd name="T10" fmla="*/ 23 w 78"/>
                  <a:gd name="T11" fmla="*/ 48 h 59"/>
                  <a:gd name="T12" fmla="*/ 77 w 78"/>
                  <a:gd name="T13" fmla="*/ 49 h 59"/>
                  <a:gd name="T14" fmla="*/ 77 w 78"/>
                  <a:gd name="T15" fmla="*/ 39 h 59"/>
                  <a:gd name="T16" fmla="*/ 76 w 78"/>
                  <a:gd name="T17" fmla="*/ 19 h 59"/>
                  <a:gd name="T18" fmla="*/ 34 w 78"/>
                  <a:gd name="T19" fmla="*/ 20 h 59"/>
                  <a:gd name="T20" fmla="*/ 34 w 78"/>
                  <a:gd name="T21" fmla="*/ 11 h 59"/>
                  <a:gd name="T22" fmla="*/ 23 w 78"/>
                  <a:gd name="T23" fmla="*/ 11 h 59"/>
                  <a:gd name="T24" fmla="*/ 22 w 78"/>
                  <a:gd name="T25" fmla="*/ 1 h 59"/>
                  <a:gd name="T26" fmla="*/ 0 w 78"/>
                  <a:gd name="T27" fmla="*/ 0 h 5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8"/>
                  <a:gd name="T43" fmla="*/ 0 h 59"/>
                  <a:gd name="T44" fmla="*/ 78 w 78"/>
                  <a:gd name="T45" fmla="*/ 59 h 5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8" h="59">
                    <a:moveTo>
                      <a:pt x="0" y="0"/>
                    </a:moveTo>
                    <a:lnTo>
                      <a:pt x="0" y="56"/>
                    </a:lnTo>
                    <a:lnTo>
                      <a:pt x="0" y="58"/>
                    </a:lnTo>
                    <a:lnTo>
                      <a:pt x="17" y="58"/>
                    </a:lnTo>
                    <a:lnTo>
                      <a:pt x="16" y="51"/>
                    </a:lnTo>
                    <a:lnTo>
                      <a:pt x="23" y="48"/>
                    </a:lnTo>
                    <a:lnTo>
                      <a:pt x="77" y="49"/>
                    </a:lnTo>
                    <a:lnTo>
                      <a:pt x="77" y="39"/>
                    </a:lnTo>
                    <a:lnTo>
                      <a:pt x="76" y="19"/>
                    </a:lnTo>
                    <a:lnTo>
                      <a:pt x="34" y="20"/>
                    </a:lnTo>
                    <a:lnTo>
                      <a:pt x="34" y="11"/>
                    </a:lnTo>
                    <a:lnTo>
                      <a:pt x="23" y="11"/>
                    </a:lnTo>
                    <a:lnTo>
                      <a:pt x="22" y="1"/>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85" name="Freeform 60">
                <a:extLst>
                  <a:ext uri="{FF2B5EF4-FFF2-40B4-BE49-F238E27FC236}">
                    <a16:creationId xmlns:a16="http://schemas.microsoft.com/office/drawing/2014/main" id="{A4E35155-9C95-4CB0-B78C-DE9510965009}"/>
                  </a:ext>
                </a:extLst>
              </p:cNvPr>
              <p:cNvSpPr>
                <a:spLocks/>
              </p:cNvSpPr>
              <p:nvPr/>
            </p:nvSpPr>
            <p:spPr bwMode="auto">
              <a:xfrm>
                <a:off x="869" y="811"/>
                <a:ext cx="42" cy="38"/>
              </a:xfrm>
              <a:custGeom>
                <a:avLst/>
                <a:gdLst>
                  <a:gd name="T0" fmla="*/ 0 w 42"/>
                  <a:gd name="T1" fmla="*/ 0 h 38"/>
                  <a:gd name="T2" fmla="*/ 1 w 42"/>
                  <a:gd name="T3" fmla="*/ 37 h 38"/>
                  <a:gd name="T4" fmla="*/ 21 w 42"/>
                  <a:gd name="T5" fmla="*/ 37 h 38"/>
                  <a:gd name="T6" fmla="*/ 41 w 42"/>
                  <a:gd name="T7" fmla="*/ 37 h 38"/>
                  <a:gd name="T8" fmla="*/ 41 w 42"/>
                  <a:gd name="T9" fmla="*/ 0 h 38"/>
                  <a:gd name="T10" fmla="*/ 0 w 42"/>
                  <a:gd name="T11" fmla="*/ 0 h 38"/>
                  <a:gd name="T12" fmla="*/ 0 60000 65536"/>
                  <a:gd name="T13" fmla="*/ 0 60000 65536"/>
                  <a:gd name="T14" fmla="*/ 0 60000 65536"/>
                  <a:gd name="T15" fmla="*/ 0 60000 65536"/>
                  <a:gd name="T16" fmla="*/ 0 60000 65536"/>
                  <a:gd name="T17" fmla="*/ 0 60000 65536"/>
                  <a:gd name="T18" fmla="*/ 0 w 42"/>
                  <a:gd name="T19" fmla="*/ 0 h 38"/>
                  <a:gd name="T20" fmla="*/ 42 w 42"/>
                  <a:gd name="T21" fmla="*/ 38 h 38"/>
                </a:gdLst>
                <a:ahLst/>
                <a:cxnLst>
                  <a:cxn ang="T12">
                    <a:pos x="T0" y="T1"/>
                  </a:cxn>
                  <a:cxn ang="T13">
                    <a:pos x="T2" y="T3"/>
                  </a:cxn>
                  <a:cxn ang="T14">
                    <a:pos x="T4" y="T5"/>
                  </a:cxn>
                  <a:cxn ang="T15">
                    <a:pos x="T6" y="T7"/>
                  </a:cxn>
                  <a:cxn ang="T16">
                    <a:pos x="T8" y="T9"/>
                  </a:cxn>
                  <a:cxn ang="T17">
                    <a:pos x="T10" y="T11"/>
                  </a:cxn>
                </a:cxnLst>
                <a:rect l="T18" t="T19" r="T20" b="T21"/>
                <a:pathLst>
                  <a:path w="42" h="38">
                    <a:moveTo>
                      <a:pt x="0" y="0"/>
                    </a:moveTo>
                    <a:lnTo>
                      <a:pt x="1" y="37"/>
                    </a:lnTo>
                    <a:lnTo>
                      <a:pt x="21" y="37"/>
                    </a:lnTo>
                    <a:lnTo>
                      <a:pt x="41" y="37"/>
                    </a:lnTo>
                    <a:lnTo>
                      <a:pt x="41"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86" name="Freeform 61">
                <a:extLst>
                  <a:ext uri="{FF2B5EF4-FFF2-40B4-BE49-F238E27FC236}">
                    <a16:creationId xmlns:a16="http://schemas.microsoft.com/office/drawing/2014/main" id="{2959E10B-4258-48BD-9541-F6D937815FD3}"/>
                  </a:ext>
                </a:extLst>
              </p:cNvPr>
              <p:cNvSpPr>
                <a:spLocks/>
              </p:cNvSpPr>
              <p:nvPr/>
            </p:nvSpPr>
            <p:spPr bwMode="auto">
              <a:xfrm>
                <a:off x="869" y="811"/>
                <a:ext cx="45" cy="41"/>
              </a:xfrm>
              <a:custGeom>
                <a:avLst/>
                <a:gdLst>
                  <a:gd name="T0" fmla="*/ 0 w 45"/>
                  <a:gd name="T1" fmla="*/ 0 h 41"/>
                  <a:gd name="T2" fmla="*/ 1 w 45"/>
                  <a:gd name="T3" fmla="*/ 40 h 41"/>
                  <a:gd name="T4" fmla="*/ 22 w 45"/>
                  <a:gd name="T5" fmla="*/ 40 h 41"/>
                  <a:gd name="T6" fmla="*/ 44 w 45"/>
                  <a:gd name="T7" fmla="*/ 40 h 41"/>
                  <a:gd name="T8" fmla="*/ 44 w 45"/>
                  <a:gd name="T9" fmla="*/ 0 h 41"/>
                  <a:gd name="T10" fmla="*/ 0 w 45"/>
                  <a:gd name="T11" fmla="*/ 0 h 41"/>
                  <a:gd name="T12" fmla="*/ 0 60000 65536"/>
                  <a:gd name="T13" fmla="*/ 0 60000 65536"/>
                  <a:gd name="T14" fmla="*/ 0 60000 65536"/>
                  <a:gd name="T15" fmla="*/ 0 60000 65536"/>
                  <a:gd name="T16" fmla="*/ 0 60000 65536"/>
                  <a:gd name="T17" fmla="*/ 0 60000 65536"/>
                  <a:gd name="T18" fmla="*/ 0 w 45"/>
                  <a:gd name="T19" fmla="*/ 0 h 41"/>
                  <a:gd name="T20" fmla="*/ 45 w 45"/>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45" h="41">
                    <a:moveTo>
                      <a:pt x="0" y="0"/>
                    </a:moveTo>
                    <a:lnTo>
                      <a:pt x="1" y="40"/>
                    </a:lnTo>
                    <a:lnTo>
                      <a:pt x="22" y="40"/>
                    </a:lnTo>
                    <a:lnTo>
                      <a:pt x="44" y="40"/>
                    </a:lnTo>
                    <a:lnTo>
                      <a:pt x="44"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87" name="Freeform 62">
                <a:extLst>
                  <a:ext uri="{FF2B5EF4-FFF2-40B4-BE49-F238E27FC236}">
                    <a16:creationId xmlns:a16="http://schemas.microsoft.com/office/drawing/2014/main" id="{2D703C61-15B1-4485-84F8-4AF40FC208DD}"/>
                  </a:ext>
                </a:extLst>
              </p:cNvPr>
              <p:cNvSpPr>
                <a:spLocks/>
              </p:cNvSpPr>
              <p:nvPr/>
            </p:nvSpPr>
            <p:spPr bwMode="auto">
              <a:xfrm>
                <a:off x="752" y="700"/>
                <a:ext cx="45" cy="64"/>
              </a:xfrm>
              <a:custGeom>
                <a:avLst/>
                <a:gdLst>
                  <a:gd name="T0" fmla="*/ 0 w 45"/>
                  <a:gd name="T1" fmla="*/ 0 h 64"/>
                  <a:gd name="T2" fmla="*/ 1 w 45"/>
                  <a:gd name="T3" fmla="*/ 11 h 64"/>
                  <a:gd name="T4" fmla="*/ 0 w 45"/>
                  <a:gd name="T5" fmla="*/ 55 h 64"/>
                  <a:gd name="T6" fmla="*/ 0 w 45"/>
                  <a:gd name="T7" fmla="*/ 63 h 64"/>
                  <a:gd name="T8" fmla="*/ 44 w 45"/>
                  <a:gd name="T9" fmla="*/ 63 h 64"/>
                  <a:gd name="T10" fmla="*/ 44 w 45"/>
                  <a:gd name="T11" fmla="*/ 60 h 64"/>
                  <a:gd name="T12" fmla="*/ 40 w 45"/>
                  <a:gd name="T13" fmla="*/ 55 h 64"/>
                  <a:gd name="T14" fmla="*/ 39 w 45"/>
                  <a:gd name="T15" fmla="*/ 49 h 64"/>
                  <a:gd name="T16" fmla="*/ 28 w 45"/>
                  <a:gd name="T17" fmla="*/ 36 h 64"/>
                  <a:gd name="T18" fmla="*/ 30 w 45"/>
                  <a:gd name="T19" fmla="*/ 32 h 64"/>
                  <a:gd name="T20" fmla="*/ 24 w 45"/>
                  <a:gd name="T21" fmla="*/ 21 h 64"/>
                  <a:gd name="T22" fmla="*/ 24 w 45"/>
                  <a:gd name="T23" fmla="*/ 16 h 64"/>
                  <a:gd name="T24" fmla="*/ 25 w 45"/>
                  <a:gd name="T25" fmla="*/ 14 h 64"/>
                  <a:gd name="T26" fmla="*/ 28 w 45"/>
                  <a:gd name="T27" fmla="*/ 14 h 64"/>
                  <a:gd name="T28" fmla="*/ 29 w 45"/>
                  <a:gd name="T29" fmla="*/ 8 h 64"/>
                  <a:gd name="T30" fmla="*/ 33 w 45"/>
                  <a:gd name="T31" fmla="*/ 10 h 64"/>
                  <a:gd name="T32" fmla="*/ 34 w 45"/>
                  <a:gd name="T33" fmla="*/ 7 h 64"/>
                  <a:gd name="T34" fmla="*/ 34 w 45"/>
                  <a:gd name="T35" fmla="*/ 0 h 64"/>
                  <a:gd name="T36" fmla="*/ 0 w 45"/>
                  <a:gd name="T37" fmla="*/ 0 h 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5"/>
                  <a:gd name="T58" fmla="*/ 0 h 64"/>
                  <a:gd name="T59" fmla="*/ 45 w 45"/>
                  <a:gd name="T60" fmla="*/ 64 h 6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5" h="64">
                    <a:moveTo>
                      <a:pt x="0" y="0"/>
                    </a:moveTo>
                    <a:lnTo>
                      <a:pt x="1" y="11"/>
                    </a:lnTo>
                    <a:lnTo>
                      <a:pt x="0" y="55"/>
                    </a:lnTo>
                    <a:lnTo>
                      <a:pt x="0" y="63"/>
                    </a:lnTo>
                    <a:lnTo>
                      <a:pt x="44" y="63"/>
                    </a:lnTo>
                    <a:lnTo>
                      <a:pt x="44" y="60"/>
                    </a:lnTo>
                    <a:lnTo>
                      <a:pt x="40" y="55"/>
                    </a:lnTo>
                    <a:lnTo>
                      <a:pt x="39" y="49"/>
                    </a:lnTo>
                    <a:lnTo>
                      <a:pt x="28" y="36"/>
                    </a:lnTo>
                    <a:lnTo>
                      <a:pt x="30" y="32"/>
                    </a:lnTo>
                    <a:lnTo>
                      <a:pt x="24" y="21"/>
                    </a:lnTo>
                    <a:lnTo>
                      <a:pt x="24" y="16"/>
                    </a:lnTo>
                    <a:lnTo>
                      <a:pt x="25" y="14"/>
                    </a:lnTo>
                    <a:lnTo>
                      <a:pt x="28" y="14"/>
                    </a:lnTo>
                    <a:lnTo>
                      <a:pt x="29" y="8"/>
                    </a:lnTo>
                    <a:lnTo>
                      <a:pt x="33" y="10"/>
                    </a:lnTo>
                    <a:lnTo>
                      <a:pt x="34" y="7"/>
                    </a:lnTo>
                    <a:lnTo>
                      <a:pt x="34"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88" name="Freeform 63">
                <a:extLst>
                  <a:ext uri="{FF2B5EF4-FFF2-40B4-BE49-F238E27FC236}">
                    <a16:creationId xmlns:a16="http://schemas.microsoft.com/office/drawing/2014/main" id="{6A6744AD-53D0-43B6-8CA9-7399D047D7BF}"/>
                  </a:ext>
                </a:extLst>
              </p:cNvPr>
              <p:cNvSpPr>
                <a:spLocks/>
              </p:cNvSpPr>
              <p:nvPr/>
            </p:nvSpPr>
            <p:spPr bwMode="auto">
              <a:xfrm>
                <a:off x="752" y="700"/>
                <a:ext cx="48" cy="67"/>
              </a:xfrm>
              <a:custGeom>
                <a:avLst/>
                <a:gdLst>
                  <a:gd name="T0" fmla="*/ 0 w 48"/>
                  <a:gd name="T1" fmla="*/ 0 h 67"/>
                  <a:gd name="T2" fmla="*/ 1 w 48"/>
                  <a:gd name="T3" fmla="*/ 11 h 67"/>
                  <a:gd name="T4" fmla="*/ 0 w 48"/>
                  <a:gd name="T5" fmla="*/ 57 h 67"/>
                  <a:gd name="T6" fmla="*/ 0 w 48"/>
                  <a:gd name="T7" fmla="*/ 66 h 67"/>
                  <a:gd name="T8" fmla="*/ 47 w 48"/>
                  <a:gd name="T9" fmla="*/ 66 h 67"/>
                  <a:gd name="T10" fmla="*/ 47 w 48"/>
                  <a:gd name="T11" fmla="*/ 63 h 67"/>
                  <a:gd name="T12" fmla="*/ 43 w 48"/>
                  <a:gd name="T13" fmla="*/ 58 h 67"/>
                  <a:gd name="T14" fmla="*/ 41 w 48"/>
                  <a:gd name="T15" fmla="*/ 51 h 67"/>
                  <a:gd name="T16" fmla="*/ 30 w 48"/>
                  <a:gd name="T17" fmla="*/ 38 h 67"/>
                  <a:gd name="T18" fmla="*/ 32 w 48"/>
                  <a:gd name="T19" fmla="*/ 33 h 67"/>
                  <a:gd name="T20" fmla="*/ 26 w 48"/>
                  <a:gd name="T21" fmla="*/ 22 h 67"/>
                  <a:gd name="T22" fmla="*/ 25 w 48"/>
                  <a:gd name="T23" fmla="*/ 17 h 67"/>
                  <a:gd name="T24" fmla="*/ 27 w 48"/>
                  <a:gd name="T25" fmla="*/ 15 h 67"/>
                  <a:gd name="T26" fmla="*/ 30 w 48"/>
                  <a:gd name="T27" fmla="*/ 14 h 67"/>
                  <a:gd name="T28" fmla="*/ 31 w 48"/>
                  <a:gd name="T29" fmla="*/ 9 h 67"/>
                  <a:gd name="T30" fmla="*/ 35 w 48"/>
                  <a:gd name="T31" fmla="*/ 10 h 67"/>
                  <a:gd name="T32" fmla="*/ 36 w 48"/>
                  <a:gd name="T33" fmla="*/ 8 h 67"/>
                  <a:gd name="T34" fmla="*/ 37 w 48"/>
                  <a:gd name="T35" fmla="*/ 0 h 67"/>
                  <a:gd name="T36" fmla="*/ 0 w 48"/>
                  <a:gd name="T37" fmla="*/ 0 h 6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8"/>
                  <a:gd name="T58" fmla="*/ 0 h 67"/>
                  <a:gd name="T59" fmla="*/ 48 w 48"/>
                  <a:gd name="T60" fmla="*/ 67 h 6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8" h="67">
                    <a:moveTo>
                      <a:pt x="0" y="0"/>
                    </a:moveTo>
                    <a:lnTo>
                      <a:pt x="1" y="11"/>
                    </a:lnTo>
                    <a:lnTo>
                      <a:pt x="0" y="57"/>
                    </a:lnTo>
                    <a:lnTo>
                      <a:pt x="0" y="66"/>
                    </a:lnTo>
                    <a:lnTo>
                      <a:pt x="47" y="66"/>
                    </a:lnTo>
                    <a:lnTo>
                      <a:pt x="47" y="63"/>
                    </a:lnTo>
                    <a:lnTo>
                      <a:pt x="43" y="58"/>
                    </a:lnTo>
                    <a:lnTo>
                      <a:pt x="41" y="51"/>
                    </a:lnTo>
                    <a:lnTo>
                      <a:pt x="30" y="38"/>
                    </a:lnTo>
                    <a:lnTo>
                      <a:pt x="32" y="33"/>
                    </a:lnTo>
                    <a:lnTo>
                      <a:pt x="26" y="22"/>
                    </a:lnTo>
                    <a:lnTo>
                      <a:pt x="25" y="17"/>
                    </a:lnTo>
                    <a:lnTo>
                      <a:pt x="27" y="15"/>
                    </a:lnTo>
                    <a:lnTo>
                      <a:pt x="30" y="14"/>
                    </a:lnTo>
                    <a:lnTo>
                      <a:pt x="31" y="9"/>
                    </a:lnTo>
                    <a:lnTo>
                      <a:pt x="35" y="10"/>
                    </a:lnTo>
                    <a:lnTo>
                      <a:pt x="36" y="8"/>
                    </a:lnTo>
                    <a:lnTo>
                      <a:pt x="37"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89" name="Freeform 64">
                <a:extLst>
                  <a:ext uri="{FF2B5EF4-FFF2-40B4-BE49-F238E27FC236}">
                    <a16:creationId xmlns:a16="http://schemas.microsoft.com/office/drawing/2014/main" id="{10A4CCAC-0AF9-4C7A-BD1E-69F6736EB6E9}"/>
                  </a:ext>
                </a:extLst>
              </p:cNvPr>
              <p:cNvSpPr>
                <a:spLocks/>
              </p:cNvSpPr>
              <p:nvPr/>
            </p:nvSpPr>
            <p:spPr bwMode="auto">
              <a:xfrm>
                <a:off x="934" y="866"/>
                <a:ext cx="47" cy="18"/>
              </a:xfrm>
              <a:custGeom>
                <a:avLst/>
                <a:gdLst>
                  <a:gd name="T0" fmla="*/ 0 w 47"/>
                  <a:gd name="T1" fmla="*/ 6 h 18"/>
                  <a:gd name="T2" fmla="*/ 0 w 47"/>
                  <a:gd name="T3" fmla="*/ 17 h 18"/>
                  <a:gd name="T4" fmla="*/ 10 w 47"/>
                  <a:gd name="T5" fmla="*/ 16 h 18"/>
                  <a:gd name="T6" fmla="*/ 46 w 47"/>
                  <a:gd name="T7" fmla="*/ 16 h 18"/>
                  <a:gd name="T8" fmla="*/ 44 w 47"/>
                  <a:gd name="T9" fmla="*/ 9 h 18"/>
                  <a:gd name="T10" fmla="*/ 46 w 47"/>
                  <a:gd name="T11" fmla="*/ 0 h 18"/>
                  <a:gd name="T12" fmla="*/ 10 w 47"/>
                  <a:gd name="T13" fmla="*/ 0 h 18"/>
                  <a:gd name="T14" fmla="*/ 10 w 47"/>
                  <a:gd name="T15" fmla="*/ 5 h 18"/>
                  <a:gd name="T16" fmla="*/ 0 w 47"/>
                  <a:gd name="T17" fmla="*/ 6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7"/>
                  <a:gd name="T28" fmla="*/ 0 h 18"/>
                  <a:gd name="T29" fmla="*/ 47 w 47"/>
                  <a:gd name="T30" fmla="*/ 18 h 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7" h="18">
                    <a:moveTo>
                      <a:pt x="0" y="6"/>
                    </a:moveTo>
                    <a:lnTo>
                      <a:pt x="0" y="17"/>
                    </a:lnTo>
                    <a:lnTo>
                      <a:pt x="10" y="16"/>
                    </a:lnTo>
                    <a:lnTo>
                      <a:pt x="46" y="16"/>
                    </a:lnTo>
                    <a:lnTo>
                      <a:pt x="44" y="9"/>
                    </a:lnTo>
                    <a:lnTo>
                      <a:pt x="46" y="0"/>
                    </a:lnTo>
                    <a:lnTo>
                      <a:pt x="10" y="0"/>
                    </a:lnTo>
                    <a:lnTo>
                      <a:pt x="10" y="5"/>
                    </a:lnTo>
                    <a:lnTo>
                      <a:pt x="0" y="6"/>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90" name="Freeform 65">
                <a:extLst>
                  <a:ext uri="{FF2B5EF4-FFF2-40B4-BE49-F238E27FC236}">
                    <a16:creationId xmlns:a16="http://schemas.microsoft.com/office/drawing/2014/main" id="{7693B43D-EB72-40EC-A3C6-21F0A7940E92}"/>
                  </a:ext>
                </a:extLst>
              </p:cNvPr>
              <p:cNvSpPr>
                <a:spLocks/>
              </p:cNvSpPr>
              <p:nvPr/>
            </p:nvSpPr>
            <p:spPr bwMode="auto">
              <a:xfrm>
                <a:off x="934" y="866"/>
                <a:ext cx="48" cy="21"/>
              </a:xfrm>
              <a:custGeom>
                <a:avLst/>
                <a:gdLst>
                  <a:gd name="T0" fmla="*/ 0 w 48"/>
                  <a:gd name="T1" fmla="*/ 7 h 21"/>
                  <a:gd name="T2" fmla="*/ 0 w 48"/>
                  <a:gd name="T3" fmla="*/ 20 h 21"/>
                  <a:gd name="T4" fmla="*/ 10 w 48"/>
                  <a:gd name="T5" fmla="*/ 19 h 21"/>
                  <a:gd name="T6" fmla="*/ 47 w 48"/>
                  <a:gd name="T7" fmla="*/ 19 h 21"/>
                  <a:gd name="T8" fmla="*/ 45 w 48"/>
                  <a:gd name="T9" fmla="*/ 10 h 21"/>
                  <a:gd name="T10" fmla="*/ 47 w 48"/>
                  <a:gd name="T11" fmla="*/ 0 h 21"/>
                  <a:gd name="T12" fmla="*/ 11 w 48"/>
                  <a:gd name="T13" fmla="*/ 0 h 21"/>
                  <a:gd name="T14" fmla="*/ 10 w 48"/>
                  <a:gd name="T15" fmla="*/ 6 h 21"/>
                  <a:gd name="T16" fmla="*/ 0 w 48"/>
                  <a:gd name="T17" fmla="*/ 7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8"/>
                  <a:gd name="T28" fmla="*/ 0 h 21"/>
                  <a:gd name="T29" fmla="*/ 48 w 48"/>
                  <a:gd name="T30" fmla="*/ 21 h 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8" h="21">
                    <a:moveTo>
                      <a:pt x="0" y="7"/>
                    </a:moveTo>
                    <a:lnTo>
                      <a:pt x="0" y="20"/>
                    </a:lnTo>
                    <a:lnTo>
                      <a:pt x="10" y="19"/>
                    </a:lnTo>
                    <a:lnTo>
                      <a:pt x="47" y="19"/>
                    </a:lnTo>
                    <a:lnTo>
                      <a:pt x="45" y="10"/>
                    </a:lnTo>
                    <a:lnTo>
                      <a:pt x="47" y="0"/>
                    </a:lnTo>
                    <a:lnTo>
                      <a:pt x="11" y="0"/>
                    </a:lnTo>
                    <a:lnTo>
                      <a:pt x="10" y="6"/>
                    </a:lnTo>
                    <a:lnTo>
                      <a:pt x="0" y="7"/>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91" name="Freeform 66">
                <a:extLst>
                  <a:ext uri="{FF2B5EF4-FFF2-40B4-BE49-F238E27FC236}">
                    <a16:creationId xmlns:a16="http://schemas.microsoft.com/office/drawing/2014/main" id="{EE645BF2-E518-4EF1-BBBC-F500E45F717C}"/>
                  </a:ext>
                </a:extLst>
              </p:cNvPr>
              <p:cNvSpPr>
                <a:spLocks/>
              </p:cNvSpPr>
              <p:nvPr/>
            </p:nvSpPr>
            <p:spPr bwMode="auto">
              <a:xfrm>
                <a:off x="977" y="653"/>
                <a:ext cx="33" cy="36"/>
              </a:xfrm>
              <a:custGeom>
                <a:avLst/>
                <a:gdLst>
                  <a:gd name="T0" fmla="*/ 0 w 33"/>
                  <a:gd name="T1" fmla="*/ 2 h 36"/>
                  <a:gd name="T2" fmla="*/ 1 w 33"/>
                  <a:gd name="T3" fmla="*/ 1 h 36"/>
                  <a:gd name="T4" fmla="*/ 32 w 33"/>
                  <a:gd name="T5" fmla="*/ 0 h 36"/>
                  <a:gd name="T6" fmla="*/ 23 w 33"/>
                  <a:gd name="T7" fmla="*/ 18 h 36"/>
                  <a:gd name="T8" fmla="*/ 21 w 33"/>
                  <a:gd name="T9" fmla="*/ 34 h 36"/>
                  <a:gd name="T10" fmla="*/ 1 w 33"/>
                  <a:gd name="T11" fmla="*/ 35 h 36"/>
                  <a:gd name="T12" fmla="*/ 0 w 33"/>
                  <a:gd name="T13" fmla="*/ 2 h 36"/>
                  <a:gd name="T14" fmla="*/ 0 60000 65536"/>
                  <a:gd name="T15" fmla="*/ 0 60000 65536"/>
                  <a:gd name="T16" fmla="*/ 0 60000 65536"/>
                  <a:gd name="T17" fmla="*/ 0 60000 65536"/>
                  <a:gd name="T18" fmla="*/ 0 60000 65536"/>
                  <a:gd name="T19" fmla="*/ 0 60000 65536"/>
                  <a:gd name="T20" fmla="*/ 0 60000 65536"/>
                  <a:gd name="T21" fmla="*/ 0 w 33"/>
                  <a:gd name="T22" fmla="*/ 0 h 36"/>
                  <a:gd name="T23" fmla="*/ 33 w 33"/>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 h="36">
                    <a:moveTo>
                      <a:pt x="0" y="2"/>
                    </a:moveTo>
                    <a:lnTo>
                      <a:pt x="1" y="1"/>
                    </a:lnTo>
                    <a:lnTo>
                      <a:pt x="32" y="0"/>
                    </a:lnTo>
                    <a:lnTo>
                      <a:pt x="23" y="18"/>
                    </a:lnTo>
                    <a:lnTo>
                      <a:pt x="21" y="34"/>
                    </a:lnTo>
                    <a:lnTo>
                      <a:pt x="1" y="35"/>
                    </a:lnTo>
                    <a:lnTo>
                      <a:pt x="0" y="2"/>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92" name="Freeform 67">
                <a:extLst>
                  <a:ext uri="{FF2B5EF4-FFF2-40B4-BE49-F238E27FC236}">
                    <a16:creationId xmlns:a16="http://schemas.microsoft.com/office/drawing/2014/main" id="{3CD9AE07-3212-40D3-A912-20F0538729BB}"/>
                  </a:ext>
                </a:extLst>
              </p:cNvPr>
              <p:cNvSpPr>
                <a:spLocks/>
              </p:cNvSpPr>
              <p:nvPr/>
            </p:nvSpPr>
            <p:spPr bwMode="auto">
              <a:xfrm>
                <a:off x="977" y="653"/>
                <a:ext cx="36" cy="38"/>
              </a:xfrm>
              <a:custGeom>
                <a:avLst/>
                <a:gdLst>
                  <a:gd name="T0" fmla="*/ 0 w 36"/>
                  <a:gd name="T1" fmla="*/ 3 h 38"/>
                  <a:gd name="T2" fmla="*/ 1 w 36"/>
                  <a:gd name="T3" fmla="*/ 1 h 38"/>
                  <a:gd name="T4" fmla="*/ 35 w 36"/>
                  <a:gd name="T5" fmla="*/ 0 h 38"/>
                  <a:gd name="T6" fmla="*/ 25 w 36"/>
                  <a:gd name="T7" fmla="*/ 19 h 38"/>
                  <a:gd name="T8" fmla="*/ 23 w 36"/>
                  <a:gd name="T9" fmla="*/ 36 h 38"/>
                  <a:gd name="T10" fmla="*/ 1 w 36"/>
                  <a:gd name="T11" fmla="*/ 37 h 38"/>
                  <a:gd name="T12" fmla="*/ 0 w 36"/>
                  <a:gd name="T13" fmla="*/ 3 h 38"/>
                  <a:gd name="T14" fmla="*/ 0 60000 65536"/>
                  <a:gd name="T15" fmla="*/ 0 60000 65536"/>
                  <a:gd name="T16" fmla="*/ 0 60000 65536"/>
                  <a:gd name="T17" fmla="*/ 0 60000 65536"/>
                  <a:gd name="T18" fmla="*/ 0 60000 65536"/>
                  <a:gd name="T19" fmla="*/ 0 60000 65536"/>
                  <a:gd name="T20" fmla="*/ 0 60000 65536"/>
                  <a:gd name="T21" fmla="*/ 0 w 36"/>
                  <a:gd name="T22" fmla="*/ 0 h 38"/>
                  <a:gd name="T23" fmla="*/ 36 w 36"/>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 h="38">
                    <a:moveTo>
                      <a:pt x="0" y="3"/>
                    </a:moveTo>
                    <a:lnTo>
                      <a:pt x="1" y="1"/>
                    </a:lnTo>
                    <a:lnTo>
                      <a:pt x="35" y="0"/>
                    </a:lnTo>
                    <a:lnTo>
                      <a:pt x="25" y="19"/>
                    </a:lnTo>
                    <a:lnTo>
                      <a:pt x="23" y="36"/>
                    </a:lnTo>
                    <a:lnTo>
                      <a:pt x="1" y="37"/>
                    </a:lnTo>
                    <a:lnTo>
                      <a:pt x="0" y="3"/>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93" name="Freeform 68">
                <a:extLst>
                  <a:ext uri="{FF2B5EF4-FFF2-40B4-BE49-F238E27FC236}">
                    <a16:creationId xmlns:a16="http://schemas.microsoft.com/office/drawing/2014/main" id="{BDF02476-8AB8-4A86-A445-2A06D31AF405}"/>
                  </a:ext>
                </a:extLst>
              </p:cNvPr>
              <p:cNvSpPr>
                <a:spLocks/>
              </p:cNvSpPr>
              <p:nvPr/>
            </p:nvSpPr>
            <p:spPr bwMode="auto">
              <a:xfrm>
                <a:off x="650" y="717"/>
                <a:ext cx="46" cy="39"/>
              </a:xfrm>
              <a:custGeom>
                <a:avLst/>
                <a:gdLst>
                  <a:gd name="T0" fmla="*/ 0 w 46"/>
                  <a:gd name="T1" fmla="*/ 10 h 39"/>
                  <a:gd name="T2" fmla="*/ 10 w 46"/>
                  <a:gd name="T3" fmla="*/ 11 h 39"/>
                  <a:gd name="T4" fmla="*/ 9 w 46"/>
                  <a:gd name="T5" fmla="*/ 4 h 39"/>
                  <a:gd name="T6" fmla="*/ 14 w 46"/>
                  <a:gd name="T7" fmla="*/ 2 h 39"/>
                  <a:gd name="T8" fmla="*/ 18 w 46"/>
                  <a:gd name="T9" fmla="*/ 3 h 39"/>
                  <a:gd name="T10" fmla="*/ 20 w 46"/>
                  <a:gd name="T11" fmla="*/ 0 h 39"/>
                  <a:gd name="T12" fmla="*/ 24 w 46"/>
                  <a:gd name="T13" fmla="*/ 0 h 39"/>
                  <a:gd name="T14" fmla="*/ 24 w 46"/>
                  <a:gd name="T15" fmla="*/ 2 h 39"/>
                  <a:gd name="T16" fmla="*/ 41 w 46"/>
                  <a:gd name="T17" fmla="*/ 2 h 39"/>
                  <a:gd name="T18" fmla="*/ 45 w 46"/>
                  <a:gd name="T19" fmla="*/ 2 h 39"/>
                  <a:gd name="T20" fmla="*/ 45 w 46"/>
                  <a:gd name="T21" fmla="*/ 38 h 39"/>
                  <a:gd name="T22" fmla="*/ 16 w 46"/>
                  <a:gd name="T23" fmla="*/ 38 h 39"/>
                  <a:gd name="T24" fmla="*/ 13 w 46"/>
                  <a:gd name="T25" fmla="*/ 25 h 39"/>
                  <a:gd name="T26" fmla="*/ 0 w 46"/>
                  <a:gd name="T27" fmla="*/ 10 h 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6"/>
                  <a:gd name="T43" fmla="*/ 0 h 39"/>
                  <a:gd name="T44" fmla="*/ 46 w 46"/>
                  <a:gd name="T45" fmla="*/ 39 h 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6" h="39">
                    <a:moveTo>
                      <a:pt x="0" y="10"/>
                    </a:moveTo>
                    <a:lnTo>
                      <a:pt x="10" y="11"/>
                    </a:lnTo>
                    <a:lnTo>
                      <a:pt x="9" y="4"/>
                    </a:lnTo>
                    <a:lnTo>
                      <a:pt x="14" y="2"/>
                    </a:lnTo>
                    <a:lnTo>
                      <a:pt x="18" y="3"/>
                    </a:lnTo>
                    <a:lnTo>
                      <a:pt x="20" y="0"/>
                    </a:lnTo>
                    <a:lnTo>
                      <a:pt x="24" y="0"/>
                    </a:lnTo>
                    <a:lnTo>
                      <a:pt x="24" y="2"/>
                    </a:lnTo>
                    <a:lnTo>
                      <a:pt x="41" y="2"/>
                    </a:lnTo>
                    <a:lnTo>
                      <a:pt x="45" y="2"/>
                    </a:lnTo>
                    <a:lnTo>
                      <a:pt x="45" y="38"/>
                    </a:lnTo>
                    <a:lnTo>
                      <a:pt x="16" y="38"/>
                    </a:lnTo>
                    <a:lnTo>
                      <a:pt x="13" y="25"/>
                    </a:lnTo>
                    <a:lnTo>
                      <a:pt x="0" y="1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94" name="Freeform 69">
                <a:extLst>
                  <a:ext uri="{FF2B5EF4-FFF2-40B4-BE49-F238E27FC236}">
                    <a16:creationId xmlns:a16="http://schemas.microsoft.com/office/drawing/2014/main" id="{C86C8B94-8B24-4FB8-826E-42E9F2A193B6}"/>
                  </a:ext>
                </a:extLst>
              </p:cNvPr>
              <p:cNvSpPr>
                <a:spLocks/>
              </p:cNvSpPr>
              <p:nvPr/>
            </p:nvSpPr>
            <p:spPr bwMode="auto">
              <a:xfrm>
                <a:off x="650" y="717"/>
                <a:ext cx="48" cy="40"/>
              </a:xfrm>
              <a:custGeom>
                <a:avLst/>
                <a:gdLst>
                  <a:gd name="T0" fmla="*/ 0 w 48"/>
                  <a:gd name="T1" fmla="*/ 10 h 40"/>
                  <a:gd name="T2" fmla="*/ 10 w 48"/>
                  <a:gd name="T3" fmla="*/ 11 h 40"/>
                  <a:gd name="T4" fmla="*/ 9 w 48"/>
                  <a:gd name="T5" fmla="*/ 4 h 40"/>
                  <a:gd name="T6" fmla="*/ 14 w 48"/>
                  <a:gd name="T7" fmla="*/ 2 h 40"/>
                  <a:gd name="T8" fmla="*/ 19 w 48"/>
                  <a:gd name="T9" fmla="*/ 3 h 40"/>
                  <a:gd name="T10" fmla="*/ 20 w 48"/>
                  <a:gd name="T11" fmla="*/ 0 h 40"/>
                  <a:gd name="T12" fmla="*/ 25 w 48"/>
                  <a:gd name="T13" fmla="*/ 0 h 40"/>
                  <a:gd name="T14" fmla="*/ 25 w 48"/>
                  <a:gd name="T15" fmla="*/ 2 h 40"/>
                  <a:gd name="T16" fmla="*/ 42 w 48"/>
                  <a:gd name="T17" fmla="*/ 2 h 40"/>
                  <a:gd name="T18" fmla="*/ 47 w 48"/>
                  <a:gd name="T19" fmla="*/ 2 h 40"/>
                  <a:gd name="T20" fmla="*/ 47 w 48"/>
                  <a:gd name="T21" fmla="*/ 39 h 40"/>
                  <a:gd name="T22" fmla="*/ 16 w 48"/>
                  <a:gd name="T23" fmla="*/ 39 h 40"/>
                  <a:gd name="T24" fmla="*/ 14 w 48"/>
                  <a:gd name="T25" fmla="*/ 25 h 40"/>
                  <a:gd name="T26" fmla="*/ 0 w 48"/>
                  <a:gd name="T27" fmla="*/ 10 h 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8"/>
                  <a:gd name="T43" fmla="*/ 0 h 40"/>
                  <a:gd name="T44" fmla="*/ 48 w 48"/>
                  <a:gd name="T45" fmla="*/ 40 h 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8" h="40">
                    <a:moveTo>
                      <a:pt x="0" y="10"/>
                    </a:moveTo>
                    <a:lnTo>
                      <a:pt x="10" y="11"/>
                    </a:lnTo>
                    <a:lnTo>
                      <a:pt x="9" y="4"/>
                    </a:lnTo>
                    <a:lnTo>
                      <a:pt x="14" y="2"/>
                    </a:lnTo>
                    <a:lnTo>
                      <a:pt x="19" y="3"/>
                    </a:lnTo>
                    <a:lnTo>
                      <a:pt x="20" y="0"/>
                    </a:lnTo>
                    <a:lnTo>
                      <a:pt x="25" y="0"/>
                    </a:lnTo>
                    <a:lnTo>
                      <a:pt x="25" y="2"/>
                    </a:lnTo>
                    <a:lnTo>
                      <a:pt x="42" y="2"/>
                    </a:lnTo>
                    <a:lnTo>
                      <a:pt x="47" y="2"/>
                    </a:lnTo>
                    <a:lnTo>
                      <a:pt x="47" y="39"/>
                    </a:lnTo>
                    <a:lnTo>
                      <a:pt x="16" y="39"/>
                    </a:lnTo>
                    <a:lnTo>
                      <a:pt x="14" y="25"/>
                    </a:lnTo>
                    <a:lnTo>
                      <a:pt x="0" y="1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95" name="Freeform 70">
                <a:extLst>
                  <a:ext uri="{FF2B5EF4-FFF2-40B4-BE49-F238E27FC236}">
                    <a16:creationId xmlns:a16="http://schemas.microsoft.com/office/drawing/2014/main" id="{828AD8C7-B4A5-4166-954C-46CA74FF5366}"/>
                  </a:ext>
                </a:extLst>
              </p:cNvPr>
              <p:cNvSpPr>
                <a:spLocks/>
              </p:cNvSpPr>
              <p:nvPr/>
            </p:nvSpPr>
            <p:spPr bwMode="auto">
              <a:xfrm>
                <a:off x="741" y="855"/>
                <a:ext cx="53" cy="32"/>
              </a:xfrm>
              <a:custGeom>
                <a:avLst/>
                <a:gdLst>
                  <a:gd name="T0" fmla="*/ 0 w 53"/>
                  <a:gd name="T1" fmla="*/ 0 h 32"/>
                  <a:gd name="T2" fmla="*/ 0 w 53"/>
                  <a:gd name="T3" fmla="*/ 31 h 32"/>
                  <a:gd name="T4" fmla="*/ 45 w 53"/>
                  <a:gd name="T5" fmla="*/ 31 h 32"/>
                  <a:gd name="T6" fmla="*/ 52 w 53"/>
                  <a:gd name="T7" fmla="*/ 31 h 32"/>
                  <a:gd name="T8" fmla="*/ 52 w 53"/>
                  <a:gd name="T9" fmla="*/ 0 h 32"/>
                  <a:gd name="T10" fmla="*/ 0 w 53"/>
                  <a:gd name="T11" fmla="*/ 0 h 32"/>
                  <a:gd name="T12" fmla="*/ 0 60000 65536"/>
                  <a:gd name="T13" fmla="*/ 0 60000 65536"/>
                  <a:gd name="T14" fmla="*/ 0 60000 65536"/>
                  <a:gd name="T15" fmla="*/ 0 60000 65536"/>
                  <a:gd name="T16" fmla="*/ 0 60000 65536"/>
                  <a:gd name="T17" fmla="*/ 0 60000 65536"/>
                  <a:gd name="T18" fmla="*/ 0 w 53"/>
                  <a:gd name="T19" fmla="*/ 0 h 32"/>
                  <a:gd name="T20" fmla="*/ 53 w 53"/>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53" h="32">
                    <a:moveTo>
                      <a:pt x="0" y="0"/>
                    </a:moveTo>
                    <a:lnTo>
                      <a:pt x="0" y="31"/>
                    </a:lnTo>
                    <a:lnTo>
                      <a:pt x="45" y="31"/>
                    </a:lnTo>
                    <a:lnTo>
                      <a:pt x="52" y="31"/>
                    </a:lnTo>
                    <a:lnTo>
                      <a:pt x="52"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96" name="Freeform 71">
                <a:extLst>
                  <a:ext uri="{FF2B5EF4-FFF2-40B4-BE49-F238E27FC236}">
                    <a16:creationId xmlns:a16="http://schemas.microsoft.com/office/drawing/2014/main" id="{8360159D-E462-4890-9191-3544C784CC87}"/>
                  </a:ext>
                </a:extLst>
              </p:cNvPr>
              <p:cNvSpPr>
                <a:spLocks/>
              </p:cNvSpPr>
              <p:nvPr/>
            </p:nvSpPr>
            <p:spPr bwMode="auto">
              <a:xfrm>
                <a:off x="741" y="855"/>
                <a:ext cx="55" cy="33"/>
              </a:xfrm>
              <a:custGeom>
                <a:avLst/>
                <a:gdLst>
                  <a:gd name="T0" fmla="*/ 0 w 55"/>
                  <a:gd name="T1" fmla="*/ 0 h 33"/>
                  <a:gd name="T2" fmla="*/ 0 w 55"/>
                  <a:gd name="T3" fmla="*/ 32 h 33"/>
                  <a:gd name="T4" fmla="*/ 46 w 55"/>
                  <a:gd name="T5" fmla="*/ 32 h 33"/>
                  <a:gd name="T6" fmla="*/ 54 w 55"/>
                  <a:gd name="T7" fmla="*/ 32 h 33"/>
                  <a:gd name="T8" fmla="*/ 54 w 55"/>
                  <a:gd name="T9" fmla="*/ 0 h 33"/>
                  <a:gd name="T10" fmla="*/ 0 w 55"/>
                  <a:gd name="T11" fmla="*/ 0 h 33"/>
                  <a:gd name="T12" fmla="*/ 0 60000 65536"/>
                  <a:gd name="T13" fmla="*/ 0 60000 65536"/>
                  <a:gd name="T14" fmla="*/ 0 60000 65536"/>
                  <a:gd name="T15" fmla="*/ 0 60000 65536"/>
                  <a:gd name="T16" fmla="*/ 0 60000 65536"/>
                  <a:gd name="T17" fmla="*/ 0 60000 65536"/>
                  <a:gd name="T18" fmla="*/ 0 w 55"/>
                  <a:gd name="T19" fmla="*/ 0 h 33"/>
                  <a:gd name="T20" fmla="*/ 55 w 55"/>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55" h="33">
                    <a:moveTo>
                      <a:pt x="0" y="0"/>
                    </a:moveTo>
                    <a:lnTo>
                      <a:pt x="0" y="32"/>
                    </a:lnTo>
                    <a:lnTo>
                      <a:pt x="46" y="32"/>
                    </a:lnTo>
                    <a:lnTo>
                      <a:pt x="54" y="32"/>
                    </a:lnTo>
                    <a:lnTo>
                      <a:pt x="54"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97" name="Freeform 72">
                <a:extLst>
                  <a:ext uri="{FF2B5EF4-FFF2-40B4-BE49-F238E27FC236}">
                    <a16:creationId xmlns:a16="http://schemas.microsoft.com/office/drawing/2014/main" id="{D2F4A421-6D5A-4F9C-9858-5E691315832A}"/>
                  </a:ext>
                </a:extLst>
              </p:cNvPr>
              <p:cNvSpPr>
                <a:spLocks/>
              </p:cNvSpPr>
              <p:nvPr/>
            </p:nvSpPr>
            <p:spPr bwMode="auto">
              <a:xfrm>
                <a:off x="830" y="570"/>
                <a:ext cx="66" cy="46"/>
              </a:xfrm>
              <a:custGeom>
                <a:avLst/>
                <a:gdLst>
                  <a:gd name="T0" fmla="*/ 0 w 66"/>
                  <a:gd name="T1" fmla="*/ 0 h 46"/>
                  <a:gd name="T2" fmla="*/ 0 w 66"/>
                  <a:gd name="T3" fmla="*/ 35 h 46"/>
                  <a:gd name="T4" fmla="*/ 17 w 66"/>
                  <a:gd name="T5" fmla="*/ 37 h 46"/>
                  <a:gd name="T6" fmla="*/ 17 w 66"/>
                  <a:gd name="T7" fmla="*/ 45 h 46"/>
                  <a:gd name="T8" fmla="*/ 38 w 66"/>
                  <a:gd name="T9" fmla="*/ 45 h 46"/>
                  <a:gd name="T10" fmla="*/ 37 w 66"/>
                  <a:gd name="T11" fmla="*/ 36 h 46"/>
                  <a:gd name="T12" fmla="*/ 65 w 66"/>
                  <a:gd name="T13" fmla="*/ 35 h 46"/>
                  <a:gd name="T14" fmla="*/ 65 w 66"/>
                  <a:gd name="T15" fmla="*/ 27 h 46"/>
                  <a:gd name="T16" fmla="*/ 61 w 66"/>
                  <a:gd name="T17" fmla="*/ 26 h 46"/>
                  <a:gd name="T18" fmla="*/ 61 w 66"/>
                  <a:gd name="T19" fmla="*/ 9 h 46"/>
                  <a:gd name="T20" fmla="*/ 40 w 66"/>
                  <a:gd name="T21" fmla="*/ 8 h 46"/>
                  <a:gd name="T22" fmla="*/ 40 w 66"/>
                  <a:gd name="T23" fmla="*/ 0 h 46"/>
                  <a:gd name="T24" fmla="*/ 31 w 66"/>
                  <a:gd name="T25" fmla="*/ 0 h 46"/>
                  <a:gd name="T26" fmla="*/ 0 w 66"/>
                  <a:gd name="T27" fmla="*/ 0 h 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
                  <a:gd name="T43" fmla="*/ 0 h 46"/>
                  <a:gd name="T44" fmla="*/ 66 w 66"/>
                  <a:gd name="T45" fmla="*/ 46 h 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 h="46">
                    <a:moveTo>
                      <a:pt x="0" y="0"/>
                    </a:moveTo>
                    <a:lnTo>
                      <a:pt x="0" y="35"/>
                    </a:lnTo>
                    <a:lnTo>
                      <a:pt x="17" y="37"/>
                    </a:lnTo>
                    <a:lnTo>
                      <a:pt x="17" y="45"/>
                    </a:lnTo>
                    <a:lnTo>
                      <a:pt x="38" y="45"/>
                    </a:lnTo>
                    <a:lnTo>
                      <a:pt x="37" y="36"/>
                    </a:lnTo>
                    <a:lnTo>
                      <a:pt x="65" y="35"/>
                    </a:lnTo>
                    <a:lnTo>
                      <a:pt x="65" y="27"/>
                    </a:lnTo>
                    <a:lnTo>
                      <a:pt x="61" y="26"/>
                    </a:lnTo>
                    <a:lnTo>
                      <a:pt x="61" y="9"/>
                    </a:lnTo>
                    <a:lnTo>
                      <a:pt x="40" y="8"/>
                    </a:lnTo>
                    <a:lnTo>
                      <a:pt x="40" y="0"/>
                    </a:lnTo>
                    <a:lnTo>
                      <a:pt x="31"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98" name="Freeform 73">
                <a:extLst>
                  <a:ext uri="{FF2B5EF4-FFF2-40B4-BE49-F238E27FC236}">
                    <a16:creationId xmlns:a16="http://schemas.microsoft.com/office/drawing/2014/main" id="{8FD0F5C7-C881-4D0E-ACB0-1898EFDB99A8}"/>
                  </a:ext>
                </a:extLst>
              </p:cNvPr>
              <p:cNvSpPr>
                <a:spLocks/>
              </p:cNvSpPr>
              <p:nvPr/>
            </p:nvSpPr>
            <p:spPr bwMode="auto">
              <a:xfrm>
                <a:off x="830" y="570"/>
                <a:ext cx="70" cy="49"/>
              </a:xfrm>
              <a:custGeom>
                <a:avLst/>
                <a:gdLst>
                  <a:gd name="T0" fmla="*/ 0 w 70"/>
                  <a:gd name="T1" fmla="*/ 0 h 49"/>
                  <a:gd name="T2" fmla="*/ 0 w 70"/>
                  <a:gd name="T3" fmla="*/ 38 h 49"/>
                  <a:gd name="T4" fmla="*/ 18 w 70"/>
                  <a:gd name="T5" fmla="*/ 40 h 49"/>
                  <a:gd name="T6" fmla="*/ 18 w 70"/>
                  <a:gd name="T7" fmla="*/ 48 h 49"/>
                  <a:gd name="T8" fmla="*/ 40 w 70"/>
                  <a:gd name="T9" fmla="*/ 48 h 49"/>
                  <a:gd name="T10" fmla="*/ 39 w 70"/>
                  <a:gd name="T11" fmla="*/ 38 h 49"/>
                  <a:gd name="T12" fmla="*/ 69 w 70"/>
                  <a:gd name="T13" fmla="*/ 38 h 49"/>
                  <a:gd name="T14" fmla="*/ 69 w 70"/>
                  <a:gd name="T15" fmla="*/ 28 h 49"/>
                  <a:gd name="T16" fmla="*/ 65 w 70"/>
                  <a:gd name="T17" fmla="*/ 28 h 49"/>
                  <a:gd name="T18" fmla="*/ 65 w 70"/>
                  <a:gd name="T19" fmla="*/ 10 h 49"/>
                  <a:gd name="T20" fmla="*/ 43 w 70"/>
                  <a:gd name="T21" fmla="*/ 9 h 49"/>
                  <a:gd name="T22" fmla="*/ 43 w 70"/>
                  <a:gd name="T23" fmla="*/ 0 h 49"/>
                  <a:gd name="T24" fmla="*/ 32 w 70"/>
                  <a:gd name="T25" fmla="*/ 0 h 49"/>
                  <a:gd name="T26" fmla="*/ 0 w 70"/>
                  <a:gd name="T27" fmla="*/ 0 h 4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0"/>
                  <a:gd name="T43" fmla="*/ 0 h 49"/>
                  <a:gd name="T44" fmla="*/ 70 w 70"/>
                  <a:gd name="T45" fmla="*/ 49 h 4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0" h="49">
                    <a:moveTo>
                      <a:pt x="0" y="0"/>
                    </a:moveTo>
                    <a:lnTo>
                      <a:pt x="0" y="38"/>
                    </a:lnTo>
                    <a:lnTo>
                      <a:pt x="18" y="40"/>
                    </a:lnTo>
                    <a:lnTo>
                      <a:pt x="18" y="48"/>
                    </a:lnTo>
                    <a:lnTo>
                      <a:pt x="40" y="48"/>
                    </a:lnTo>
                    <a:lnTo>
                      <a:pt x="39" y="38"/>
                    </a:lnTo>
                    <a:lnTo>
                      <a:pt x="69" y="38"/>
                    </a:lnTo>
                    <a:lnTo>
                      <a:pt x="69" y="28"/>
                    </a:lnTo>
                    <a:lnTo>
                      <a:pt x="65" y="28"/>
                    </a:lnTo>
                    <a:lnTo>
                      <a:pt x="65" y="10"/>
                    </a:lnTo>
                    <a:lnTo>
                      <a:pt x="43" y="9"/>
                    </a:lnTo>
                    <a:lnTo>
                      <a:pt x="43" y="0"/>
                    </a:lnTo>
                    <a:lnTo>
                      <a:pt x="32"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99" name="Freeform 74">
                <a:extLst>
                  <a:ext uri="{FF2B5EF4-FFF2-40B4-BE49-F238E27FC236}">
                    <a16:creationId xmlns:a16="http://schemas.microsoft.com/office/drawing/2014/main" id="{76B6E0B3-2F18-4CE0-AA66-0C0D22F8C9F5}"/>
                  </a:ext>
                </a:extLst>
              </p:cNvPr>
              <p:cNvSpPr>
                <a:spLocks/>
              </p:cNvSpPr>
              <p:nvPr/>
            </p:nvSpPr>
            <p:spPr bwMode="auto">
              <a:xfrm>
                <a:off x="775" y="562"/>
                <a:ext cx="54" cy="45"/>
              </a:xfrm>
              <a:custGeom>
                <a:avLst/>
                <a:gdLst>
                  <a:gd name="T0" fmla="*/ 0 w 54"/>
                  <a:gd name="T1" fmla="*/ 0 h 45"/>
                  <a:gd name="T2" fmla="*/ 0 w 54"/>
                  <a:gd name="T3" fmla="*/ 18 h 45"/>
                  <a:gd name="T4" fmla="*/ 0 w 54"/>
                  <a:gd name="T5" fmla="*/ 44 h 45"/>
                  <a:gd name="T6" fmla="*/ 53 w 54"/>
                  <a:gd name="T7" fmla="*/ 43 h 45"/>
                  <a:gd name="T8" fmla="*/ 53 w 54"/>
                  <a:gd name="T9" fmla="*/ 9 h 45"/>
                  <a:gd name="T10" fmla="*/ 52 w 54"/>
                  <a:gd name="T11" fmla="*/ 0 h 45"/>
                  <a:gd name="T12" fmla="*/ 0 w 54"/>
                  <a:gd name="T13" fmla="*/ 0 h 45"/>
                  <a:gd name="T14" fmla="*/ 0 60000 65536"/>
                  <a:gd name="T15" fmla="*/ 0 60000 65536"/>
                  <a:gd name="T16" fmla="*/ 0 60000 65536"/>
                  <a:gd name="T17" fmla="*/ 0 60000 65536"/>
                  <a:gd name="T18" fmla="*/ 0 60000 65536"/>
                  <a:gd name="T19" fmla="*/ 0 60000 65536"/>
                  <a:gd name="T20" fmla="*/ 0 60000 65536"/>
                  <a:gd name="T21" fmla="*/ 0 w 54"/>
                  <a:gd name="T22" fmla="*/ 0 h 45"/>
                  <a:gd name="T23" fmla="*/ 54 w 54"/>
                  <a:gd name="T24" fmla="*/ 45 h 4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 h="45">
                    <a:moveTo>
                      <a:pt x="0" y="0"/>
                    </a:moveTo>
                    <a:lnTo>
                      <a:pt x="0" y="18"/>
                    </a:lnTo>
                    <a:lnTo>
                      <a:pt x="0" y="44"/>
                    </a:lnTo>
                    <a:lnTo>
                      <a:pt x="53" y="43"/>
                    </a:lnTo>
                    <a:lnTo>
                      <a:pt x="53" y="9"/>
                    </a:lnTo>
                    <a:lnTo>
                      <a:pt x="52"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00" name="Freeform 75">
                <a:extLst>
                  <a:ext uri="{FF2B5EF4-FFF2-40B4-BE49-F238E27FC236}">
                    <a16:creationId xmlns:a16="http://schemas.microsoft.com/office/drawing/2014/main" id="{D45E9E52-9D92-43D5-A15D-056F6209538B}"/>
                  </a:ext>
                </a:extLst>
              </p:cNvPr>
              <p:cNvSpPr>
                <a:spLocks/>
              </p:cNvSpPr>
              <p:nvPr/>
            </p:nvSpPr>
            <p:spPr bwMode="auto">
              <a:xfrm>
                <a:off x="775" y="562"/>
                <a:ext cx="57" cy="46"/>
              </a:xfrm>
              <a:custGeom>
                <a:avLst/>
                <a:gdLst>
                  <a:gd name="T0" fmla="*/ 0 w 57"/>
                  <a:gd name="T1" fmla="*/ 0 h 46"/>
                  <a:gd name="T2" fmla="*/ 0 w 57"/>
                  <a:gd name="T3" fmla="*/ 18 h 46"/>
                  <a:gd name="T4" fmla="*/ 0 w 57"/>
                  <a:gd name="T5" fmla="*/ 45 h 46"/>
                  <a:gd name="T6" fmla="*/ 56 w 57"/>
                  <a:gd name="T7" fmla="*/ 44 h 46"/>
                  <a:gd name="T8" fmla="*/ 56 w 57"/>
                  <a:gd name="T9" fmla="*/ 9 h 46"/>
                  <a:gd name="T10" fmla="*/ 55 w 57"/>
                  <a:gd name="T11" fmla="*/ 0 h 46"/>
                  <a:gd name="T12" fmla="*/ 0 w 57"/>
                  <a:gd name="T13" fmla="*/ 0 h 46"/>
                  <a:gd name="T14" fmla="*/ 0 60000 65536"/>
                  <a:gd name="T15" fmla="*/ 0 60000 65536"/>
                  <a:gd name="T16" fmla="*/ 0 60000 65536"/>
                  <a:gd name="T17" fmla="*/ 0 60000 65536"/>
                  <a:gd name="T18" fmla="*/ 0 60000 65536"/>
                  <a:gd name="T19" fmla="*/ 0 60000 65536"/>
                  <a:gd name="T20" fmla="*/ 0 60000 65536"/>
                  <a:gd name="T21" fmla="*/ 0 w 57"/>
                  <a:gd name="T22" fmla="*/ 0 h 46"/>
                  <a:gd name="T23" fmla="*/ 57 w 57"/>
                  <a:gd name="T24" fmla="*/ 46 h 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7" h="46">
                    <a:moveTo>
                      <a:pt x="0" y="0"/>
                    </a:moveTo>
                    <a:lnTo>
                      <a:pt x="0" y="18"/>
                    </a:lnTo>
                    <a:lnTo>
                      <a:pt x="0" y="45"/>
                    </a:lnTo>
                    <a:lnTo>
                      <a:pt x="56" y="44"/>
                    </a:lnTo>
                    <a:lnTo>
                      <a:pt x="56" y="9"/>
                    </a:lnTo>
                    <a:lnTo>
                      <a:pt x="55"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01" name="Freeform 76">
                <a:extLst>
                  <a:ext uri="{FF2B5EF4-FFF2-40B4-BE49-F238E27FC236}">
                    <a16:creationId xmlns:a16="http://schemas.microsoft.com/office/drawing/2014/main" id="{2BFE01D5-BE9B-4DD5-BD1F-70ACAB9024BD}"/>
                  </a:ext>
                </a:extLst>
              </p:cNvPr>
              <p:cNvSpPr>
                <a:spLocks/>
              </p:cNvSpPr>
              <p:nvPr/>
            </p:nvSpPr>
            <p:spPr bwMode="auto">
              <a:xfrm>
                <a:off x="953" y="690"/>
                <a:ext cx="47" cy="46"/>
              </a:xfrm>
              <a:custGeom>
                <a:avLst/>
                <a:gdLst>
                  <a:gd name="T0" fmla="*/ 0 w 47"/>
                  <a:gd name="T1" fmla="*/ 10 h 46"/>
                  <a:gd name="T2" fmla="*/ 1 w 47"/>
                  <a:gd name="T3" fmla="*/ 45 h 46"/>
                  <a:gd name="T4" fmla="*/ 30 w 47"/>
                  <a:gd name="T5" fmla="*/ 44 h 46"/>
                  <a:gd name="T6" fmla="*/ 34 w 47"/>
                  <a:gd name="T7" fmla="*/ 23 h 46"/>
                  <a:gd name="T8" fmla="*/ 46 w 47"/>
                  <a:gd name="T9" fmla="*/ 13 h 46"/>
                  <a:gd name="T10" fmla="*/ 44 w 47"/>
                  <a:gd name="T11" fmla="*/ 0 h 46"/>
                  <a:gd name="T12" fmla="*/ 24 w 47"/>
                  <a:gd name="T13" fmla="*/ 1 h 46"/>
                  <a:gd name="T14" fmla="*/ 13 w 47"/>
                  <a:gd name="T15" fmla="*/ 1 h 46"/>
                  <a:gd name="T16" fmla="*/ 13 w 47"/>
                  <a:gd name="T17" fmla="*/ 9 h 46"/>
                  <a:gd name="T18" fmla="*/ 0 w 47"/>
                  <a:gd name="T19" fmla="*/ 10 h 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7"/>
                  <a:gd name="T31" fmla="*/ 0 h 46"/>
                  <a:gd name="T32" fmla="*/ 47 w 47"/>
                  <a:gd name="T33" fmla="*/ 46 h 4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7" h="46">
                    <a:moveTo>
                      <a:pt x="0" y="10"/>
                    </a:moveTo>
                    <a:lnTo>
                      <a:pt x="1" y="45"/>
                    </a:lnTo>
                    <a:lnTo>
                      <a:pt x="30" y="44"/>
                    </a:lnTo>
                    <a:lnTo>
                      <a:pt x="34" y="23"/>
                    </a:lnTo>
                    <a:lnTo>
                      <a:pt x="46" y="13"/>
                    </a:lnTo>
                    <a:lnTo>
                      <a:pt x="44" y="0"/>
                    </a:lnTo>
                    <a:lnTo>
                      <a:pt x="24" y="1"/>
                    </a:lnTo>
                    <a:lnTo>
                      <a:pt x="13" y="1"/>
                    </a:lnTo>
                    <a:lnTo>
                      <a:pt x="13" y="9"/>
                    </a:lnTo>
                    <a:lnTo>
                      <a:pt x="0" y="1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02" name="Freeform 77">
                <a:extLst>
                  <a:ext uri="{FF2B5EF4-FFF2-40B4-BE49-F238E27FC236}">
                    <a16:creationId xmlns:a16="http://schemas.microsoft.com/office/drawing/2014/main" id="{CF34717A-5A3D-4774-8AE3-100E1DC014D8}"/>
                  </a:ext>
                </a:extLst>
              </p:cNvPr>
              <p:cNvSpPr>
                <a:spLocks/>
              </p:cNvSpPr>
              <p:nvPr/>
            </p:nvSpPr>
            <p:spPr bwMode="auto">
              <a:xfrm>
                <a:off x="953" y="690"/>
                <a:ext cx="50" cy="49"/>
              </a:xfrm>
              <a:custGeom>
                <a:avLst/>
                <a:gdLst>
                  <a:gd name="T0" fmla="*/ 0 w 50"/>
                  <a:gd name="T1" fmla="*/ 11 h 49"/>
                  <a:gd name="T2" fmla="*/ 1 w 50"/>
                  <a:gd name="T3" fmla="*/ 48 h 49"/>
                  <a:gd name="T4" fmla="*/ 32 w 50"/>
                  <a:gd name="T5" fmla="*/ 47 h 49"/>
                  <a:gd name="T6" fmla="*/ 36 w 50"/>
                  <a:gd name="T7" fmla="*/ 24 h 49"/>
                  <a:gd name="T8" fmla="*/ 49 w 50"/>
                  <a:gd name="T9" fmla="*/ 14 h 49"/>
                  <a:gd name="T10" fmla="*/ 47 w 50"/>
                  <a:gd name="T11" fmla="*/ 0 h 49"/>
                  <a:gd name="T12" fmla="*/ 25 w 50"/>
                  <a:gd name="T13" fmla="*/ 1 h 49"/>
                  <a:gd name="T14" fmla="*/ 14 w 50"/>
                  <a:gd name="T15" fmla="*/ 1 h 49"/>
                  <a:gd name="T16" fmla="*/ 14 w 50"/>
                  <a:gd name="T17" fmla="*/ 9 h 49"/>
                  <a:gd name="T18" fmla="*/ 0 w 50"/>
                  <a:gd name="T19" fmla="*/ 11 h 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0"/>
                  <a:gd name="T31" fmla="*/ 0 h 49"/>
                  <a:gd name="T32" fmla="*/ 50 w 50"/>
                  <a:gd name="T33" fmla="*/ 49 h 4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0" h="49">
                    <a:moveTo>
                      <a:pt x="0" y="11"/>
                    </a:moveTo>
                    <a:lnTo>
                      <a:pt x="1" y="48"/>
                    </a:lnTo>
                    <a:lnTo>
                      <a:pt x="32" y="47"/>
                    </a:lnTo>
                    <a:lnTo>
                      <a:pt x="36" y="24"/>
                    </a:lnTo>
                    <a:lnTo>
                      <a:pt x="49" y="14"/>
                    </a:lnTo>
                    <a:lnTo>
                      <a:pt x="47" y="0"/>
                    </a:lnTo>
                    <a:lnTo>
                      <a:pt x="25" y="1"/>
                    </a:lnTo>
                    <a:lnTo>
                      <a:pt x="14" y="1"/>
                    </a:lnTo>
                    <a:lnTo>
                      <a:pt x="14" y="9"/>
                    </a:lnTo>
                    <a:lnTo>
                      <a:pt x="0" y="1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03" name="Freeform 78">
                <a:extLst>
                  <a:ext uri="{FF2B5EF4-FFF2-40B4-BE49-F238E27FC236}">
                    <a16:creationId xmlns:a16="http://schemas.microsoft.com/office/drawing/2014/main" id="{85B38318-273A-4173-A243-ADBBDEDF2D92}"/>
                  </a:ext>
                </a:extLst>
              </p:cNvPr>
              <p:cNvSpPr>
                <a:spLocks/>
              </p:cNvSpPr>
              <p:nvPr/>
            </p:nvSpPr>
            <p:spPr bwMode="auto">
              <a:xfrm>
                <a:off x="752" y="607"/>
                <a:ext cx="95" cy="46"/>
              </a:xfrm>
              <a:custGeom>
                <a:avLst/>
                <a:gdLst>
                  <a:gd name="T0" fmla="*/ 0 w 95"/>
                  <a:gd name="T1" fmla="*/ 10 h 46"/>
                  <a:gd name="T2" fmla="*/ 0 w 95"/>
                  <a:gd name="T3" fmla="*/ 45 h 46"/>
                  <a:gd name="T4" fmla="*/ 41 w 95"/>
                  <a:gd name="T5" fmla="*/ 45 h 46"/>
                  <a:gd name="T6" fmla="*/ 94 w 95"/>
                  <a:gd name="T7" fmla="*/ 45 h 46"/>
                  <a:gd name="T8" fmla="*/ 93 w 95"/>
                  <a:gd name="T9" fmla="*/ 9 h 46"/>
                  <a:gd name="T10" fmla="*/ 93 w 95"/>
                  <a:gd name="T11" fmla="*/ 2 h 46"/>
                  <a:gd name="T12" fmla="*/ 76 w 95"/>
                  <a:gd name="T13" fmla="*/ 0 h 46"/>
                  <a:gd name="T14" fmla="*/ 23 w 95"/>
                  <a:gd name="T15" fmla="*/ 1 h 46"/>
                  <a:gd name="T16" fmla="*/ 9 w 95"/>
                  <a:gd name="T17" fmla="*/ 1 h 46"/>
                  <a:gd name="T18" fmla="*/ 10 w 95"/>
                  <a:gd name="T19" fmla="*/ 9 h 46"/>
                  <a:gd name="T20" fmla="*/ 0 w 95"/>
                  <a:gd name="T21" fmla="*/ 10 h 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5"/>
                  <a:gd name="T34" fmla="*/ 0 h 46"/>
                  <a:gd name="T35" fmla="*/ 95 w 95"/>
                  <a:gd name="T36" fmla="*/ 46 h 4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5" h="46">
                    <a:moveTo>
                      <a:pt x="0" y="10"/>
                    </a:moveTo>
                    <a:lnTo>
                      <a:pt x="0" y="45"/>
                    </a:lnTo>
                    <a:lnTo>
                      <a:pt x="41" y="45"/>
                    </a:lnTo>
                    <a:lnTo>
                      <a:pt x="94" y="45"/>
                    </a:lnTo>
                    <a:lnTo>
                      <a:pt x="93" y="9"/>
                    </a:lnTo>
                    <a:lnTo>
                      <a:pt x="93" y="2"/>
                    </a:lnTo>
                    <a:lnTo>
                      <a:pt x="76" y="0"/>
                    </a:lnTo>
                    <a:lnTo>
                      <a:pt x="23" y="1"/>
                    </a:lnTo>
                    <a:lnTo>
                      <a:pt x="9" y="1"/>
                    </a:lnTo>
                    <a:lnTo>
                      <a:pt x="10" y="9"/>
                    </a:lnTo>
                    <a:lnTo>
                      <a:pt x="0" y="1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04" name="Freeform 79">
                <a:extLst>
                  <a:ext uri="{FF2B5EF4-FFF2-40B4-BE49-F238E27FC236}">
                    <a16:creationId xmlns:a16="http://schemas.microsoft.com/office/drawing/2014/main" id="{F0C489DA-F469-40DE-B6EC-8839329D685D}"/>
                  </a:ext>
                </a:extLst>
              </p:cNvPr>
              <p:cNvSpPr>
                <a:spLocks/>
              </p:cNvSpPr>
              <p:nvPr/>
            </p:nvSpPr>
            <p:spPr bwMode="auto">
              <a:xfrm>
                <a:off x="752" y="607"/>
                <a:ext cx="97" cy="49"/>
              </a:xfrm>
              <a:custGeom>
                <a:avLst/>
                <a:gdLst>
                  <a:gd name="T0" fmla="*/ 0 w 97"/>
                  <a:gd name="T1" fmla="*/ 10 h 49"/>
                  <a:gd name="T2" fmla="*/ 0 w 97"/>
                  <a:gd name="T3" fmla="*/ 48 h 49"/>
                  <a:gd name="T4" fmla="*/ 42 w 97"/>
                  <a:gd name="T5" fmla="*/ 48 h 49"/>
                  <a:gd name="T6" fmla="*/ 96 w 97"/>
                  <a:gd name="T7" fmla="*/ 48 h 49"/>
                  <a:gd name="T8" fmla="*/ 95 w 97"/>
                  <a:gd name="T9" fmla="*/ 10 h 49"/>
                  <a:gd name="T10" fmla="*/ 95 w 97"/>
                  <a:gd name="T11" fmla="*/ 2 h 49"/>
                  <a:gd name="T12" fmla="*/ 78 w 97"/>
                  <a:gd name="T13" fmla="*/ 0 h 49"/>
                  <a:gd name="T14" fmla="*/ 23 w 97"/>
                  <a:gd name="T15" fmla="*/ 1 h 49"/>
                  <a:gd name="T16" fmla="*/ 9 w 97"/>
                  <a:gd name="T17" fmla="*/ 2 h 49"/>
                  <a:gd name="T18" fmla="*/ 10 w 97"/>
                  <a:gd name="T19" fmla="*/ 10 h 49"/>
                  <a:gd name="T20" fmla="*/ 0 w 97"/>
                  <a:gd name="T21" fmla="*/ 10 h 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7"/>
                  <a:gd name="T34" fmla="*/ 0 h 49"/>
                  <a:gd name="T35" fmla="*/ 97 w 97"/>
                  <a:gd name="T36" fmla="*/ 49 h 4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7" h="49">
                    <a:moveTo>
                      <a:pt x="0" y="10"/>
                    </a:moveTo>
                    <a:lnTo>
                      <a:pt x="0" y="48"/>
                    </a:lnTo>
                    <a:lnTo>
                      <a:pt x="42" y="48"/>
                    </a:lnTo>
                    <a:lnTo>
                      <a:pt x="96" y="48"/>
                    </a:lnTo>
                    <a:lnTo>
                      <a:pt x="95" y="10"/>
                    </a:lnTo>
                    <a:lnTo>
                      <a:pt x="95" y="2"/>
                    </a:lnTo>
                    <a:lnTo>
                      <a:pt x="78" y="0"/>
                    </a:lnTo>
                    <a:lnTo>
                      <a:pt x="23" y="1"/>
                    </a:lnTo>
                    <a:lnTo>
                      <a:pt x="9" y="2"/>
                    </a:lnTo>
                    <a:lnTo>
                      <a:pt x="10" y="10"/>
                    </a:lnTo>
                    <a:lnTo>
                      <a:pt x="0" y="1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05" name="Freeform 80">
                <a:extLst>
                  <a:ext uri="{FF2B5EF4-FFF2-40B4-BE49-F238E27FC236}">
                    <a16:creationId xmlns:a16="http://schemas.microsoft.com/office/drawing/2014/main" id="{3F0EF7AF-2D56-45D1-92F9-1F49749E8EB0}"/>
                  </a:ext>
                </a:extLst>
              </p:cNvPr>
              <p:cNvSpPr>
                <a:spLocks/>
              </p:cNvSpPr>
              <p:nvPr/>
            </p:nvSpPr>
            <p:spPr bwMode="auto">
              <a:xfrm>
                <a:off x="916" y="535"/>
                <a:ext cx="73" cy="87"/>
              </a:xfrm>
              <a:custGeom>
                <a:avLst/>
                <a:gdLst>
                  <a:gd name="T0" fmla="*/ 0 w 73"/>
                  <a:gd name="T1" fmla="*/ 8 h 87"/>
                  <a:gd name="T2" fmla="*/ 1 w 73"/>
                  <a:gd name="T3" fmla="*/ 45 h 87"/>
                  <a:gd name="T4" fmla="*/ 10 w 73"/>
                  <a:gd name="T5" fmla="*/ 45 h 87"/>
                  <a:gd name="T6" fmla="*/ 11 w 73"/>
                  <a:gd name="T7" fmla="*/ 62 h 87"/>
                  <a:gd name="T8" fmla="*/ 21 w 73"/>
                  <a:gd name="T9" fmla="*/ 62 h 87"/>
                  <a:gd name="T10" fmla="*/ 22 w 73"/>
                  <a:gd name="T11" fmla="*/ 71 h 87"/>
                  <a:gd name="T12" fmla="*/ 28 w 73"/>
                  <a:gd name="T13" fmla="*/ 71 h 87"/>
                  <a:gd name="T14" fmla="*/ 28 w 73"/>
                  <a:gd name="T15" fmla="*/ 79 h 87"/>
                  <a:gd name="T16" fmla="*/ 44 w 73"/>
                  <a:gd name="T17" fmla="*/ 79 h 87"/>
                  <a:gd name="T18" fmla="*/ 43 w 73"/>
                  <a:gd name="T19" fmla="*/ 83 h 87"/>
                  <a:gd name="T20" fmla="*/ 59 w 73"/>
                  <a:gd name="T21" fmla="*/ 83 h 87"/>
                  <a:gd name="T22" fmla="*/ 58 w 73"/>
                  <a:gd name="T23" fmla="*/ 86 h 87"/>
                  <a:gd name="T24" fmla="*/ 70 w 73"/>
                  <a:gd name="T25" fmla="*/ 81 h 87"/>
                  <a:gd name="T26" fmla="*/ 72 w 73"/>
                  <a:gd name="T27" fmla="*/ 71 h 87"/>
                  <a:gd name="T28" fmla="*/ 66 w 73"/>
                  <a:gd name="T29" fmla="*/ 69 h 87"/>
                  <a:gd name="T30" fmla="*/ 59 w 73"/>
                  <a:gd name="T31" fmla="*/ 63 h 87"/>
                  <a:gd name="T32" fmla="*/ 64 w 73"/>
                  <a:gd name="T33" fmla="*/ 45 h 87"/>
                  <a:gd name="T34" fmla="*/ 62 w 73"/>
                  <a:gd name="T35" fmla="*/ 42 h 87"/>
                  <a:gd name="T36" fmla="*/ 51 w 73"/>
                  <a:gd name="T37" fmla="*/ 46 h 87"/>
                  <a:gd name="T38" fmla="*/ 49 w 73"/>
                  <a:gd name="T39" fmla="*/ 46 h 87"/>
                  <a:gd name="T40" fmla="*/ 46 w 73"/>
                  <a:gd name="T41" fmla="*/ 43 h 87"/>
                  <a:gd name="T42" fmla="*/ 52 w 73"/>
                  <a:gd name="T43" fmla="*/ 31 h 87"/>
                  <a:gd name="T44" fmla="*/ 50 w 73"/>
                  <a:gd name="T45" fmla="*/ 24 h 87"/>
                  <a:gd name="T46" fmla="*/ 52 w 73"/>
                  <a:gd name="T47" fmla="*/ 18 h 87"/>
                  <a:gd name="T48" fmla="*/ 50 w 73"/>
                  <a:gd name="T49" fmla="*/ 14 h 87"/>
                  <a:gd name="T50" fmla="*/ 52 w 73"/>
                  <a:gd name="T51" fmla="*/ 11 h 87"/>
                  <a:gd name="T52" fmla="*/ 49 w 73"/>
                  <a:gd name="T53" fmla="*/ 7 h 87"/>
                  <a:gd name="T54" fmla="*/ 35 w 73"/>
                  <a:gd name="T55" fmla="*/ 0 h 87"/>
                  <a:gd name="T56" fmla="*/ 30 w 73"/>
                  <a:gd name="T57" fmla="*/ 1 h 87"/>
                  <a:gd name="T58" fmla="*/ 31 w 73"/>
                  <a:gd name="T59" fmla="*/ 8 h 87"/>
                  <a:gd name="T60" fmla="*/ 0 w 73"/>
                  <a:gd name="T61" fmla="*/ 8 h 8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3"/>
                  <a:gd name="T94" fmla="*/ 0 h 87"/>
                  <a:gd name="T95" fmla="*/ 73 w 73"/>
                  <a:gd name="T96" fmla="*/ 87 h 87"/>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3" h="87">
                    <a:moveTo>
                      <a:pt x="0" y="8"/>
                    </a:moveTo>
                    <a:lnTo>
                      <a:pt x="1" y="45"/>
                    </a:lnTo>
                    <a:lnTo>
                      <a:pt x="10" y="45"/>
                    </a:lnTo>
                    <a:lnTo>
                      <a:pt x="11" y="62"/>
                    </a:lnTo>
                    <a:lnTo>
                      <a:pt x="21" y="62"/>
                    </a:lnTo>
                    <a:lnTo>
                      <a:pt x="22" y="71"/>
                    </a:lnTo>
                    <a:lnTo>
                      <a:pt x="28" y="71"/>
                    </a:lnTo>
                    <a:lnTo>
                      <a:pt x="28" y="79"/>
                    </a:lnTo>
                    <a:lnTo>
                      <a:pt x="44" y="79"/>
                    </a:lnTo>
                    <a:lnTo>
                      <a:pt x="43" y="83"/>
                    </a:lnTo>
                    <a:lnTo>
                      <a:pt x="59" y="83"/>
                    </a:lnTo>
                    <a:lnTo>
                      <a:pt x="58" y="86"/>
                    </a:lnTo>
                    <a:lnTo>
                      <a:pt x="70" y="81"/>
                    </a:lnTo>
                    <a:lnTo>
                      <a:pt x="72" y="71"/>
                    </a:lnTo>
                    <a:lnTo>
                      <a:pt x="66" y="69"/>
                    </a:lnTo>
                    <a:lnTo>
                      <a:pt x="59" y="63"/>
                    </a:lnTo>
                    <a:lnTo>
                      <a:pt x="64" y="45"/>
                    </a:lnTo>
                    <a:lnTo>
                      <a:pt x="62" y="42"/>
                    </a:lnTo>
                    <a:lnTo>
                      <a:pt x="51" y="46"/>
                    </a:lnTo>
                    <a:lnTo>
                      <a:pt x="49" y="46"/>
                    </a:lnTo>
                    <a:lnTo>
                      <a:pt x="46" y="43"/>
                    </a:lnTo>
                    <a:lnTo>
                      <a:pt x="52" y="31"/>
                    </a:lnTo>
                    <a:lnTo>
                      <a:pt x="50" y="24"/>
                    </a:lnTo>
                    <a:lnTo>
                      <a:pt x="52" y="18"/>
                    </a:lnTo>
                    <a:lnTo>
                      <a:pt x="50" y="14"/>
                    </a:lnTo>
                    <a:lnTo>
                      <a:pt x="52" y="11"/>
                    </a:lnTo>
                    <a:lnTo>
                      <a:pt x="49" y="7"/>
                    </a:lnTo>
                    <a:lnTo>
                      <a:pt x="35" y="0"/>
                    </a:lnTo>
                    <a:lnTo>
                      <a:pt x="30" y="1"/>
                    </a:lnTo>
                    <a:lnTo>
                      <a:pt x="31" y="8"/>
                    </a:lnTo>
                    <a:lnTo>
                      <a:pt x="0" y="8"/>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06" name="Freeform 81">
                <a:extLst>
                  <a:ext uri="{FF2B5EF4-FFF2-40B4-BE49-F238E27FC236}">
                    <a16:creationId xmlns:a16="http://schemas.microsoft.com/office/drawing/2014/main" id="{5D7CBD4F-B4D0-4131-B607-3B06D4F4A024}"/>
                  </a:ext>
                </a:extLst>
              </p:cNvPr>
              <p:cNvSpPr>
                <a:spLocks/>
              </p:cNvSpPr>
              <p:nvPr/>
            </p:nvSpPr>
            <p:spPr bwMode="auto">
              <a:xfrm>
                <a:off x="916" y="535"/>
                <a:ext cx="75" cy="89"/>
              </a:xfrm>
              <a:custGeom>
                <a:avLst/>
                <a:gdLst>
                  <a:gd name="T0" fmla="*/ 0 w 75"/>
                  <a:gd name="T1" fmla="*/ 8 h 89"/>
                  <a:gd name="T2" fmla="*/ 1 w 75"/>
                  <a:gd name="T3" fmla="*/ 46 h 89"/>
                  <a:gd name="T4" fmla="*/ 10 w 75"/>
                  <a:gd name="T5" fmla="*/ 46 h 89"/>
                  <a:gd name="T6" fmla="*/ 11 w 75"/>
                  <a:gd name="T7" fmla="*/ 63 h 89"/>
                  <a:gd name="T8" fmla="*/ 22 w 75"/>
                  <a:gd name="T9" fmla="*/ 63 h 89"/>
                  <a:gd name="T10" fmla="*/ 23 w 75"/>
                  <a:gd name="T11" fmla="*/ 73 h 89"/>
                  <a:gd name="T12" fmla="*/ 28 w 75"/>
                  <a:gd name="T13" fmla="*/ 73 h 89"/>
                  <a:gd name="T14" fmla="*/ 29 w 75"/>
                  <a:gd name="T15" fmla="*/ 81 h 89"/>
                  <a:gd name="T16" fmla="*/ 45 w 75"/>
                  <a:gd name="T17" fmla="*/ 81 h 89"/>
                  <a:gd name="T18" fmla="*/ 44 w 75"/>
                  <a:gd name="T19" fmla="*/ 85 h 89"/>
                  <a:gd name="T20" fmla="*/ 60 w 75"/>
                  <a:gd name="T21" fmla="*/ 85 h 89"/>
                  <a:gd name="T22" fmla="*/ 60 w 75"/>
                  <a:gd name="T23" fmla="*/ 88 h 89"/>
                  <a:gd name="T24" fmla="*/ 72 w 75"/>
                  <a:gd name="T25" fmla="*/ 83 h 89"/>
                  <a:gd name="T26" fmla="*/ 74 w 75"/>
                  <a:gd name="T27" fmla="*/ 73 h 89"/>
                  <a:gd name="T28" fmla="*/ 67 w 75"/>
                  <a:gd name="T29" fmla="*/ 71 h 89"/>
                  <a:gd name="T30" fmla="*/ 60 w 75"/>
                  <a:gd name="T31" fmla="*/ 64 h 89"/>
                  <a:gd name="T32" fmla="*/ 66 w 75"/>
                  <a:gd name="T33" fmla="*/ 46 h 89"/>
                  <a:gd name="T34" fmla="*/ 64 w 75"/>
                  <a:gd name="T35" fmla="*/ 43 h 89"/>
                  <a:gd name="T36" fmla="*/ 52 w 75"/>
                  <a:gd name="T37" fmla="*/ 47 h 89"/>
                  <a:gd name="T38" fmla="*/ 50 w 75"/>
                  <a:gd name="T39" fmla="*/ 47 h 89"/>
                  <a:gd name="T40" fmla="*/ 47 w 75"/>
                  <a:gd name="T41" fmla="*/ 44 h 89"/>
                  <a:gd name="T42" fmla="*/ 53 w 75"/>
                  <a:gd name="T43" fmla="*/ 31 h 89"/>
                  <a:gd name="T44" fmla="*/ 51 w 75"/>
                  <a:gd name="T45" fmla="*/ 24 h 89"/>
                  <a:gd name="T46" fmla="*/ 54 w 75"/>
                  <a:gd name="T47" fmla="*/ 19 h 89"/>
                  <a:gd name="T48" fmla="*/ 51 w 75"/>
                  <a:gd name="T49" fmla="*/ 14 h 89"/>
                  <a:gd name="T50" fmla="*/ 53 w 75"/>
                  <a:gd name="T51" fmla="*/ 11 h 89"/>
                  <a:gd name="T52" fmla="*/ 50 w 75"/>
                  <a:gd name="T53" fmla="*/ 7 h 89"/>
                  <a:gd name="T54" fmla="*/ 36 w 75"/>
                  <a:gd name="T55" fmla="*/ 0 h 89"/>
                  <a:gd name="T56" fmla="*/ 31 w 75"/>
                  <a:gd name="T57" fmla="*/ 1 h 89"/>
                  <a:gd name="T58" fmla="*/ 32 w 75"/>
                  <a:gd name="T59" fmla="*/ 9 h 89"/>
                  <a:gd name="T60" fmla="*/ 0 w 75"/>
                  <a:gd name="T61" fmla="*/ 8 h 8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5"/>
                  <a:gd name="T94" fmla="*/ 0 h 89"/>
                  <a:gd name="T95" fmla="*/ 75 w 75"/>
                  <a:gd name="T96" fmla="*/ 89 h 8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5" h="89">
                    <a:moveTo>
                      <a:pt x="0" y="8"/>
                    </a:moveTo>
                    <a:lnTo>
                      <a:pt x="1" y="46"/>
                    </a:lnTo>
                    <a:lnTo>
                      <a:pt x="10" y="46"/>
                    </a:lnTo>
                    <a:lnTo>
                      <a:pt x="11" y="63"/>
                    </a:lnTo>
                    <a:lnTo>
                      <a:pt x="22" y="63"/>
                    </a:lnTo>
                    <a:lnTo>
                      <a:pt x="23" y="73"/>
                    </a:lnTo>
                    <a:lnTo>
                      <a:pt x="28" y="73"/>
                    </a:lnTo>
                    <a:lnTo>
                      <a:pt x="29" y="81"/>
                    </a:lnTo>
                    <a:lnTo>
                      <a:pt x="45" y="81"/>
                    </a:lnTo>
                    <a:lnTo>
                      <a:pt x="44" y="85"/>
                    </a:lnTo>
                    <a:lnTo>
                      <a:pt x="60" y="85"/>
                    </a:lnTo>
                    <a:lnTo>
                      <a:pt x="60" y="88"/>
                    </a:lnTo>
                    <a:lnTo>
                      <a:pt x="72" y="83"/>
                    </a:lnTo>
                    <a:lnTo>
                      <a:pt x="74" y="73"/>
                    </a:lnTo>
                    <a:lnTo>
                      <a:pt x="67" y="71"/>
                    </a:lnTo>
                    <a:lnTo>
                      <a:pt x="60" y="64"/>
                    </a:lnTo>
                    <a:lnTo>
                      <a:pt x="66" y="46"/>
                    </a:lnTo>
                    <a:lnTo>
                      <a:pt x="64" y="43"/>
                    </a:lnTo>
                    <a:lnTo>
                      <a:pt x="52" y="47"/>
                    </a:lnTo>
                    <a:lnTo>
                      <a:pt x="50" y="47"/>
                    </a:lnTo>
                    <a:lnTo>
                      <a:pt x="47" y="44"/>
                    </a:lnTo>
                    <a:lnTo>
                      <a:pt x="53" y="31"/>
                    </a:lnTo>
                    <a:lnTo>
                      <a:pt x="51" y="24"/>
                    </a:lnTo>
                    <a:lnTo>
                      <a:pt x="54" y="19"/>
                    </a:lnTo>
                    <a:lnTo>
                      <a:pt x="51" y="14"/>
                    </a:lnTo>
                    <a:lnTo>
                      <a:pt x="53" y="11"/>
                    </a:lnTo>
                    <a:lnTo>
                      <a:pt x="50" y="7"/>
                    </a:lnTo>
                    <a:lnTo>
                      <a:pt x="36" y="0"/>
                    </a:lnTo>
                    <a:lnTo>
                      <a:pt x="31" y="1"/>
                    </a:lnTo>
                    <a:lnTo>
                      <a:pt x="32" y="9"/>
                    </a:lnTo>
                    <a:lnTo>
                      <a:pt x="0" y="8"/>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07" name="Freeform 82">
                <a:extLst>
                  <a:ext uri="{FF2B5EF4-FFF2-40B4-BE49-F238E27FC236}">
                    <a16:creationId xmlns:a16="http://schemas.microsoft.com/office/drawing/2014/main" id="{B0809C1A-433F-4C33-B457-47ED4C952273}"/>
                  </a:ext>
                </a:extLst>
              </p:cNvPr>
              <p:cNvSpPr>
                <a:spLocks/>
              </p:cNvSpPr>
              <p:nvPr/>
            </p:nvSpPr>
            <p:spPr bwMode="auto">
              <a:xfrm>
                <a:off x="816" y="728"/>
                <a:ext cx="37" cy="35"/>
              </a:xfrm>
              <a:custGeom>
                <a:avLst/>
                <a:gdLst>
                  <a:gd name="T0" fmla="*/ 0 w 37"/>
                  <a:gd name="T1" fmla="*/ 0 h 35"/>
                  <a:gd name="T2" fmla="*/ 0 w 37"/>
                  <a:gd name="T3" fmla="*/ 34 h 35"/>
                  <a:gd name="T4" fmla="*/ 29 w 37"/>
                  <a:gd name="T5" fmla="*/ 34 h 35"/>
                  <a:gd name="T6" fmla="*/ 30 w 37"/>
                  <a:gd name="T7" fmla="*/ 23 h 35"/>
                  <a:gd name="T8" fmla="*/ 36 w 37"/>
                  <a:gd name="T9" fmla="*/ 23 h 35"/>
                  <a:gd name="T10" fmla="*/ 35 w 37"/>
                  <a:gd name="T11" fmla="*/ 16 h 35"/>
                  <a:gd name="T12" fmla="*/ 33 w 37"/>
                  <a:gd name="T13" fmla="*/ 16 h 35"/>
                  <a:gd name="T14" fmla="*/ 33 w 37"/>
                  <a:gd name="T15" fmla="*/ 9 h 35"/>
                  <a:gd name="T16" fmla="*/ 35 w 37"/>
                  <a:gd name="T17" fmla="*/ 9 h 35"/>
                  <a:gd name="T18" fmla="*/ 35 w 37"/>
                  <a:gd name="T19" fmla="*/ 0 h 35"/>
                  <a:gd name="T20" fmla="*/ 0 w 37"/>
                  <a:gd name="T21" fmla="*/ 0 h 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
                  <a:gd name="T34" fmla="*/ 0 h 35"/>
                  <a:gd name="T35" fmla="*/ 37 w 37"/>
                  <a:gd name="T36" fmla="*/ 35 h 3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 h="35">
                    <a:moveTo>
                      <a:pt x="0" y="0"/>
                    </a:moveTo>
                    <a:lnTo>
                      <a:pt x="0" y="34"/>
                    </a:lnTo>
                    <a:lnTo>
                      <a:pt x="29" y="34"/>
                    </a:lnTo>
                    <a:lnTo>
                      <a:pt x="30" y="23"/>
                    </a:lnTo>
                    <a:lnTo>
                      <a:pt x="36" y="23"/>
                    </a:lnTo>
                    <a:lnTo>
                      <a:pt x="35" y="16"/>
                    </a:lnTo>
                    <a:lnTo>
                      <a:pt x="33" y="16"/>
                    </a:lnTo>
                    <a:lnTo>
                      <a:pt x="33" y="9"/>
                    </a:lnTo>
                    <a:lnTo>
                      <a:pt x="35" y="9"/>
                    </a:lnTo>
                    <a:lnTo>
                      <a:pt x="35"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08" name="Freeform 83">
                <a:extLst>
                  <a:ext uri="{FF2B5EF4-FFF2-40B4-BE49-F238E27FC236}">
                    <a16:creationId xmlns:a16="http://schemas.microsoft.com/office/drawing/2014/main" id="{F8D2BE1E-4E22-4C64-A99D-AA3C19AC7495}"/>
                  </a:ext>
                </a:extLst>
              </p:cNvPr>
              <p:cNvSpPr>
                <a:spLocks/>
              </p:cNvSpPr>
              <p:nvPr/>
            </p:nvSpPr>
            <p:spPr bwMode="auto">
              <a:xfrm>
                <a:off x="816" y="728"/>
                <a:ext cx="39" cy="39"/>
              </a:xfrm>
              <a:custGeom>
                <a:avLst/>
                <a:gdLst>
                  <a:gd name="T0" fmla="*/ 0 w 39"/>
                  <a:gd name="T1" fmla="*/ 0 h 39"/>
                  <a:gd name="T2" fmla="*/ 0 w 39"/>
                  <a:gd name="T3" fmla="*/ 38 h 39"/>
                  <a:gd name="T4" fmla="*/ 31 w 39"/>
                  <a:gd name="T5" fmla="*/ 38 h 39"/>
                  <a:gd name="T6" fmla="*/ 31 w 39"/>
                  <a:gd name="T7" fmla="*/ 25 h 39"/>
                  <a:gd name="T8" fmla="*/ 38 w 39"/>
                  <a:gd name="T9" fmla="*/ 25 h 39"/>
                  <a:gd name="T10" fmla="*/ 37 w 39"/>
                  <a:gd name="T11" fmla="*/ 18 h 39"/>
                  <a:gd name="T12" fmla="*/ 35 w 39"/>
                  <a:gd name="T13" fmla="*/ 18 h 39"/>
                  <a:gd name="T14" fmla="*/ 35 w 39"/>
                  <a:gd name="T15" fmla="*/ 10 h 39"/>
                  <a:gd name="T16" fmla="*/ 37 w 39"/>
                  <a:gd name="T17" fmla="*/ 10 h 39"/>
                  <a:gd name="T18" fmla="*/ 37 w 39"/>
                  <a:gd name="T19" fmla="*/ 0 h 39"/>
                  <a:gd name="T20" fmla="*/ 0 w 39"/>
                  <a:gd name="T21" fmla="*/ 0 h 3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9"/>
                  <a:gd name="T34" fmla="*/ 0 h 39"/>
                  <a:gd name="T35" fmla="*/ 39 w 39"/>
                  <a:gd name="T36" fmla="*/ 39 h 3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9" h="39">
                    <a:moveTo>
                      <a:pt x="0" y="0"/>
                    </a:moveTo>
                    <a:lnTo>
                      <a:pt x="0" y="38"/>
                    </a:lnTo>
                    <a:lnTo>
                      <a:pt x="31" y="38"/>
                    </a:lnTo>
                    <a:lnTo>
                      <a:pt x="31" y="25"/>
                    </a:lnTo>
                    <a:lnTo>
                      <a:pt x="38" y="25"/>
                    </a:lnTo>
                    <a:lnTo>
                      <a:pt x="37" y="18"/>
                    </a:lnTo>
                    <a:lnTo>
                      <a:pt x="35" y="18"/>
                    </a:lnTo>
                    <a:lnTo>
                      <a:pt x="35" y="10"/>
                    </a:lnTo>
                    <a:lnTo>
                      <a:pt x="37" y="10"/>
                    </a:lnTo>
                    <a:lnTo>
                      <a:pt x="37"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09" name="Freeform 84">
                <a:extLst>
                  <a:ext uri="{FF2B5EF4-FFF2-40B4-BE49-F238E27FC236}">
                    <a16:creationId xmlns:a16="http://schemas.microsoft.com/office/drawing/2014/main" id="{07768E55-F446-4C43-A568-2E1A115DCE96}"/>
                  </a:ext>
                </a:extLst>
              </p:cNvPr>
              <p:cNvSpPr>
                <a:spLocks/>
              </p:cNvSpPr>
              <p:nvPr/>
            </p:nvSpPr>
            <p:spPr bwMode="auto">
              <a:xfrm>
                <a:off x="869" y="607"/>
                <a:ext cx="31" cy="26"/>
              </a:xfrm>
              <a:custGeom>
                <a:avLst/>
                <a:gdLst>
                  <a:gd name="T0" fmla="*/ 14 w 31"/>
                  <a:gd name="T1" fmla="*/ 24 h 26"/>
                  <a:gd name="T2" fmla="*/ 15 w 31"/>
                  <a:gd name="T3" fmla="*/ 18 h 26"/>
                  <a:gd name="T4" fmla="*/ 0 w 31"/>
                  <a:gd name="T5" fmla="*/ 17 h 26"/>
                  <a:gd name="T6" fmla="*/ 0 w 31"/>
                  <a:gd name="T7" fmla="*/ 9 h 26"/>
                  <a:gd name="T8" fmla="*/ 0 w 31"/>
                  <a:gd name="T9" fmla="*/ 1 h 26"/>
                  <a:gd name="T10" fmla="*/ 27 w 31"/>
                  <a:gd name="T11" fmla="*/ 0 h 26"/>
                  <a:gd name="T12" fmla="*/ 29 w 31"/>
                  <a:gd name="T13" fmla="*/ 0 h 26"/>
                  <a:gd name="T14" fmla="*/ 30 w 31"/>
                  <a:gd name="T15" fmla="*/ 25 h 26"/>
                  <a:gd name="T16" fmla="*/ 14 w 31"/>
                  <a:gd name="T17" fmla="*/ 24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1"/>
                  <a:gd name="T28" fmla="*/ 0 h 26"/>
                  <a:gd name="T29" fmla="*/ 31 w 31"/>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1" h="26">
                    <a:moveTo>
                      <a:pt x="14" y="24"/>
                    </a:moveTo>
                    <a:lnTo>
                      <a:pt x="15" y="18"/>
                    </a:lnTo>
                    <a:lnTo>
                      <a:pt x="0" y="17"/>
                    </a:lnTo>
                    <a:lnTo>
                      <a:pt x="0" y="9"/>
                    </a:lnTo>
                    <a:lnTo>
                      <a:pt x="0" y="1"/>
                    </a:lnTo>
                    <a:lnTo>
                      <a:pt x="27" y="0"/>
                    </a:lnTo>
                    <a:lnTo>
                      <a:pt x="29" y="0"/>
                    </a:lnTo>
                    <a:lnTo>
                      <a:pt x="30" y="25"/>
                    </a:lnTo>
                    <a:lnTo>
                      <a:pt x="14" y="24"/>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10" name="Freeform 85">
                <a:extLst>
                  <a:ext uri="{FF2B5EF4-FFF2-40B4-BE49-F238E27FC236}">
                    <a16:creationId xmlns:a16="http://schemas.microsoft.com/office/drawing/2014/main" id="{7BFD5F3D-12F6-4BC9-A93E-9D3BD56274FE}"/>
                  </a:ext>
                </a:extLst>
              </p:cNvPr>
              <p:cNvSpPr>
                <a:spLocks/>
              </p:cNvSpPr>
              <p:nvPr/>
            </p:nvSpPr>
            <p:spPr bwMode="auto">
              <a:xfrm>
                <a:off x="869" y="607"/>
                <a:ext cx="35" cy="29"/>
              </a:xfrm>
              <a:custGeom>
                <a:avLst/>
                <a:gdLst>
                  <a:gd name="T0" fmla="*/ 16 w 35"/>
                  <a:gd name="T1" fmla="*/ 27 h 29"/>
                  <a:gd name="T2" fmla="*/ 17 w 35"/>
                  <a:gd name="T3" fmla="*/ 20 h 29"/>
                  <a:gd name="T4" fmla="*/ 0 w 35"/>
                  <a:gd name="T5" fmla="*/ 19 h 29"/>
                  <a:gd name="T6" fmla="*/ 0 w 35"/>
                  <a:gd name="T7" fmla="*/ 10 h 29"/>
                  <a:gd name="T8" fmla="*/ 0 w 35"/>
                  <a:gd name="T9" fmla="*/ 1 h 29"/>
                  <a:gd name="T10" fmla="*/ 30 w 35"/>
                  <a:gd name="T11" fmla="*/ 0 h 29"/>
                  <a:gd name="T12" fmla="*/ 33 w 35"/>
                  <a:gd name="T13" fmla="*/ 0 h 29"/>
                  <a:gd name="T14" fmla="*/ 34 w 35"/>
                  <a:gd name="T15" fmla="*/ 28 h 29"/>
                  <a:gd name="T16" fmla="*/ 16 w 35"/>
                  <a:gd name="T17" fmla="*/ 27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
                  <a:gd name="T28" fmla="*/ 0 h 29"/>
                  <a:gd name="T29" fmla="*/ 35 w 35"/>
                  <a:gd name="T30" fmla="*/ 29 h 2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 h="29">
                    <a:moveTo>
                      <a:pt x="16" y="27"/>
                    </a:moveTo>
                    <a:lnTo>
                      <a:pt x="17" y="20"/>
                    </a:lnTo>
                    <a:lnTo>
                      <a:pt x="0" y="19"/>
                    </a:lnTo>
                    <a:lnTo>
                      <a:pt x="0" y="10"/>
                    </a:lnTo>
                    <a:lnTo>
                      <a:pt x="0" y="1"/>
                    </a:lnTo>
                    <a:lnTo>
                      <a:pt x="30" y="0"/>
                    </a:lnTo>
                    <a:lnTo>
                      <a:pt x="33" y="0"/>
                    </a:lnTo>
                    <a:lnTo>
                      <a:pt x="34" y="28"/>
                    </a:lnTo>
                    <a:lnTo>
                      <a:pt x="16" y="27"/>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11" name="Freeform 86">
                <a:extLst>
                  <a:ext uri="{FF2B5EF4-FFF2-40B4-BE49-F238E27FC236}">
                    <a16:creationId xmlns:a16="http://schemas.microsoft.com/office/drawing/2014/main" id="{98B6B7B6-65FA-4D6A-A8B9-203FE66E666F}"/>
                  </a:ext>
                </a:extLst>
              </p:cNvPr>
              <p:cNvSpPr>
                <a:spLocks/>
              </p:cNvSpPr>
              <p:nvPr/>
            </p:nvSpPr>
            <p:spPr bwMode="auto">
              <a:xfrm>
                <a:off x="955" y="811"/>
                <a:ext cx="22" cy="37"/>
              </a:xfrm>
              <a:custGeom>
                <a:avLst/>
                <a:gdLst>
                  <a:gd name="T0" fmla="*/ 0 w 22"/>
                  <a:gd name="T1" fmla="*/ 0 h 37"/>
                  <a:gd name="T2" fmla="*/ 0 w 22"/>
                  <a:gd name="T3" fmla="*/ 36 h 37"/>
                  <a:gd name="T4" fmla="*/ 21 w 22"/>
                  <a:gd name="T5" fmla="*/ 35 h 37"/>
                  <a:gd name="T6" fmla="*/ 19 w 22"/>
                  <a:gd name="T7" fmla="*/ 24 h 37"/>
                  <a:gd name="T8" fmla="*/ 15 w 22"/>
                  <a:gd name="T9" fmla="*/ 15 h 37"/>
                  <a:gd name="T10" fmla="*/ 16 w 22"/>
                  <a:gd name="T11" fmla="*/ 11 h 37"/>
                  <a:gd name="T12" fmla="*/ 14 w 22"/>
                  <a:gd name="T13" fmla="*/ 0 h 37"/>
                  <a:gd name="T14" fmla="*/ 0 w 22"/>
                  <a:gd name="T15" fmla="*/ 0 h 37"/>
                  <a:gd name="T16" fmla="*/ 0 60000 65536"/>
                  <a:gd name="T17" fmla="*/ 0 60000 65536"/>
                  <a:gd name="T18" fmla="*/ 0 60000 65536"/>
                  <a:gd name="T19" fmla="*/ 0 60000 65536"/>
                  <a:gd name="T20" fmla="*/ 0 60000 65536"/>
                  <a:gd name="T21" fmla="*/ 0 60000 65536"/>
                  <a:gd name="T22" fmla="*/ 0 60000 65536"/>
                  <a:gd name="T23" fmla="*/ 0 60000 65536"/>
                  <a:gd name="T24" fmla="*/ 0 w 22"/>
                  <a:gd name="T25" fmla="*/ 0 h 37"/>
                  <a:gd name="T26" fmla="*/ 22 w 22"/>
                  <a:gd name="T27" fmla="*/ 37 h 3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 h="37">
                    <a:moveTo>
                      <a:pt x="0" y="0"/>
                    </a:moveTo>
                    <a:lnTo>
                      <a:pt x="0" y="36"/>
                    </a:lnTo>
                    <a:lnTo>
                      <a:pt x="21" y="35"/>
                    </a:lnTo>
                    <a:lnTo>
                      <a:pt x="19" y="24"/>
                    </a:lnTo>
                    <a:lnTo>
                      <a:pt x="15" y="15"/>
                    </a:lnTo>
                    <a:lnTo>
                      <a:pt x="16" y="11"/>
                    </a:lnTo>
                    <a:lnTo>
                      <a:pt x="14"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12" name="Freeform 87">
                <a:extLst>
                  <a:ext uri="{FF2B5EF4-FFF2-40B4-BE49-F238E27FC236}">
                    <a16:creationId xmlns:a16="http://schemas.microsoft.com/office/drawing/2014/main" id="{27CE65AD-F5DB-43FC-85FF-8E8E672FF494}"/>
                  </a:ext>
                </a:extLst>
              </p:cNvPr>
              <p:cNvSpPr>
                <a:spLocks/>
              </p:cNvSpPr>
              <p:nvPr/>
            </p:nvSpPr>
            <p:spPr bwMode="auto">
              <a:xfrm>
                <a:off x="955" y="811"/>
                <a:ext cx="24" cy="38"/>
              </a:xfrm>
              <a:custGeom>
                <a:avLst/>
                <a:gdLst>
                  <a:gd name="T0" fmla="*/ 0 w 24"/>
                  <a:gd name="T1" fmla="*/ 0 h 38"/>
                  <a:gd name="T2" fmla="*/ 0 w 24"/>
                  <a:gd name="T3" fmla="*/ 37 h 38"/>
                  <a:gd name="T4" fmla="*/ 23 w 24"/>
                  <a:gd name="T5" fmla="*/ 36 h 38"/>
                  <a:gd name="T6" fmla="*/ 21 w 24"/>
                  <a:gd name="T7" fmla="*/ 24 h 38"/>
                  <a:gd name="T8" fmla="*/ 16 w 24"/>
                  <a:gd name="T9" fmla="*/ 15 h 38"/>
                  <a:gd name="T10" fmla="*/ 18 w 24"/>
                  <a:gd name="T11" fmla="*/ 11 h 38"/>
                  <a:gd name="T12" fmla="*/ 16 w 24"/>
                  <a:gd name="T13" fmla="*/ 0 h 38"/>
                  <a:gd name="T14" fmla="*/ 0 w 24"/>
                  <a:gd name="T15" fmla="*/ 0 h 38"/>
                  <a:gd name="T16" fmla="*/ 0 60000 65536"/>
                  <a:gd name="T17" fmla="*/ 0 60000 65536"/>
                  <a:gd name="T18" fmla="*/ 0 60000 65536"/>
                  <a:gd name="T19" fmla="*/ 0 60000 65536"/>
                  <a:gd name="T20" fmla="*/ 0 60000 65536"/>
                  <a:gd name="T21" fmla="*/ 0 60000 65536"/>
                  <a:gd name="T22" fmla="*/ 0 60000 65536"/>
                  <a:gd name="T23" fmla="*/ 0 60000 65536"/>
                  <a:gd name="T24" fmla="*/ 0 w 24"/>
                  <a:gd name="T25" fmla="*/ 0 h 38"/>
                  <a:gd name="T26" fmla="*/ 24 w 24"/>
                  <a:gd name="T27" fmla="*/ 38 h 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 h="38">
                    <a:moveTo>
                      <a:pt x="0" y="0"/>
                    </a:moveTo>
                    <a:lnTo>
                      <a:pt x="0" y="37"/>
                    </a:lnTo>
                    <a:lnTo>
                      <a:pt x="23" y="36"/>
                    </a:lnTo>
                    <a:lnTo>
                      <a:pt x="21" y="24"/>
                    </a:lnTo>
                    <a:lnTo>
                      <a:pt x="16" y="15"/>
                    </a:lnTo>
                    <a:lnTo>
                      <a:pt x="18" y="11"/>
                    </a:lnTo>
                    <a:lnTo>
                      <a:pt x="16"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13" name="Freeform 88">
                <a:extLst>
                  <a:ext uri="{FF2B5EF4-FFF2-40B4-BE49-F238E27FC236}">
                    <a16:creationId xmlns:a16="http://schemas.microsoft.com/office/drawing/2014/main" id="{7C94AB90-D7F9-4A5C-9616-71F92B23F4B3}"/>
                  </a:ext>
                </a:extLst>
              </p:cNvPr>
              <p:cNvSpPr>
                <a:spLocks/>
              </p:cNvSpPr>
              <p:nvPr/>
            </p:nvSpPr>
            <p:spPr bwMode="auto">
              <a:xfrm>
                <a:off x="894" y="580"/>
                <a:ext cx="80" cy="73"/>
              </a:xfrm>
              <a:custGeom>
                <a:avLst/>
                <a:gdLst>
                  <a:gd name="T0" fmla="*/ 0 w 80"/>
                  <a:gd name="T1" fmla="*/ 0 h 73"/>
                  <a:gd name="T2" fmla="*/ 1 w 80"/>
                  <a:gd name="T3" fmla="*/ 17 h 73"/>
                  <a:gd name="T4" fmla="*/ 4 w 80"/>
                  <a:gd name="T5" fmla="*/ 18 h 73"/>
                  <a:gd name="T6" fmla="*/ 4 w 80"/>
                  <a:gd name="T7" fmla="*/ 27 h 73"/>
                  <a:gd name="T8" fmla="*/ 7 w 80"/>
                  <a:gd name="T9" fmla="*/ 27 h 73"/>
                  <a:gd name="T10" fmla="*/ 8 w 80"/>
                  <a:gd name="T11" fmla="*/ 53 h 73"/>
                  <a:gd name="T12" fmla="*/ 38 w 80"/>
                  <a:gd name="T13" fmla="*/ 53 h 73"/>
                  <a:gd name="T14" fmla="*/ 39 w 80"/>
                  <a:gd name="T15" fmla="*/ 71 h 73"/>
                  <a:gd name="T16" fmla="*/ 61 w 80"/>
                  <a:gd name="T17" fmla="*/ 72 h 73"/>
                  <a:gd name="T18" fmla="*/ 61 w 80"/>
                  <a:gd name="T19" fmla="*/ 65 h 73"/>
                  <a:gd name="T20" fmla="*/ 66 w 80"/>
                  <a:gd name="T21" fmla="*/ 61 h 73"/>
                  <a:gd name="T22" fmla="*/ 66 w 80"/>
                  <a:gd name="T23" fmla="*/ 57 h 73"/>
                  <a:gd name="T24" fmla="*/ 71 w 80"/>
                  <a:gd name="T25" fmla="*/ 53 h 73"/>
                  <a:gd name="T26" fmla="*/ 76 w 80"/>
                  <a:gd name="T27" fmla="*/ 43 h 73"/>
                  <a:gd name="T28" fmla="*/ 79 w 80"/>
                  <a:gd name="T29" fmla="*/ 41 h 73"/>
                  <a:gd name="T30" fmla="*/ 79 w 80"/>
                  <a:gd name="T31" fmla="*/ 39 h 73"/>
                  <a:gd name="T32" fmla="*/ 64 w 80"/>
                  <a:gd name="T33" fmla="*/ 39 h 73"/>
                  <a:gd name="T34" fmla="*/ 64 w 80"/>
                  <a:gd name="T35" fmla="*/ 35 h 73"/>
                  <a:gd name="T36" fmla="*/ 48 w 80"/>
                  <a:gd name="T37" fmla="*/ 35 h 73"/>
                  <a:gd name="T38" fmla="*/ 48 w 80"/>
                  <a:gd name="T39" fmla="*/ 27 h 73"/>
                  <a:gd name="T40" fmla="*/ 42 w 80"/>
                  <a:gd name="T41" fmla="*/ 27 h 73"/>
                  <a:gd name="T42" fmla="*/ 42 w 80"/>
                  <a:gd name="T43" fmla="*/ 17 h 73"/>
                  <a:gd name="T44" fmla="*/ 31 w 80"/>
                  <a:gd name="T45" fmla="*/ 17 h 73"/>
                  <a:gd name="T46" fmla="*/ 31 w 80"/>
                  <a:gd name="T47" fmla="*/ 1 h 73"/>
                  <a:gd name="T48" fmla="*/ 21 w 80"/>
                  <a:gd name="T49" fmla="*/ 0 h 73"/>
                  <a:gd name="T50" fmla="*/ 0 w 80"/>
                  <a:gd name="T51" fmla="*/ 0 h 7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80"/>
                  <a:gd name="T79" fmla="*/ 0 h 73"/>
                  <a:gd name="T80" fmla="*/ 80 w 80"/>
                  <a:gd name="T81" fmla="*/ 73 h 7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80" h="73">
                    <a:moveTo>
                      <a:pt x="0" y="0"/>
                    </a:moveTo>
                    <a:lnTo>
                      <a:pt x="1" y="17"/>
                    </a:lnTo>
                    <a:lnTo>
                      <a:pt x="4" y="18"/>
                    </a:lnTo>
                    <a:lnTo>
                      <a:pt x="4" y="27"/>
                    </a:lnTo>
                    <a:lnTo>
                      <a:pt x="7" y="27"/>
                    </a:lnTo>
                    <a:lnTo>
                      <a:pt x="8" y="53"/>
                    </a:lnTo>
                    <a:lnTo>
                      <a:pt x="38" y="53"/>
                    </a:lnTo>
                    <a:lnTo>
                      <a:pt x="39" y="71"/>
                    </a:lnTo>
                    <a:lnTo>
                      <a:pt x="61" y="72"/>
                    </a:lnTo>
                    <a:lnTo>
                      <a:pt x="61" y="65"/>
                    </a:lnTo>
                    <a:lnTo>
                      <a:pt x="66" y="61"/>
                    </a:lnTo>
                    <a:lnTo>
                      <a:pt x="66" y="57"/>
                    </a:lnTo>
                    <a:lnTo>
                      <a:pt x="71" y="53"/>
                    </a:lnTo>
                    <a:lnTo>
                      <a:pt x="76" y="43"/>
                    </a:lnTo>
                    <a:lnTo>
                      <a:pt x="79" y="41"/>
                    </a:lnTo>
                    <a:lnTo>
                      <a:pt x="79" y="39"/>
                    </a:lnTo>
                    <a:lnTo>
                      <a:pt x="64" y="39"/>
                    </a:lnTo>
                    <a:lnTo>
                      <a:pt x="64" y="35"/>
                    </a:lnTo>
                    <a:lnTo>
                      <a:pt x="48" y="35"/>
                    </a:lnTo>
                    <a:lnTo>
                      <a:pt x="48" y="27"/>
                    </a:lnTo>
                    <a:lnTo>
                      <a:pt x="42" y="27"/>
                    </a:lnTo>
                    <a:lnTo>
                      <a:pt x="42" y="17"/>
                    </a:lnTo>
                    <a:lnTo>
                      <a:pt x="31" y="17"/>
                    </a:lnTo>
                    <a:lnTo>
                      <a:pt x="31" y="1"/>
                    </a:lnTo>
                    <a:lnTo>
                      <a:pt x="21"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14" name="Freeform 89">
                <a:extLst>
                  <a:ext uri="{FF2B5EF4-FFF2-40B4-BE49-F238E27FC236}">
                    <a16:creationId xmlns:a16="http://schemas.microsoft.com/office/drawing/2014/main" id="{2FE475C7-7FD8-466D-AAD1-4CDBC0FE36B2}"/>
                  </a:ext>
                </a:extLst>
              </p:cNvPr>
              <p:cNvSpPr>
                <a:spLocks/>
              </p:cNvSpPr>
              <p:nvPr/>
            </p:nvSpPr>
            <p:spPr bwMode="auto">
              <a:xfrm>
                <a:off x="894" y="580"/>
                <a:ext cx="84" cy="75"/>
              </a:xfrm>
              <a:custGeom>
                <a:avLst/>
                <a:gdLst>
                  <a:gd name="T0" fmla="*/ 0 w 84"/>
                  <a:gd name="T1" fmla="*/ 0 h 75"/>
                  <a:gd name="T2" fmla="*/ 1 w 84"/>
                  <a:gd name="T3" fmla="*/ 18 h 75"/>
                  <a:gd name="T4" fmla="*/ 4 w 84"/>
                  <a:gd name="T5" fmla="*/ 18 h 75"/>
                  <a:gd name="T6" fmla="*/ 4 w 84"/>
                  <a:gd name="T7" fmla="*/ 27 h 75"/>
                  <a:gd name="T8" fmla="*/ 7 w 84"/>
                  <a:gd name="T9" fmla="*/ 27 h 75"/>
                  <a:gd name="T10" fmla="*/ 8 w 84"/>
                  <a:gd name="T11" fmla="*/ 55 h 75"/>
                  <a:gd name="T12" fmla="*/ 40 w 84"/>
                  <a:gd name="T13" fmla="*/ 55 h 75"/>
                  <a:gd name="T14" fmla="*/ 40 w 84"/>
                  <a:gd name="T15" fmla="*/ 73 h 75"/>
                  <a:gd name="T16" fmla="*/ 64 w 84"/>
                  <a:gd name="T17" fmla="*/ 74 h 75"/>
                  <a:gd name="T18" fmla="*/ 64 w 84"/>
                  <a:gd name="T19" fmla="*/ 67 h 75"/>
                  <a:gd name="T20" fmla="*/ 69 w 84"/>
                  <a:gd name="T21" fmla="*/ 63 h 75"/>
                  <a:gd name="T22" fmla="*/ 70 w 84"/>
                  <a:gd name="T23" fmla="*/ 59 h 75"/>
                  <a:gd name="T24" fmla="*/ 75 w 84"/>
                  <a:gd name="T25" fmla="*/ 55 h 75"/>
                  <a:gd name="T26" fmla="*/ 80 w 84"/>
                  <a:gd name="T27" fmla="*/ 44 h 75"/>
                  <a:gd name="T28" fmla="*/ 83 w 84"/>
                  <a:gd name="T29" fmla="*/ 43 h 75"/>
                  <a:gd name="T30" fmla="*/ 83 w 84"/>
                  <a:gd name="T31" fmla="*/ 40 h 75"/>
                  <a:gd name="T32" fmla="*/ 67 w 84"/>
                  <a:gd name="T33" fmla="*/ 40 h 75"/>
                  <a:gd name="T34" fmla="*/ 67 w 84"/>
                  <a:gd name="T35" fmla="*/ 36 h 75"/>
                  <a:gd name="T36" fmla="*/ 51 w 84"/>
                  <a:gd name="T37" fmla="*/ 36 h 75"/>
                  <a:gd name="T38" fmla="*/ 50 w 84"/>
                  <a:gd name="T39" fmla="*/ 28 h 75"/>
                  <a:gd name="T40" fmla="*/ 45 w 84"/>
                  <a:gd name="T41" fmla="*/ 27 h 75"/>
                  <a:gd name="T42" fmla="*/ 44 w 84"/>
                  <a:gd name="T43" fmla="*/ 18 h 75"/>
                  <a:gd name="T44" fmla="*/ 33 w 84"/>
                  <a:gd name="T45" fmla="*/ 18 h 75"/>
                  <a:gd name="T46" fmla="*/ 32 w 84"/>
                  <a:gd name="T47" fmla="*/ 1 h 75"/>
                  <a:gd name="T48" fmla="*/ 23 w 84"/>
                  <a:gd name="T49" fmla="*/ 0 h 75"/>
                  <a:gd name="T50" fmla="*/ 0 w 84"/>
                  <a:gd name="T51" fmla="*/ 0 h 7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84"/>
                  <a:gd name="T79" fmla="*/ 0 h 75"/>
                  <a:gd name="T80" fmla="*/ 84 w 84"/>
                  <a:gd name="T81" fmla="*/ 75 h 7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84" h="75">
                    <a:moveTo>
                      <a:pt x="0" y="0"/>
                    </a:moveTo>
                    <a:lnTo>
                      <a:pt x="1" y="18"/>
                    </a:lnTo>
                    <a:lnTo>
                      <a:pt x="4" y="18"/>
                    </a:lnTo>
                    <a:lnTo>
                      <a:pt x="4" y="27"/>
                    </a:lnTo>
                    <a:lnTo>
                      <a:pt x="7" y="27"/>
                    </a:lnTo>
                    <a:lnTo>
                      <a:pt x="8" y="55"/>
                    </a:lnTo>
                    <a:lnTo>
                      <a:pt x="40" y="55"/>
                    </a:lnTo>
                    <a:lnTo>
                      <a:pt x="40" y="73"/>
                    </a:lnTo>
                    <a:lnTo>
                      <a:pt x="64" y="74"/>
                    </a:lnTo>
                    <a:lnTo>
                      <a:pt x="64" y="67"/>
                    </a:lnTo>
                    <a:lnTo>
                      <a:pt x="69" y="63"/>
                    </a:lnTo>
                    <a:lnTo>
                      <a:pt x="70" y="59"/>
                    </a:lnTo>
                    <a:lnTo>
                      <a:pt x="75" y="55"/>
                    </a:lnTo>
                    <a:lnTo>
                      <a:pt x="80" y="44"/>
                    </a:lnTo>
                    <a:lnTo>
                      <a:pt x="83" y="43"/>
                    </a:lnTo>
                    <a:lnTo>
                      <a:pt x="83" y="40"/>
                    </a:lnTo>
                    <a:lnTo>
                      <a:pt x="67" y="40"/>
                    </a:lnTo>
                    <a:lnTo>
                      <a:pt x="67" y="36"/>
                    </a:lnTo>
                    <a:lnTo>
                      <a:pt x="51" y="36"/>
                    </a:lnTo>
                    <a:lnTo>
                      <a:pt x="50" y="28"/>
                    </a:lnTo>
                    <a:lnTo>
                      <a:pt x="45" y="27"/>
                    </a:lnTo>
                    <a:lnTo>
                      <a:pt x="44" y="18"/>
                    </a:lnTo>
                    <a:lnTo>
                      <a:pt x="33" y="18"/>
                    </a:lnTo>
                    <a:lnTo>
                      <a:pt x="32" y="1"/>
                    </a:lnTo>
                    <a:lnTo>
                      <a:pt x="23"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15" name="Freeform 90">
                <a:extLst>
                  <a:ext uri="{FF2B5EF4-FFF2-40B4-BE49-F238E27FC236}">
                    <a16:creationId xmlns:a16="http://schemas.microsoft.com/office/drawing/2014/main" id="{00C693ED-466D-44EF-AE6D-D38B0796300A}"/>
                  </a:ext>
                </a:extLst>
              </p:cNvPr>
              <p:cNvSpPr>
                <a:spLocks/>
              </p:cNvSpPr>
              <p:nvPr/>
            </p:nvSpPr>
            <p:spPr bwMode="auto">
              <a:xfrm>
                <a:off x="775" y="525"/>
                <a:ext cx="86" cy="45"/>
              </a:xfrm>
              <a:custGeom>
                <a:avLst/>
                <a:gdLst>
                  <a:gd name="T0" fmla="*/ 0 w 86"/>
                  <a:gd name="T1" fmla="*/ 1 h 45"/>
                  <a:gd name="T2" fmla="*/ 0 w 86"/>
                  <a:gd name="T3" fmla="*/ 35 h 45"/>
                  <a:gd name="T4" fmla="*/ 53 w 86"/>
                  <a:gd name="T5" fmla="*/ 35 h 45"/>
                  <a:gd name="T6" fmla="*/ 54 w 86"/>
                  <a:gd name="T7" fmla="*/ 44 h 45"/>
                  <a:gd name="T8" fmla="*/ 85 w 86"/>
                  <a:gd name="T9" fmla="*/ 44 h 45"/>
                  <a:gd name="T10" fmla="*/ 84 w 86"/>
                  <a:gd name="T11" fmla="*/ 0 h 45"/>
                  <a:gd name="T12" fmla="*/ 73 w 86"/>
                  <a:gd name="T13" fmla="*/ 1 h 45"/>
                  <a:gd name="T14" fmla="*/ 73 w 86"/>
                  <a:gd name="T15" fmla="*/ 5 h 45"/>
                  <a:gd name="T16" fmla="*/ 63 w 86"/>
                  <a:gd name="T17" fmla="*/ 6 h 45"/>
                  <a:gd name="T18" fmla="*/ 62 w 86"/>
                  <a:gd name="T19" fmla="*/ 2 h 45"/>
                  <a:gd name="T20" fmla="*/ 0 w 86"/>
                  <a:gd name="T21" fmla="*/ 1 h 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6"/>
                  <a:gd name="T34" fmla="*/ 0 h 45"/>
                  <a:gd name="T35" fmla="*/ 86 w 86"/>
                  <a:gd name="T36" fmla="*/ 45 h 4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6" h="45">
                    <a:moveTo>
                      <a:pt x="0" y="1"/>
                    </a:moveTo>
                    <a:lnTo>
                      <a:pt x="0" y="35"/>
                    </a:lnTo>
                    <a:lnTo>
                      <a:pt x="53" y="35"/>
                    </a:lnTo>
                    <a:lnTo>
                      <a:pt x="54" y="44"/>
                    </a:lnTo>
                    <a:lnTo>
                      <a:pt x="85" y="44"/>
                    </a:lnTo>
                    <a:lnTo>
                      <a:pt x="84" y="0"/>
                    </a:lnTo>
                    <a:lnTo>
                      <a:pt x="73" y="1"/>
                    </a:lnTo>
                    <a:lnTo>
                      <a:pt x="73" y="5"/>
                    </a:lnTo>
                    <a:lnTo>
                      <a:pt x="63" y="6"/>
                    </a:lnTo>
                    <a:lnTo>
                      <a:pt x="62" y="2"/>
                    </a:lnTo>
                    <a:lnTo>
                      <a:pt x="0" y="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16" name="Freeform 91">
                <a:extLst>
                  <a:ext uri="{FF2B5EF4-FFF2-40B4-BE49-F238E27FC236}">
                    <a16:creationId xmlns:a16="http://schemas.microsoft.com/office/drawing/2014/main" id="{F11B84A1-9F09-40FD-A5C7-6FBD2C36BB13}"/>
                  </a:ext>
                </a:extLst>
              </p:cNvPr>
              <p:cNvSpPr>
                <a:spLocks/>
              </p:cNvSpPr>
              <p:nvPr/>
            </p:nvSpPr>
            <p:spPr bwMode="auto">
              <a:xfrm>
                <a:off x="775" y="525"/>
                <a:ext cx="88" cy="47"/>
              </a:xfrm>
              <a:custGeom>
                <a:avLst/>
                <a:gdLst>
                  <a:gd name="T0" fmla="*/ 0 w 88"/>
                  <a:gd name="T1" fmla="*/ 1 h 47"/>
                  <a:gd name="T2" fmla="*/ 0 w 88"/>
                  <a:gd name="T3" fmla="*/ 37 h 47"/>
                  <a:gd name="T4" fmla="*/ 54 w 88"/>
                  <a:gd name="T5" fmla="*/ 37 h 47"/>
                  <a:gd name="T6" fmla="*/ 55 w 88"/>
                  <a:gd name="T7" fmla="*/ 46 h 47"/>
                  <a:gd name="T8" fmla="*/ 87 w 88"/>
                  <a:gd name="T9" fmla="*/ 46 h 47"/>
                  <a:gd name="T10" fmla="*/ 86 w 88"/>
                  <a:gd name="T11" fmla="*/ 0 h 47"/>
                  <a:gd name="T12" fmla="*/ 75 w 88"/>
                  <a:gd name="T13" fmla="*/ 1 h 47"/>
                  <a:gd name="T14" fmla="*/ 75 w 88"/>
                  <a:gd name="T15" fmla="*/ 6 h 47"/>
                  <a:gd name="T16" fmla="*/ 64 w 88"/>
                  <a:gd name="T17" fmla="*/ 6 h 47"/>
                  <a:gd name="T18" fmla="*/ 64 w 88"/>
                  <a:gd name="T19" fmla="*/ 2 h 47"/>
                  <a:gd name="T20" fmla="*/ 0 w 88"/>
                  <a:gd name="T21" fmla="*/ 1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8"/>
                  <a:gd name="T34" fmla="*/ 0 h 47"/>
                  <a:gd name="T35" fmla="*/ 88 w 88"/>
                  <a:gd name="T36" fmla="*/ 47 h 4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8" h="47">
                    <a:moveTo>
                      <a:pt x="0" y="1"/>
                    </a:moveTo>
                    <a:lnTo>
                      <a:pt x="0" y="37"/>
                    </a:lnTo>
                    <a:lnTo>
                      <a:pt x="54" y="37"/>
                    </a:lnTo>
                    <a:lnTo>
                      <a:pt x="55" y="46"/>
                    </a:lnTo>
                    <a:lnTo>
                      <a:pt x="87" y="46"/>
                    </a:lnTo>
                    <a:lnTo>
                      <a:pt x="86" y="0"/>
                    </a:lnTo>
                    <a:lnTo>
                      <a:pt x="75" y="1"/>
                    </a:lnTo>
                    <a:lnTo>
                      <a:pt x="75" y="6"/>
                    </a:lnTo>
                    <a:lnTo>
                      <a:pt x="64" y="6"/>
                    </a:lnTo>
                    <a:lnTo>
                      <a:pt x="64" y="2"/>
                    </a:lnTo>
                    <a:lnTo>
                      <a:pt x="0" y="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17" name="Freeform 92">
                <a:extLst>
                  <a:ext uri="{FF2B5EF4-FFF2-40B4-BE49-F238E27FC236}">
                    <a16:creationId xmlns:a16="http://schemas.microsoft.com/office/drawing/2014/main" id="{3DC7449F-AFC8-4FEA-A080-E417D67F606E}"/>
                  </a:ext>
                </a:extLst>
              </p:cNvPr>
              <p:cNvSpPr>
                <a:spLocks/>
              </p:cNvSpPr>
              <p:nvPr/>
            </p:nvSpPr>
            <p:spPr bwMode="auto">
              <a:xfrm>
                <a:off x="893" y="662"/>
                <a:ext cx="46" cy="38"/>
              </a:xfrm>
              <a:custGeom>
                <a:avLst/>
                <a:gdLst>
                  <a:gd name="T0" fmla="*/ 0 w 46"/>
                  <a:gd name="T1" fmla="*/ 1 h 38"/>
                  <a:gd name="T2" fmla="*/ 0 w 46"/>
                  <a:gd name="T3" fmla="*/ 37 h 38"/>
                  <a:gd name="T4" fmla="*/ 29 w 46"/>
                  <a:gd name="T5" fmla="*/ 36 h 38"/>
                  <a:gd name="T6" fmla="*/ 45 w 46"/>
                  <a:gd name="T7" fmla="*/ 35 h 38"/>
                  <a:gd name="T8" fmla="*/ 45 w 46"/>
                  <a:gd name="T9" fmla="*/ 1 h 38"/>
                  <a:gd name="T10" fmla="*/ 40 w 46"/>
                  <a:gd name="T11" fmla="*/ 0 h 38"/>
                  <a:gd name="T12" fmla="*/ 11 w 46"/>
                  <a:gd name="T13" fmla="*/ 1 h 38"/>
                  <a:gd name="T14" fmla="*/ 0 w 46"/>
                  <a:gd name="T15" fmla="*/ 1 h 38"/>
                  <a:gd name="T16" fmla="*/ 0 60000 65536"/>
                  <a:gd name="T17" fmla="*/ 0 60000 65536"/>
                  <a:gd name="T18" fmla="*/ 0 60000 65536"/>
                  <a:gd name="T19" fmla="*/ 0 60000 65536"/>
                  <a:gd name="T20" fmla="*/ 0 60000 65536"/>
                  <a:gd name="T21" fmla="*/ 0 60000 65536"/>
                  <a:gd name="T22" fmla="*/ 0 60000 65536"/>
                  <a:gd name="T23" fmla="*/ 0 60000 65536"/>
                  <a:gd name="T24" fmla="*/ 0 w 46"/>
                  <a:gd name="T25" fmla="*/ 0 h 38"/>
                  <a:gd name="T26" fmla="*/ 46 w 46"/>
                  <a:gd name="T27" fmla="*/ 38 h 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6" h="38">
                    <a:moveTo>
                      <a:pt x="0" y="1"/>
                    </a:moveTo>
                    <a:lnTo>
                      <a:pt x="0" y="37"/>
                    </a:lnTo>
                    <a:lnTo>
                      <a:pt x="29" y="36"/>
                    </a:lnTo>
                    <a:lnTo>
                      <a:pt x="45" y="35"/>
                    </a:lnTo>
                    <a:lnTo>
                      <a:pt x="45" y="1"/>
                    </a:lnTo>
                    <a:lnTo>
                      <a:pt x="40" y="0"/>
                    </a:lnTo>
                    <a:lnTo>
                      <a:pt x="11" y="1"/>
                    </a:lnTo>
                    <a:lnTo>
                      <a:pt x="0" y="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18" name="Freeform 93">
                <a:extLst>
                  <a:ext uri="{FF2B5EF4-FFF2-40B4-BE49-F238E27FC236}">
                    <a16:creationId xmlns:a16="http://schemas.microsoft.com/office/drawing/2014/main" id="{A0D60163-A93A-4DAD-8871-28A601E8732D}"/>
                  </a:ext>
                </a:extLst>
              </p:cNvPr>
              <p:cNvSpPr>
                <a:spLocks/>
              </p:cNvSpPr>
              <p:nvPr/>
            </p:nvSpPr>
            <p:spPr bwMode="auto">
              <a:xfrm>
                <a:off x="893" y="662"/>
                <a:ext cx="46" cy="39"/>
              </a:xfrm>
              <a:custGeom>
                <a:avLst/>
                <a:gdLst>
                  <a:gd name="T0" fmla="*/ 0 w 46"/>
                  <a:gd name="T1" fmla="*/ 2 h 39"/>
                  <a:gd name="T2" fmla="*/ 0 w 46"/>
                  <a:gd name="T3" fmla="*/ 38 h 39"/>
                  <a:gd name="T4" fmla="*/ 29 w 46"/>
                  <a:gd name="T5" fmla="*/ 37 h 39"/>
                  <a:gd name="T6" fmla="*/ 45 w 46"/>
                  <a:gd name="T7" fmla="*/ 36 h 39"/>
                  <a:gd name="T8" fmla="*/ 45 w 46"/>
                  <a:gd name="T9" fmla="*/ 1 h 39"/>
                  <a:gd name="T10" fmla="*/ 40 w 46"/>
                  <a:gd name="T11" fmla="*/ 0 h 39"/>
                  <a:gd name="T12" fmla="*/ 11 w 46"/>
                  <a:gd name="T13" fmla="*/ 1 h 39"/>
                  <a:gd name="T14" fmla="*/ 0 w 46"/>
                  <a:gd name="T15" fmla="*/ 2 h 39"/>
                  <a:gd name="T16" fmla="*/ 0 60000 65536"/>
                  <a:gd name="T17" fmla="*/ 0 60000 65536"/>
                  <a:gd name="T18" fmla="*/ 0 60000 65536"/>
                  <a:gd name="T19" fmla="*/ 0 60000 65536"/>
                  <a:gd name="T20" fmla="*/ 0 60000 65536"/>
                  <a:gd name="T21" fmla="*/ 0 60000 65536"/>
                  <a:gd name="T22" fmla="*/ 0 60000 65536"/>
                  <a:gd name="T23" fmla="*/ 0 60000 65536"/>
                  <a:gd name="T24" fmla="*/ 0 w 46"/>
                  <a:gd name="T25" fmla="*/ 0 h 39"/>
                  <a:gd name="T26" fmla="*/ 46 w 46"/>
                  <a:gd name="T27" fmla="*/ 39 h 3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6" h="39">
                    <a:moveTo>
                      <a:pt x="0" y="2"/>
                    </a:moveTo>
                    <a:lnTo>
                      <a:pt x="0" y="38"/>
                    </a:lnTo>
                    <a:lnTo>
                      <a:pt x="29" y="37"/>
                    </a:lnTo>
                    <a:lnTo>
                      <a:pt x="45" y="36"/>
                    </a:lnTo>
                    <a:lnTo>
                      <a:pt x="45" y="1"/>
                    </a:lnTo>
                    <a:lnTo>
                      <a:pt x="40" y="0"/>
                    </a:lnTo>
                    <a:lnTo>
                      <a:pt x="11" y="1"/>
                    </a:lnTo>
                    <a:lnTo>
                      <a:pt x="0" y="2"/>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19" name="Freeform 94">
                <a:extLst>
                  <a:ext uri="{FF2B5EF4-FFF2-40B4-BE49-F238E27FC236}">
                    <a16:creationId xmlns:a16="http://schemas.microsoft.com/office/drawing/2014/main" id="{34381603-C64D-4663-9347-DBC55888C9C9}"/>
                  </a:ext>
                </a:extLst>
              </p:cNvPr>
              <p:cNvSpPr>
                <a:spLocks/>
              </p:cNvSpPr>
              <p:nvPr/>
            </p:nvSpPr>
            <p:spPr bwMode="auto">
              <a:xfrm>
                <a:off x="955" y="773"/>
                <a:ext cx="24" cy="37"/>
              </a:xfrm>
              <a:custGeom>
                <a:avLst/>
                <a:gdLst>
                  <a:gd name="T0" fmla="*/ 1 w 24"/>
                  <a:gd name="T1" fmla="*/ 0 h 37"/>
                  <a:gd name="T2" fmla="*/ 0 w 24"/>
                  <a:gd name="T3" fmla="*/ 36 h 37"/>
                  <a:gd name="T4" fmla="*/ 14 w 24"/>
                  <a:gd name="T5" fmla="*/ 36 h 37"/>
                  <a:gd name="T6" fmla="*/ 14 w 24"/>
                  <a:gd name="T7" fmla="*/ 22 h 37"/>
                  <a:gd name="T8" fmla="*/ 22 w 24"/>
                  <a:gd name="T9" fmla="*/ 6 h 37"/>
                  <a:gd name="T10" fmla="*/ 23 w 24"/>
                  <a:gd name="T11" fmla="*/ 0 h 37"/>
                  <a:gd name="T12" fmla="*/ 1 w 24"/>
                  <a:gd name="T13" fmla="*/ 0 h 37"/>
                  <a:gd name="T14" fmla="*/ 0 60000 65536"/>
                  <a:gd name="T15" fmla="*/ 0 60000 65536"/>
                  <a:gd name="T16" fmla="*/ 0 60000 65536"/>
                  <a:gd name="T17" fmla="*/ 0 60000 65536"/>
                  <a:gd name="T18" fmla="*/ 0 60000 65536"/>
                  <a:gd name="T19" fmla="*/ 0 60000 65536"/>
                  <a:gd name="T20" fmla="*/ 0 60000 65536"/>
                  <a:gd name="T21" fmla="*/ 0 w 24"/>
                  <a:gd name="T22" fmla="*/ 0 h 37"/>
                  <a:gd name="T23" fmla="*/ 24 w 24"/>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37">
                    <a:moveTo>
                      <a:pt x="1" y="0"/>
                    </a:moveTo>
                    <a:lnTo>
                      <a:pt x="0" y="36"/>
                    </a:lnTo>
                    <a:lnTo>
                      <a:pt x="14" y="36"/>
                    </a:lnTo>
                    <a:lnTo>
                      <a:pt x="14" y="22"/>
                    </a:lnTo>
                    <a:lnTo>
                      <a:pt x="22" y="6"/>
                    </a:lnTo>
                    <a:lnTo>
                      <a:pt x="23" y="0"/>
                    </a:lnTo>
                    <a:lnTo>
                      <a:pt x="1"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20" name="Freeform 95">
                <a:extLst>
                  <a:ext uri="{FF2B5EF4-FFF2-40B4-BE49-F238E27FC236}">
                    <a16:creationId xmlns:a16="http://schemas.microsoft.com/office/drawing/2014/main" id="{F6BC4A9E-841F-453E-AE6A-F357A7092F78}"/>
                  </a:ext>
                </a:extLst>
              </p:cNvPr>
              <p:cNvSpPr>
                <a:spLocks/>
              </p:cNvSpPr>
              <p:nvPr/>
            </p:nvSpPr>
            <p:spPr bwMode="auto">
              <a:xfrm>
                <a:off x="955" y="773"/>
                <a:ext cx="27" cy="39"/>
              </a:xfrm>
              <a:custGeom>
                <a:avLst/>
                <a:gdLst>
                  <a:gd name="T0" fmla="*/ 1 w 27"/>
                  <a:gd name="T1" fmla="*/ 0 h 39"/>
                  <a:gd name="T2" fmla="*/ 0 w 27"/>
                  <a:gd name="T3" fmla="*/ 38 h 39"/>
                  <a:gd name="T4" fmla="*/ 16 w 27"/>
                  <a:gd name="T5" fmla="*/ 38 h 39"/>
                  <a:gd name="T6" fmla="*/ 16 w 27"/>
                  <a:gd name="T7" fmla="*/ 24 h 39"/>
                  <a:gd name="T8" fmla="*/ 25 w 27"/>
                  <a:gd name="T9" fmla="*/ 7 h 39"/>
                  <a:gd name="T10" fmla="*/ 26 w 27"/>
                  <a:gd name="T11" fmla="*/ 0 h 39"/>
                  <a:gd name="T12" fmla="*/ 1 w 27"/>
                  <a:gd name="T13" fmla="*/ 0 h 39"/>
                  <a:gd name="T14" fmla="*/ 0 60000 65536"/>
                  <a:gd name="T15" fmla="*/ 0 60000 65536"/>
                  <a:gd name="T16" fmla="*/ 0 60000 65536"/>
                  <a:gd name="T17" fmla="*/ 0 60000 65536"/>
                  <a:gd name="T18" fmla="*/ 0 60000 65536"/>
                  <a:gd name="T19" fmla="*/ 0 60000 65536"/>
                  <a:gd name="T20" fmla="*/ 0 60000 65536"/>
                  <a:gd name="T21" fmla="*/ 0 w 27"/>
                  <a:gd name="T22" fmla="*/ 0 h 39"/>
                  <a:gd name="T23" fmla="*/ 27 w 27"/>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 h="39">
                    <a:moveTo>
                      <a:pt x="1" y="0"/>
                    </a:moveTo>
                    <a:lnTo>
                      <a:pt x="0" y="38"/>
                    </a:lnTo>
                    <a:lnTo>
                      <a:pt x="16" y="38"/>
                    </a:lnTo>
                    <a:lnTo>
                      <a:pt x="16" y="24"/>
                    </a:lnTo>
                    <a:lnTo>
                      <a:pt x="25" y="7"/>
                    </a:lnTo>
                    <a:lnTo>
                      <a:pt x="26" y="0"/>
                    </a:lnTo>
                    <a:lnTo>
                      <a:pt x="1"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21" name="Freeform 96">
                <a:extLst>
                  <a:ext uri="{FF2B5EF4-FFF2-40B4-BE49-F238E27FC236}">
                    <a16:creationId xmlns:a16="http://schemas.microsoft.com/office/drawing/2014/main" id="{1C65AF0E-A530-4F8A-8B8A-C923BEE7A14E}"/>
                  </a:ext>
                </a:extLst>
              </p:cNvPr>
              <p:cNvSpPr>
                <a:spLocks/>
              </p:cNvSpPr>
              <p:nvPr/>
            </p:nvSpPr>
            <p:spPr bwMode="auto">
              <a:xfrm>
                <a:off x="572" y="653"/>
                <a:ext cx="59" cy="28"/>
              </a:xfrm>
              <a:custGeom>
                <a:avLst/>
                <a:gdLst>
                  <a:gd name="T0" fmla="*/ 0 w 59"/>
                  <a:gd name="T1" fmla="*/ 15 h 28"/>
                  <a:gd name="T2" fmla="*/ 7 w 59"/>
                  <a:gd name="T3" fmla="*/ 23 h 28"/>
                  <a:gd name="T4" fmla="*/ 19 w 59"/>
                  <a:gd name="T5" fmla="*/ 27 h 28"/>
                  <a:gd name="T6" fmla="*/ 25 w 59"/>
                  <a:gd name="T7" fmla="*/ 10 h 28"/>
                  <a:gd name="T8" fmla="*/ 58 w 59"/>
                  <a:gd name="T9" fmla="*/ 10 h 28"/>
                  <a:gd name="T10" fmla="*/ 57 w 59"/>
                  <a:gd name="T11" fmla="*/ 1 h 28"/>
                  <a:gd name="T12" fmla="*/ 16 w 59"/>
                  <a:gd name="T13" fmla="*/ 0 h 28"/>
                  <a:gd name="T14" fmla="*/ 16 w 59"/>
                  <a:gd name="T15" fmla="*/ 15 h 28"/>
                  <a:gd name="T16" fmla="*/ 0 w 59"/>
                  <a:gd name="T17" fmla="*/ 15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9"/>
                  <a:gd name="T28" fmla="*/ 0 h 28"/>
                  <a:gd name="T29" fmla="*/ 59 w 59"/>
                  <a:gd name="T30" fmla="*/ 28 h 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9" h="28">
                    <a:moveTo>
                      <a:pt x="0" y="15"/>
                    </a:moveTo>
                    <a:lnTo>
                      <a:pt x="7" y="23"/>
                    </a:lnTo>
                    <a:lnTo>
                      <a:pt x="19" y="27"/>
                    </a:lnTo>
                    <a:lnTo>
                      <a:pt x="25" y="10"/>
                    </a:lnTo>
                    <a:lnTo>
                      <a:pt x="58" y="10"/>
                    </a:lnTo>
                    <a:lnTo>
                      <a:pt x="57" y="1"/>
                    </a:lnTo>
                    <a:lnTo>
                      <a:pt x="16" y="0"/>
                    </a:lnTo>
                    <a:lnTo>
                      <a:pt x="16" y="15"/>
                    </a:lnTo>
                    <a:lnTo>
                      <a:pt x="0" y="15"/>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22" name="Freeform 97">
                <a:extLst>
                  <a:ext uri="{FF2B5EF4-FFF2-40B4-BE49-F238E27FC236}">
                    <a16:creationId xmlns:a16="http://schemas.microsoft.com/office/drawing/2014/main" id="{A4FE7353-1D88-4F9F-8F7B-2408AED75E0B}"/>
                  </a:ext>
                </a:extLst>
              </p:cNvPr>
              <p:cNvSpPr>
                <a:spLocks/>
              </p:cNvSpPr>
              <p:nvPr/>
            </p:nvSpPr>
            <p:spPr bwMode="auto">
              <a:xfrm>
                <a:off x="572" y="653"/>
                <a:ext cx="62" cy="31"/>
              </a:xfrm>
              <a:custGeom>
                <a:avLst/>
                <a:gdLst>
                  <a:gd name="T0" fmla="*/ 0 w 62"/>
                  <a:gd name="T1" fmla="*/ 16 h 31"/>
                  <a:gd name="T2" fmla="*/ 7 w 62"/>
                  <a:gd name="T3" fmla="*/ 26 h 31"/>
                  <a:gd name="T4" fmla="*/ 20 w 62"/>
                  <a:gd name="T5" fmla="*/ 30 h 31"/>
                  <a:gd name="T6" fmla="*/ 26 w 62"/>
                  <a:gd name="T7" fmla="*/ 11 h 31"/>
                  <a:gd name="T8" fmla="*/ 61 w 62"/>
                  <a:gd name="T9" fmla="*/ 11 h 31"/>
                  <a:gd name="T10" fmla="*/ 60 w 62"/>
                  <a:gd name="T11" fmla="*/ 1 h 31"/>
                  <a:gd name="T12" fmla="*/ 16 w 62"/>
                  <a:gd name="T13" fmla="*/ 0 h 31"/>
                  <a:gd name="T14" fmla="*/ 16 w 62"/>
                  <a:gd name="T15" fmla="*/ 16 h 31"/>
                  <a:gd name="T16" fmla="*/ 0 w 62"/>
                  <a:gd name="T17" fmla="*/ 16 h 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2"/>
                  <a:gd name="T28" fmla="*/ 0 h 31"/>
                  <a:gd name="T29" fmla="*/ 62 w 62"/>
                  <a:gd name="T30" fmla="*/ 31 h 3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2" h="31">
                    <a:moveTo>
                      <a:pt x="0" y="16"/>
                    </a:moveTo>
                    <a:lnTo>
                      <a:pt x="7" y="26"/>
                    </a:lnTo>
                    <a:lnTo>
                      <a:pt x="20" y="30"/>
                    </a:lnTo>
                    <a:lnTo>
                      <a:pt x="26" y="11"/>
                    </a:lnTo>
                    <a:lnTo>
                      <a:pt x="61" y="11"/>
                    </a:lnTo>
                    <a:lnTo>
                      <a:pt x="60" y="1"/>
                    </a:lnTo>
                    <a:lnTo>
                      <a:pt x="16" y="0"/>
                    </a:lnTo>
                    <a:lnTo>
                      <a:pt x="16" y="16"/>
                    </a:lnTo>
                    <a:lnTo>
                      <a:pt x="0" y="16"/>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23" name="Freeform 98">
                <a:extLst>
                  <a:ext uri="{FF2B5EF4-FFF2-40B4-BE49-F238E27FC236}">
                    <a16:creationId xmlns:a16="http://schemas.microsoft.com/office/drawing/2014/main" id="{3EB78962-74B1-482F-BACF-0E8E6DB166B2}"/>
                  </a:ext>
                </a:extLst>
              </p:cNvPr>
              <p:cNvSpPr>
                <a:spLocks/>
              </p:cNvSpPr>
              <p:nvPr/>
            </p:nvSpPr>
            <p:spPr bwMode="auto">
              <a:xfrm>
                <a:off x="530" y="634"/>
                <a:ext cx="57" cy="33"/>
              </a:xfrm>
              <a:custGeom>
                <a:avLst/>
                <a:gdLst>
                  <a:gd name="T0" fmla="*/ 0 w 57"/>
                  <a:gd name="T1" fmla="*/ 11 h 33"/>
                  <a:gd name="T2" fmla="*/ 4 w 57"/>
                  <a:gd name="T3" fmla="*/ 0 h 33"/>
                  <a:gd name="T4" fmla="*/ 56 w 57"/>
                  <a:gd name="T5" fmla="*/ 1 h 33"/>
                  <a:gd name="T6" fmla="*/ 55 w 57"/>
                  <a:gd name="T7" fmla="*/ 18 h 33"/>
                  <a:gd name="T8" fmla="*/ 55 w 57"/>
                  <a:gd name="T9" fmla="*/ 32 h 33"/>
                  <a:gd name="T10" fmla="*/ 39 w 57"/>
                  <a:gd name="T11" fmla="*/ 32 h 33"/>
                  <a:gd name="T12" fmla="*/ 18 w 57"/>
                  <a:gd name="T13" fmla="*/ 26 h 33"/>
                  <a:gd name="T14" fmla="*/ 5 w 57"/>
                  <a:gd name="T15" fmla="*/ 15 h 33"/>
                  <a:gd name="T16" fmla="*/ 0 w 57"/>
                  <a:gd name="T17" fmla="*/ 11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
                  <a:gd name="T28" fmla="*/ 0 h 33"/>
                  <a:gd name="T29" fmla="*/ 57 w 57"/>
                  <a:gd name="T30" fmla="*/ 33 h 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 h="33">
                    <a:moveTo>
                      <a:pt x="0" y="11"/>
                    </a:moveTo>
                    <a:lnTo>
                      <a:pt x="4" y="0"/>
                    </a:lnTo>
                    <a:lnTo>
                      <a:pt x="56" y="1"/>
                    </a:lnTo>
                    <a:lnTo>
                      <a:pt x="55" y="18"/>
                    </a:lnTo>
                    <a:lnTo>
                      <a:pt x="55" y="32"/>
                    </a:lnTo>
                    <a:lnTo>
                      <a:pt x="39" y="32"/>
                    </a:lnTo>
                    <a:lnTo>
                      <a:pt x="18" y="26"/>
                    </a:lnTo>
                    <a:lnTo>
                      <a:pt x="5" y="15"/>
                    </a:lnTo>
                    <a:lnTo>
                      <a:pt x="0" y="1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24" name="Freeform 99">
                <a:extLst>
                  <a:ext uri="{FF2B5EF4-FFF2-40B4-BE49-F238E27FC236}">
                    <a16:creationId xmlns:a16="http://schemas.microsoft.com/office/drawing/2014/main" id="{6E5F178D-ED4D-4C1F-B24F-16C7381A1875}"/>
                  </a:ext>
                </a:extLst>
              </p:cNvPr>
              <p:cNvSpPr>
                <a:spLocks/>
              </p:cNvSpPr>
              <p:nvPr/>
            </p:nvSpPr>
            <p:spPr bwMode="auto">
              <a:xfrm>
                <a:off x="530" y="634"/>
                <a:ext cx="60" cy="36"/>
              </a:xfrm>
              <a:custGeom>
                <a:avLst/>
                <a:gdLst>
                  <a:gd name="T0" fmla="*/ 0 w 60"/>
                  <a:gd name="T1" fmla="*/ 12 h 36"/>
                  <a:gd name="T2" fmla="*/ 4 w 60"/>
                  <a:gd name="T3" fmla="*/ 0 h 36"/>
                  <a:gd name="T4" fmla="*/ 59 w 60"/>
                  <a:gd name="T5" fmla="*/ 1 h 36"/>
                  <a:gd name="T6" fmla="*/ 58 w 60"/>
                  <a:gd name="T7" fmla="*/ 20 h 36"/>
                  <a:gd name="T8" fmla="*/ 58 w 60"/>
                  <a:gd name="T9" fmla="*/ 35 h 36"/>
                  <a:gd name="T10" fmla="*/ 41 w 60"/>
                  <a:gd name="T11" fmla="*/ 35 h 36"/>
                  <a:gd name="T12" fmla="*/ 19 w 60"/>
                  <a:gd name="T13" fmla="*/ 28 h 36"/>
                  <a:gd name="T14" fmla="*/ 5 w 60"/>
                  <a:gd name="T15" fmla="*/ 17 h 36"/>
                  <a:gd name="T16" fmla="*/ 0 w 60"/>
                  <a:gd name="T17" fmla="*/ 12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0"/>
                  <a:gd name="T28" fmla="*/ 0 h 36"/>
                  <a:gd name="T29" fmla="*/ 60 w 60"/>
                  <a:gd name="T30" fmla="*/ 36 h 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0" h="36">
                    <a:moveTo>
                      <a:pt x="0" y="12"/>
                    </a:moveTo>
                    <a:lnTo>
                      <a:pt x="4" y="0"/>
                    </a:lnTo>
                    <a:lnTo>
                      <a:pt x="59" y="1"/>
                    </a:lnTo>
                    <a:lnTo>
                      <a:pt x="58" y="20"/>
                    </a:lnTo>
                    <a:lnTo>
                      <a:pt x="58" y="35"/>
                    </a:lnTo>
                    <a:lnTo>
                      <a:pt x="41" y="35"/>
                    </a:lnTo>
                    <a:lnTo>
                      <a:pt x="19" y="28"/>
                    </a:lnTo>
                    <a:lnTo>
                      <a:pt x="5" y="17"/>
                    </a:lnTo>
                    <a:lnTo>
                      <a:pt x="0" y="12"/>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25" name="Freeform 100">
                <a:extLst>
                  <a:ext uri="{FF2B5EF4-FFF2-40B4-BE49-F238E27FC236}">
                    <a16:creationId xmlns:a16="http://schemas.microsoft.com/office/drawing/2014/main" id="{FC99597D-7172-4294-B623-1E6CCBA25425}"/>
                  </a:ext>
                </a:extLst>
              </p:cNvPr>
              <p:cNvSpPr>
                <a:spLocks/>
              </p:cNvSpPr>
              <p:nvPr/>
            </p:nvSpPr>
            <p:spPr bwMode="auto">
              <a:xfrm>
                <a:off x="524" y="544"/>
                <a:ext cx="63" cy="51"/>
              </a:xfrm>
              <a:custGeom>
                <a:avLst/>
                <a:gdLst>
                  <a:gd name="T0" fmla="*/ 0 w 63"/>
                  <a:gd name="T1" fmla="*/ 12 h 51"/>
                  <a:gd name="T2" fmla="*/ 1 w 63"/>
                  <a:gd name="T3" fmla="*/ 7 h 51"/>
                  <a:gd name="T4" fmla="*/ 30 w 63"/>
                  <a:gd name="T5" fmla="*/ 8 h 51"/>
                  <a:gd name="T6" fmla="*/ 31 w 63"/>
                  <a:gd name="T7" fmla="*/ 0 h 51"/>
                  <a:gd name="T8" fmla="*/ 62 w 63"/>
                  <a:gd name="T9" fmla="*/ 0 h 51"/>
                  <a:gd name="T10" fmla="*/ 62 w 63"/>
                  <a:gd name="T11" fmla="*/ 7 h 51"/>
                  <a:gd name="T12" fmla="*/ 61 w 63"/>
                  <a:gd name="T13" fmla="*/ 50 h 51"/>
                  <a:gd name="T14" fmla="*/ 11 w 63"/>
                  <a:gd name="T15" fmla="*/ 49 h 51"/>
                  <a:gd name="T16" fmla="*/ 12 w 63"/>
                  <a:gd name="T17" fmla="*/ 42 h 51"/>
                  <a:gd name="T18" fmla="*/ 19 w 63"/>
                  <a:gd name="T19" fmla="*/ 26 h 51"/>
                  <a:gd name="T20" fmla="*/ 11 w 63"/>
                  <a:gd name="T21" fmla="*/ 15 h 51"/>
                  <a:gd name="T22" fmla="*/ 0 w 63"/>
                  <a:gd name="T23" fmla="*/ 12 h 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3"/>
                  <a:gd name="T37" fmla="*/ 0 h 51"/>
                  <a:gd name="T38" fmla="*/ 63 w 63"/>
                  <a:gd name="T39" fmla="*/ 51 h 5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3" h="51">
                    <a:moveTo>
                      <a:pt x="0" y="12"/>
                    </a:moveTo>
                    <a:lnTo>
                      <a:pt x="1" y="7"/>
                    </a:lnTo>
                    <a:lnTo>
                      <a:pt x="30" y="8"/>
                    </a:lnTo>
                    <a:lnTo>
                      <a:pt x="31" y="0"/>
                    </a:lnTo>
                    <a:lnTo>
                      <a:pt x="62" y="0"/>
                    </a:lnTo>
                    <a:lnTo>
                      <a:pt x="62" y="7"/>
                    </a:lnTo>
                    <a:lnTo>
                      <a:pt x="61" y="50"/>
                    </a:lnTo>
                    <a:lnTo>
                      <a:pt x="11" y="49"/>
                    </a:lnTo>
                    <a:lnTo>
                      <a:pt x="12" y="42"/>
                    </a:lnTo>
                    <a:lnTo>
                      <a:pt x="19" y="26"/>
                    </a:lnTo>
                    <a:lnTo>
                      <a:pt x="11" y="15"/>
                    </a:lnTo>
                    <a:lnTo>
                      <a:pt x="0" y="12"/>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26" name="Freeform 101">
                <a:extLst>
                  <a:ext uri="{FF2B5EF4-FFF2-40B4-BE49-F238E27FC236}">
                    <a16:creationId xmlns:a16="http://schemas.microsoft.com/office/drawing/2014/main" id="{968CCD10-6464-4223-80F3-06B0AFDE744C}"/>
                  </a:ext>
                </a:extLst>
              </p:cNvPr>
              <p:cNvSpPr>
                <a:spLocks/>
              </p:cNvSpPr>
              <p:nvPr/>
            </p:nvSpPr>
            <p:spPr bwMode="auto">
              <a:xfrm>
                <a:off x="524" y="544"/>
                <a:ext cx="66" cy="54"/>
              </a:xfrm>
              <a:custGeom>
                <a:avLst/>
                <a:gdLst>
                  <a:gd name="T0" fmla="*/ 0 w 66"/>
                  <a:gd name="T1" fmla="*/ 13 h 54"/>
                  <a:gd name="T2" fmla="*/ 1 w 66"/>
                  <a:gd name="T3" fmla="*/ 7 h 54"/>
                  <a:gd name="T4" fmla="*/ 31 w 66"/>
                  <a:gd name="T5" fmla="*/ 8 h 54"/>
                  <a:gd name="T6" fmla="*/ 32 w 66"/>
                  <a:gd name="T7" fmla="*/ 0 h 54"/>
                  <a:gd name="T8" fmla="*/ 65 w 66"/>
                  <a:gd name="T9" fmla="*/ 0 h 54"/>
                  <a:gd name="T10" fmla="*/ 65 w 66"/>
                  <a:gd name="T11" fmla="*/ 8 h 54"/>
                  <a:gd name="T12" fmla="*/ 64 w 66"/>
                  <a:gd name="T13" fmla="*/ 53 h 54"/>
                  <a:gd name="T14" fmla="*/ 11 w 66"/>
                  <a:gd name="T15" fmla="*/ 52 h 54"/>
                  <a:gd name="T16" fmla="*/ 12 w 66"/>
                  <a:gd name="T17" fmla="*/ 44 h 54"/>
                  <a:gd name="T18" fmla="*/ 19 w 66"/>
                  <a:gd name="T19" fmla="*/ 27 h 54"/>
                  <a:gd name="T20" fmla="*/ 11 w 66"/>
                  <a:gd name="T21" fmla="*/ 16 h 54"/>
                  <a:gd name="T22" fmla="*/ 0 w 66"/>
                  <a:gd name="T23" fmla="*/ 13 h 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6"/>
                  <a:gd name="T37" fmla="*/ 0 h 54"/>
                  <a:gd name="T38" fmla="*/ 66 w 66"/>
                  <a:gd name="T39" fmla="*/ 54 h 5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6" h="54">
                    <a:moveTo>
                      <a:pt x="0" y="13"/>
                    </a:moveTo>
                    <a:lnTo>
                      <a:pt x="1" y="7"/>
                    </a:lnTo>
                    <a:lnTo>
                      <a:pt x="31" y="8"/>
                    </a:lnTo>
                    <a:lnTo>
                      <a:pt x="32" y="0"/>
                    </a:lnTo>
                    <a:lnTo>
                      <a:pt x="65" y="0"/>
                    </a:lnTo>
                    <a:lnTo>
                      <a:pt x="65" y="8"/>
                    </a:lnTo>
                    <a:lnTo>
                      <a:pt x="64" y="53"/>
                    </a:lnTo>
                    <a:lnTo>
                      <a:pt x="11" y="52"/>
                    </a:lnTo>
                    <a:lnTo>
                      <a:pt x="12" y="44"/>
                    </a:lnTo>
                    <a:lnTo>
                      <a:pt x="19" y="27"/>
                    </a:lnTo>
                    <a:lnTo>
                      <a:pt x="11" y="16"/>
                    </a:lnTo>
                    <a:lnTo>
                      <a:pt x="0" y="13"/>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27" name="Freeform 102">
                <a:extLst>
                  <a:ext uri="{FF2B5EF4-FFF2-40B4-BE49-F238E27FC236}">
                    <a16:creationId xmlns:a16="http://schemas.microsoft.com/office/drawing/2014/main" id="{22DCF6F7-AEB2-4E88-B102-9A4AE09C83DC}"/>
                  </a:ext>
                </a:extLst>
              </p:cNvPr>
              <p:cNvSpPr>
                <a:spLocks/>
              </p:cNvSpPr>
              <p:nvPr/>
            </p:nvSpPr>
            <p:spPr bwMode="auto">
              <a:xfrm>
                <a:off x="793" y="655"/>
                <a:ext cx="54" cy="46"/>
              </a:xfrm>
              <a:custGeom>
                <a:avLst/>
                <a:gdLst>
                  <a:gd name="T0" fmla="*/ 0 w 54"/>
                  <a:gd name="T1" fmla="*/ 0 h 46"/>
                  <a:gd name="T2" fmla="*/ 0 w 54"/>
                  <a:gd name="T3" fmla="*/ 17 h 46"/>
                  <a:gd name="T4" fmla="*/ 10 w 54"/>
                  <a:gd name="T5" fmla="*/ 18 h 46"/>
                  <a:gd name="T6" fmla="*/ 11 w 54"/>
                  <a:gd name="T7" fmla="*/ 44 h 46"/>
                  <a:gd name="T8" fmla="*/ 22 w 54"/>
                  <a:gd name="T9" fmla="*/ 45 h 46"/>
                  <a:gd name="T10" fmla="*/ 53 w 54"/>
                  <a:gd name="T11" fmla="*/ 45 h 46"/>
                  <a:gd name="T12" fmla="*/ 53 w 54"/>
                  <a:gd name="T13" fmla="*/ 0 h 46"/>
                  <a:gd name="T14" fmla="*/ 0 w 54"/>
                  <a:gd name="T15" fmla="*/ 0 h 46"/>
                  <a:gd name="T16" fmla="*/ 0 60000 65536"/>
                  <a:gd name="T17" fmla="*/ 0 60000 65536"/>
                  <a:gd name="T18" fmla="*/ 0 60000 65536"/>
                  <a:gd name="T19" fmla="*/ 0 60000 65536"/>
                  <a:gd name="T20" fmla="*/ 0 60000 65536"/>
                  <a:gd name="T21" fmla="*/ 0 60000 65536"/>
                  <a:gd name="T22" fmla="*/ 0 60000 65536"/>
                  <a:gd name="T23" fmla="*/ 0 60000 65536"/>
                  <a:gd name="T24" fmla="*/ 0 w 54"/>
                  <a:gd name="T25" fmla="*/ 0 h 46"/>
                  <a:gd name="T26" fmla="*/ 54 w 54"/>
                  <a:gd name="T27" fmla="*/ 46 h 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4" h="46">
                    <a:moveTo>
                      <a:pt x="0" y="0"/>
                    </a:moveTo>
                    <a:lnTo>
                      <a:pt x="0" y="17"/>
                    </a:lnTo>
                    <a:lnTo>
                      <a:pt x="10" y="18"/>
                    </a:lnTo>
                    <a:lnTo>
                      <a:pt x="11" y="44"/>
                    </a:lnTo>
                    <a:lnTo>
                      <a:pt x="22" y="45"/>
                    </a:lnTo>
                    <a:lnTo>
                      <a:pt x="53" y="45"/>
                    </a:lnTo>
                    <a:lnTo>
                      <a:pt x="53"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28" name="Freeform 103">
                <a:extLst>
                  <a:ext uri="{FF2B5EF4-FFF2-40B4-BE49-F238E27FC236}">
                    <a16:creationId xmlns:a16="http://schemas.microsoft.com/office/drawing/2014/main" id="{8665FD9B-752B-4999-8425-B828CD65BBE1}"/>
                  </a:ext>
                </a:extLst>
              </p:cNvPr>
              <p:cNvSpPr>
                <a:spLocks/>
              </p:cNvSpPr>
              <p:nvPr/>
            </p:nvSpPr>
            <p:spPr bwMode="auto">
              <a:xfrm>
                <a:off x="793" y="655"/>
                <a:ext cx="56" cy="47"/>
              </a:xfrm>
              <a:custGeom>
                <a:avLst/>
                <a:gdLst>
                  <a:gd name="T0" fmla="*/ 0 w 56"/>
                  <a:gd name="T1" fmla="*/ 0 h 47"/>
                  <a:gd name="T2" fmla="*/ 0 w 56"/>
                  <a:gd name="T3" fmla="*/ 18 h 47"/>
                  <a:gd name="T4" fmla="*/ 11 w 56"/>
                  <a:gd name="T5" fmla="*/ 18 h 47"/>
                  <a:gd name="T6" fmla="*/ 11 w 56"/>
                  <a:gd name="T7" fmla="*/ 45 h 47"/>
                  <a:gd name="T8" fmla="*/ 23 w 56"/>
                  <a:gd name="T9" fmla="*/ 46 h 47"/>
                  <a:gd name="T10" fmla="*/ 55 w 56"/>
                  <a:gd name="T11" fmla="*/ 46 h 47"/>
                  <a:gd name="T12" fmla="*/ 55 w 56"/>
                  <a:gd name="T13" fmla="*/ 0 h 47"/>
                  <a:gd name="T14" fmla="*/ 0 w 56"/>
                  <a:gd name="T15" fmla="*/ 0 h 47"/>
                  <a:gd name="T16" fmla="*/ 0 60000 65536"/>
                  <a:gd name="T17" fmla="*/ 0 60000 65536"/>
                  <a:gd name="T18" fmla="*/ 0 60000 65536"/>
                  <a:gd name="T19" fmla="*/ 0 60000 65536"/>
                  <a:gd name="T20" fmla="*/ 0 60000 65536"/>
                  <a:gd name="T21" fmla="*/ 0 60000 65536"/>
                  <a:gd name="T22" fmla="*/ 0 60000 65536"/>
                  <a:gd name="T23" fmla="*/ 0 60000 65536"/>
                  <a:gd name="T24" fmla="*/ 0 w 56"/>
                  <a:gd name="T25" fmla="*/ 0 h 47"/>
                  <a:gd name="T26" fmla="*/ 56 w 56"/>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6" h="47">
                    <a:moveTo>
                      <a:pt x="0" y="0"/>
                    </a:moveTo>
                    <a:lnTo>
                      <a:pt x="0" y="18"/>
                    </a:lnTo>
                    <a:lnTo>
                      <a:pt x="11" y="18"/>
                    </a:lnTo>
                    <a:lnTo>
                      <a:pt x="11" y="45"/>
                    </a:lnTo>
                    <a:lnTo>
                      <a:pt x="23" y="46"/>
                    </a:lnTo>
                    <a:lnTo>
                      <a:pt x="55" y="46"/>
                    </a:lnTo>
                    <a:lnTo>
                      <a:pt x="55"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29" name="Freeform 104">
                <a:extLst>
                  <a:ext uri="{FF2B5EF4-FFF2-40B4-BE49-F238E27FC236}">
                    <a16:creationId xmlns:a16="http://schemas.microsoft.com/office/drawing/2014/main" id="{AA0D660D-04EC-4254-8CC6-E8A78E761766}"/>
                  </a:ext>
                </a:extLst>
              </p:cNvPr>
              <p:cNvSpPr>
                <a:spLocks/>
              </p:cNvSpPr>
              <p:nvPr/>
            </p:nvSpPr>
            <p:spPr bwMode="auto">
              <a:xfrm>
                <a:off x="719" y="516"/>
                <a:ext cx="55" cy="64"/>
              </a:xfrm>
              <a:custGeom>
                <a:avLst/>
                <a:gdLst>
                  <a:gd name="T0" fmla="*/ 0 w 55"/>
                  <a:gd name="T1" fmla="*/ 0 h 64"/>
                  <a:gd name="T2" fmla="*/ 0 w 55"/>
                  <a:gd name="T3" fmla="*/ 36 h 64"/>
                  <a:gd name="T4" fmla="*/ 0 w 55"/>
                  <a:gd name="T5" fmla="*/ 63 h 64"/>
                  <a:gd name="T6" fmla="*/ 54 w 55"/>
                  <a:gd name="T7" fmla="*/ 63 h 64"/>
                  <a:gd name="T8" fmla="*/ 54 w 55"/>
                  <a:gd name="T9" fmla="*/ 44 h 64"/>
                  <a:gd name="T10" fmla="*/ 54 w 55"/>
                  <a:gd name="T11" fmla="*/ 10 h 64"/>
                  <a:gd name="T12" fmla="*/ 54 w 55"/>
                  <a:gd name="T13" fmla="*/ 0 h 64"/>
                  <a:gd name="T14" fmla="*/ 31 w 55"/>
                  <a:gd name="T15" fmla="*/ 0 h 64"/>
                  <a:gd name="T16" fmla="*/ 0 w 55"/>
                  <a:gd name="T17" fmla="*/ 0 h 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5"/>
                  <a:gd name="T28" fmla="*/ 0 h 64"/>
                  <a:gd name="T29" fmla="*/ 55 w 55"/>
                  <a:gd name="T30" fmla="*/ 64 h 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5" h="64">
                    <a:moveTo>
                      <a:pt x="0" y="0"/>
                    </a:moveTo>
                    <a:lnTo>
                      <a:pt x="0" y="36"/>
                    </a:lnTo>
                    <a:lnTo>
                      <a:pt x="0" y="63"/>
                    </a:lnTo>
                    <a:lnTo>
                      <a:pt x="54" y="63"/>
                    </a:lnTo>
                    <a:lnTo>
                      <a:pt x="54" y="44"/>
                    </a:lnTo>
                    <a:lnTo>
                      <a:pt x="54" y="10"/>
                    </a:lnTo>
                    <a:lnTo>
                      <a:pt x="54" y="0"/>
                    </a:lnTo>
                    <a:lnTo>
                      <a:pt x="31"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30" name="Freeform 105">
                <a:extLst>
                  <a:ext uri="{FF2B5EF4-FFF2-40B4-BE49-F238E27FC236}">
                    <a16:creationId xmlns:a16="http://schemas.microsoft.com/office/drawing/2014/main" id="{6CD78CD8-BCA6-4D31-9AA3-7851269F1842}"/>
                  </a:ext>
                </a:extLst>
              </p:cNvPr>
              <p:cNvSpPr>
                <a:spLocks/>
              </p:cNvSpPr>
              <p:nvPr/>
            </p:nvSpPr>
            <p:spPr bwMode="auto">
              <a:xfrm>
                <a:off x="719" y="516"/>
                <a:ext cx="57" cy="65"/>
              </a:xfrm>
              <a:custGeom>
                <a:avLst/>
                <a:gdLst>
                  <a:gd name="T0" fmla="*/ 0 w 57"/>
                  <a:gd name="T1" fmla="*/ 0 h 65"/>
                  <a:gd name="T2" fmla="*/ 0 w 57"/>
                  <a:gd name="T3" fmla="*/ 37 h 65"/>
                  <a:gd name="T4" fmla="*/ 0 w 57"/>
                  <a:gd name="T5" fmla="*/ 64 h 65"/>
                  <a:gd name="T6" fmla="*/ 56 w 57"/>
                  <a:gd name="T7" fmla="*/ 64 h 65"/>
                  <a:gd name="T8" fmla="*/ 56 w 57"/>
                  <a:gd name="T9" fmla="*/ 45 h 65"/>
                  <a:gd name="T10" fmla="*/ 56 w 57"/>
                  <a:gd name="T11" fmla="*/ 10 h 65"/>
                  <a:gd name="T12" fmla="*/ 56 w 57"/>
                  <a:gd name="T13" fmla="*/ 0 h 65"/>
                  <a:gd name="T14" fmla="*/ 33 w 57"/>
                  <a:gd name="T15" fmla="*/ 0 h 65"/>
                  <a:gd name="T16" fmla="*/ 0 w 57"/>
                  <a:gd name="T17" fmla="*/ 0 h 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
                  <a:gd name="T28" fmla="*/ 0 h 65"/>
                  <a:gd name="T29" fmla="*/ 57 w 57"/>
                  <a:gd name="T30" fmla="*/ 65 h 6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 h="65">
                    <a:moveTo>
                      <a:pt x="0" y="0"/>
                    </a:moveTo>
                    <a:lnTo>
                      <a:pt x="0" y="37"/>
                    </a:lnTo>
                    <a:lnTo>
                      <a:pt x="0" y="64"/>
                    </a:lnTo>
                    <a:lnTo>
                      <a:pt x="56" y="64"/>
                    </a:lnTo>
                    <a:lnTo>
                      <a:pt x="56" y="45"/>
                    </a:lnTo>
                    <a:lnTo>
                      <a:pt x="56" y="10"/>
                    </a:lnTo>
                    <a:lnTo>
                      <a:pt x="56" y="0"/>
                    </a:lnTo>
                    <a:lnTo>
                      <a:pt x="33"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31" name="Freeform 106">
                <a:extLst>
                  <a:ext uri="{FF2B5EF4-FFF2-40B4-BE49-F238E27FC236}">
                    <a16:creationId xmlns:a16="http://schemas.microsoft.com/office/drawing/2014/main" id="{7958F075-42B6-464B-80CC-0F094F28B73D}"/>
                  </a:ext>
                </a:extLst>
              </p:cNvPr>
              <p:cNvSpPr>
                <a:spLocks/>
              </p:cNvSpPr>
              <p:nvPr/>
            </p:nvSpPr>
            <p:spPr bwMode="auto">
              <a:xfrm>
                <a:off x="933" y="848"/>
                <a:ext cx="49" cy="24"/>
              </a:xfrm>
              <a:custGeom>
                <a:avLst/>
                <a:gdLst>
                  <a:gd name="T0" fmla="*/ 0 w 49"/>
                  <a:gd name="T1" fmla="*/ 2 h 24"/>
                  <a:gd name="T2" fmla="*/ 0 w 49"/>
                  <a:gd name="T3" fmla="*/ 23 h 24"/>
                  <a:gd name="T4" fmla="*/ 10 w 49"/>
                  <a:gd name="T5" fmla="*/ 23 h 24"/>
                  <a:gd name="T6" fmla="*/ 11 w 49"/>
                  <a:gd name="T7" fmla="*/ 18 h 24"/>
                  <a:gd name="T8" fmla="*/ 46 w 49"/>
                  <a:gd name="T9" fmla="*/ 18 h 24"/>
                  <a:gd name="T10" fmla="*/ 48 w 49"/>
                  <a:gd name="T11" fmla="*/ 8 h 24"/>
                  <a:gd name="T12" fmla="*/ 43 w 49"/>
                  <a:gd name="T13" fmla="*/ 0 h 24"/>
                  <a:gd name="T14" fmla="*/ 21 w 49"/>
                  <a:gd name="T15" fmla="*/ 1 h 24"/>
                  <a:gd name="T16" fmla="*/ 0 w 49"/>
                  <a:gd name="T17" fmla="*/ 2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9"/>
                  <a:gd name="T28" fmla="*/ 0 h 24"/>
                  <a:gd name="T29" fmla="*/ 49 w 49"/>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9" h="24">
                    <a:moveTo>
                      <a:pt x="0" y="2"/>
                    </a:moveTo>
                    <a:lnTo>
                      <a:pt x="0" y="23"/>
                    </a:lnTo>
                    <a:lnTo>
                      <a:pt x="10" y="23"/>
                    </a:lnTo>
                    <a:lnTo>
                      <a:pt x="11" y="18"/>
                    </a:lnTo>
                    <a:lnTo>
                      <a:pt x="46" y="18"/>
                    </a:lnTo>
                    <a:lnTo>
                      <a:pt x="48" y="8"/>
                    </a:lnTo>
                    <a:lnTo>
                      <a:pt x="43" y="0"/>
                    </a:lnTo>
                    <a:lnTo>
                      <a:pt x="21" y="1"/>
                    </a:lnTo>
                    <a:lnTo>
                      <a:pt x="0" y="2"/>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32" name="Freeform 107">
                <a:extLst>
                  <a:ext uri="{FF2B5EF4-FFF2-40B4-BE49-F238E27FC236}">
                    <a16:creationId xmlns:a16="http://schemas.microsoft.com/office/drawing/2014/main" id="{6DDE0B2C-8B87-4773-A12B-C2D00A81A234}"/>
                  </a:ext>
                </a:extLst>
              </p:cNvPr>
              <p:cNvSpPr>
                <a:spLocks/>
              </p:cNvSpPr>
              <p:nvPr/>
            </p:nvSpPr>
            <p:spPr bwMode="auto">
              <a:xfrm>
                <a:off x="933" y="848"/>
                <a:ext cx="51" cy="25"/>
              </a:xfrm>
              <a:custGeom>
                <a:avLst/>
                <a:gdLst>
                  <a:gd name="T0" fmla="*/ 0 w 51"/>
                  <a:gd name="T1" fmla="*/ 2 h 25"/>
                  <a:gd name="T2" fmla="*/ 0 w 51"/>
                  <a:gd name="T3" fmla="*/ 24 h 25"/>
                  <a:gd name="T4" fmla="*/ 11 w 51"/>
                  <a:gd name="T5" fmla="*/ 24 h 25"/>
                  <a:gd name="T6" fmla="*/ 11 w 51"/>
                  <a:gd name="T7" fmla="*/ 19 h 25"/>
                  <a:gd name="T8" fmla="*/ 48 w 51"/>
                  <a:gd name="T9" fmla="*/ 18 h 25"/>
                  <a:gd name="T10" fmla="*/ 50 w 51"/>
                  <a:gd name="T11" fmla="*/ 8 h 25"/>
                  <a:gd name="T12" fmla="*/ 45 w 51"/>
                  <a:gd name="T13" fmla="*/ 0 h 25"/>
                  <a:gd name="T14" fmla="*/ 22 w 51"/>
                  <a:gd name="T15" fmla="*/ 1 h 25"/>
                  <a:gd name="T16" fmla="*/ 0 w 51"/>
                  <a:gd name="T17" fmla="*/ 2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1"/>
                  <a:gd name="T28" fmla="*/ 0 h 25"/>
                  <a:gd name="T29" fmla="*/ 51 w 51"/>
                  <a:gd name="T30" fmla="*/ 25 h 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1" h="25">
                    <a:moveTo>
                      <a:pt x="0" y="2"/>
                    </a:moveTo>
                    <a:lnTo>
                      <a:pt x="0" y="24"/>
                    </a:lnTo>
                    <a:lnTo>
                      <a:pt x="11" y="24"/>
                    </a:lnTo>
                    <a:lnTo>
                      <a:pt x="11" y="19"/>
                    </a:lnTo>
                    <a:lnTo>
                      <a:pt x="48" y="18"/>
                    </a:lnTo>
                    <a:lnTo>
                      <a:pt x="50" y="8"/>
                    </a:lnTo>
                    <a:lnTo>
                      <a:pt x="45" y="0"/>
                    </a:lnTo>
                    <a:lnTo>
                      <a:pt x="22" y="1"/>
                    </a:lnTo>
                    <a:lnTo>
                      <a:pt x="0" y="2"/>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33" name="Freeform 108">
                <a:extLst>
                  <a:ext uri="{FF2B5EF4-FFF2-40B4-BE49-F238E27FC236}">
                    <a16:creationId xmlns:a16="http://schemas.microsoft.com/office/drawing/2014/main" id="{EE0C2A05-DFA3-4AAB-A851-EF69BE4D25F9}"/>
                  </a:ext>
                </a:extLst>
              </p:cNvPr>
              <p:cNvSpPr>
                <a:spLocks/>
              </p:cNvSpPr>
              <p:nvPr/>
            </p:nvSpPr>
            <p:spPr bwMode="auto">
              <a:xfrm>
                <a:off x="719" y="774"/>
                <a:ext cx="42" cy="41"/>
              </a:xfrm>
              <a:custGeom>
                <a:avLst/>
                <a:gdLst>
                  <a:gd name="T0" fmla="*/ 1 w 42"/>
                  <a:gd name="T1" fmla="*/ 0 h 41"/>
                  <a:gd name="T2" fmla="*/ 0 w 42"/>
                  <a:gd name="T3" fmla="*/ 14 h 41"/>
                  <a:gd name="T4" fmla="*/ 2 w 42"/>
                  <a:gd name="T5" fmla="*/ 29 h 41"/>
                  <a:gd name="T6" fmla="*/ 0 w 42"/>
                  <a:gd name="T7" fmla="*/ 39 h 41"/>
                  <a:gd name="T8" fmla="*/ 9 w 42"/>
                  <a:gd name="T9" fmla="*/ 36 h 41"/>
                  <a:gd name="T10" fmla="*/ 21 w 42"/>
                  <a:gd name="T11" fmla="*/ 37 h 41"/>
                  <a:gd name="T12" fmla="*/ 29 w 42"/>
                  <a:gd name="T13" fmla="*/ 35 h 41"/>
                  <a:gd name="T14" fmla="*/ 41 w 42"/>
                  <a:gd name="T15" fmla="*/ 40 h 41"/>
                  <a:gd name="T16" fmla="*/ 41 w 42"/>
                  <a:gd name="T17" fmla="*/ 1 h 41"/>
                  <a:gd name="T18" fmla="*/ 31 w 42"/>
                  <a:gd name="T19" fmla="*/ 1 h 41"/>
                  <a:gd name="T20" fmla="*/ 1 w 42"/>
                  <a:gd name="T21" fmla="*/ 0 h 4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2"/>
                  <a:gd name="T34" fmla="*/ 0 h 41"/>
                  <a:gd name="T35" fmla="*/ 42 w 42"/>
                  <a:gd name="T36" fmla="*/ 41 h 4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2" h="41">
                    <a:moveTo>
                      <a:pt x="1" y="0"/>
                    </a:moveTo>
                    <a:lnTo>
                      <a:pt x="0" y="14"/>
                    </a:lnTo>
                    <a:lnTo>
                      <a:pt x="2" y="29"/>
                    </a:lnTo>
                    <a:lnTo>
                      <a:pt x="0" y="39"/>
                    </a:lnTo>
                    <a:lnTo>
                      <a:pt x="9" y="36"/>
                    </a:lnTo>
                    <a:lnTo>
                      <a:pt x="21" y="37"/>
                    </a:lnTo>
                    <a:lnTo>
                      <a:pt x="29" y="35"/>
                    </a:lnTo>
                    <a:lnTo>
                      <a:pt x="41" y="40"/>
                    </a:lnTo>
                    <a:lnTo>
                      <a:pt x="41" y="1"/>
                    </a:lnTo>
                    <a:lnTo>
                      <a:pt x="31" y="1"/>
                    </a:lnTo>
                    <a:lnTo>
                      <a:pt x="1"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34" name="Freeform 109">
                <a:extLst>
                  <a:ext uri="{FF2B5EF4-FFF2-40B4-BE49-F238E27FC236}">
                    <a16:creationId xmlns:a16="http://schemas.microsoft.com/office/drawing/2014/main" id="{83A51E3C-EDBC-4E8C-B527-AEDF0E6FFE28}"/>
                  </a:ext>
                </a:extLst>
              </p:cNvPr>
              <p:cNvSpPr>
                <a:spLocks/>
              </p:cNvSpPr>
              <p:nvPr/>
            </p:nvSpPr>
            <p:spPr bwMode="auto">
              <a:xfrm>
                <a:off x="719" y="774"/>
                <a:ext cx="45" cy="43"/>
              </a:xfrm>
              <a:custGeom>
                <a:avLst/>
                <a:gdLst>
                  <a:gd name="T0" fmla="*/ 1 w 45"/>
                  <a:gd name="T1" fmla="*/ 0 h 43"/>
                  <a:gd name="T2" fmla="*/ 0 w 45"/>
                  <a:gd name="T3" fmla="*/ 15 h 43"/>
                  <a:gd name="T4" fmla="*/ 2 w 45"/>
                  <a:gd name="T5" fmla="*/ 30 h 43"/>
                  <a:gd name="T6" fmla="*/ 0 w 45"/>
                  <a:gd name="T7" fmla="*/ 41 h 43"/>
                  <a:gd name="T8" fmla="*/ 9 w 45"/>
                  <a:gd name="T9" fmla="*/ 38 h 43"/>
                  <a:gd name="T10" fmla="*/ 23 w 45"/>
                  <a:gd name="T11" fmla="*/ 39 h 43"/>
                  <a:gd name="T12" fmla="*/ 32 w 45"/>
                  <a:gd name="T13" fmla="*/ 37 h 43"/>
                  <a:gd name="T14" fmla="*/ 44 w 45"/>
                  <a:gd name="T15" fmla="*/ 42 h 43"/>
                  <a:gd name="T16" fmla="*/ 44 w 45"/>
                  <a:gd name="T17" fmla="*/ 1 h 43"/>
                  <a:gd name="T18" fmla="*/ 33 w 45"/>
                  <a:gd name="T19" fmla="*/ 1 h 43"/>
                  <a:gd name="T20" fmla="*/ 1 w 45"/>
                  <a:gd name="T21" fmla="*/ 0 h 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5"/>
                  <a:gd name="T34" fmla="*/ 0 h 43"/>
                  <a:gd name="T35" fmla="*/ 45 w 45"/>
                  <a:gd name="T36" fmla="*/ 43 h 4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5" h="43">
                    <a:moveTo>
                      <a:pt x="1" y="0"/>
                    </a:moveTo>
                    <a:lnTo>
                      <a:pt x="0" y="15"/>
                    </a:lnTo>
                    <a:lnTo>
                      <a:pt x="2" y="30"/>
                    </a:lnTo>
                    <a:lnTo>
                      <a:pt x="0" y="41"/>
                    </a:lnTo>
                    <a:lnTo>
                      <a:pt x="9" y="38"/>
                    </a:lnTo>
                    <a:lnTo>
                      <a:pt x="23" y="39"/>
                    </a:lnTo>
                    <a:lnTo>
                      <a:pt x="32" y="37"/>
                    </a:lnTo>
                    <a:lnTo>
                      <a:pt x="44" y="42"/>
                    </a:lnTo>
                    <a:lnTo>
                      <a:pt x="44" y="1"/>
                    </a:lnTo>
                    <a:lnTo>
                      <a:pt x="33" y="1"/>
                    </a:lnTo>
                    <a:lnTo>
                      <a:pt x="1"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35" name="Freeform 110">
                <a:extLst>
                  <a:ext uri="{FF2B5EF4-FFF2-40B4-BE49-F238E27FC236}">
                    <a16:creationId xmlns:a16="http://schemas.microsoft.com/office/drawing/2014/main" id="{74B9F55D-D860-4C74-AD04-1C5477421456}"/>
                  </a:ext>
                </a:extLst>
              </p:cNvPr>
              <p:cNvSpPr>
                <a:spLocks/>
              </p:cNvSpPr>
              <p:nvPr/>
            </p:nvSpPr>
            <p:spPr bwMode="auto">
              <a:xfrm>
                <a:off x="837" y="850"/>
                <a:ext cx="54" cy="37"/>
              </a:xfrm>
              <a:custGeom>
                <a:avLst/>
                <a:gdLst>
                  <a:gd name="T0" fmla="*/ 0 w 54"/>
                  <a:gd name="T1" fmla="*/ 0 h 37"/>
                  <a:gd name="T2" fmla="*/ 0 w 54"/>
                  <a:gd name="T3" fmla="*/ 36 h 37"/>
                  <a:gd name="T4" fmla="*/ 39 w 54"/>
                  <a:gd name="T5" fmla="*/ 36 h 37"/>
                  <a:gd name="T6" fmla="*/ 53 w 54"/>
                  <a:gd name="T7" fmla="*/ 35 h 37"/>
                  <a:gd name="T8" fmla="*/ 52 w 54"/>
                  <a:gd name="T9" fmla="*/ 0 h 37"/>
                  <a:gd name="T10" fmla="*/ 31 w 54"/>
                  <a:gd name="T11" fmla="*/ 0 h 37"/>
                  <a:gd name="T12" fmla="*/ 0 w 54"/>
                  <a:gd name="T13" fmla="*/ 0 h 37"/>
                  <a:gd name="T14" fmla="*/ 0 60000 65536"/>
                  <a:gd name="T15" fmla="*/ 0 60000 65536"/>
                  <a:gd name="T16" fmla="*/ 0 60000 65536"/>
                  <a:gd name="T17" fmla="*/ 0 60000 65536"/>
                  <a:gd name="T18" fmla="*/ 0 60000 65536"/>
                  <a:gd name="T19" fmla="*/ 0 60000 65536"/>
                  <a:gd name="T20" fmla="*/ 0 60000 65536"/>
                  <a:gd name="T21" fmla="*/ 0 w 54"/>
                  <a:gd name="T22" fmla="*/ 0 h 37"/>
                  <a:gd name="T23" fmla="*/ 54 w 54"/>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 h="37">
                    <a:moveTo>
                      <a:pt x="0" y="0"/>
                    </a:moveTo>
                    <a:lnTo>
                      <a:pt x="0" y="36"/>
                    </a:lnTo>
                    <a:lnTo>
                      <a:pt x="39" y="36"/>
                    </a:lnTo>
                    <a:lnTo>
                      <a:pt x="53" y="35"/>
                    </a:lnTo>
                    <a:lnTo>
                      <a:pt x="52" y="0"/>
                    </a:lnTo>
                    <a:lnTo>
                      <a:pt x="31"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36" name="Freeform 111">
                <a:extLst>
                  <a:ext uri="{FF2B5EF4-FFF2-40B4-BE49-F238E27FC236}">
                    <a16:creationId xmlns:a16="http://schemas.microsoft.com/office/drawing/2014/main" id="{6CD6D329-61DD-4BE4-8AAD-910D3E48258A}"/>
                  </a:ext>
                </a:extLst>
              </p:cNvPr>
              <p:cNvSpPr>
                <a:spLocks/>
              </p:cNvSpPr>
              <p:nvPr/>
            </p:nvSpPr>
            <p:spPr bwMode="auto">
              <a:xfrm>
                <a:off x="837" y="850"/>
                <a:ext cx="57" cy="37"/>
              </a:xfrm>
              <a:custGeom>
                <a:avLst/>
                <a:gdLst>
                  <a:gd name="T0" fmla="*/ 0 w 57"/>
                  <a:gd name="T1" fmla="*/ 0 h 37"/>
                  <a:gd name="T2" fmla="*/ 0 w 57"/>
                  <a:gd name="T3" fmla="*/ 36 h 37"/>
                  <a:gd name="T4" fmla="*/ 41 w 57"/>
                  <a:gd name="T5" fmla="*/ 36 h 37"/>
                  <a:gd name="T6" fmla="*/ 56 w 57"/>
                  <a:gd name="T7" fmla="*/ 35 h 37"/>
                  <a:gd name="T8" fmla="*/ 55 w 57"/>
                  <a:gd name="T9" fmla="*/ 0 h 37"/>
                  <a:gd name="T10" fmla="*/ 33 w 57"/>
                  <a:gd name="T11" fmla="*/ 0 h 37"/>
                  <a:gd name="T12" fmla="*/ 0 w 57"/>
                  <a:gd name="T13" fmla="*/ 0 h 37"/>
                  <a:gd name="T14" fmla="*/ 0 60000 65536"/>
                  <a:gd name="T15" fmla="*/ 0 60000 65536"/>
                  <a:gd name="T16" fmla="*/ 0 60000 65536"/>
                  <a:gd name="T17" fmla="*/ 0 60000 65536"/>
                  <a:gd name="T18" fmla="*/ 0 60000 65536"/>
                  <a:gd name="T19" fmla="*/ 0 60000 65536"/>
                  <a:gd name="T20" fmla="*/ 0 60000 65536"/>
                  <a:gd name="T21" fmla="*/ 0 w 57"/>
                  <a:gd name="T22" fmla="*/ 0 h 37"/>
                  <a:gd name="T23" fmla="*/ 57 w 57"/>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7" h="37">
                    <a:moveTo>
                      <a:pt x="0" y="0"/>
                    </a:moveTo>
                    <a:lnTo>
                      <a:pt x="0" y="36"/>
                    </a:lnTo>
                    <a:lnTo>
                      <a:pt x="41" y="36"/>
                    </a:lnTo>
                    <a:lnTo>
                      <a:pt x="56" y="35"/>
                    </a:lnTo>
                    <a:lnTo>
                      <a:pt x="55" y="0"/>
                    </a:lnTo>
                    <a:lnTo>
                      <a:pt x="33"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37" name="Freeform 112">
                <a:extLst>
                  <a:ext uri="{FF2B5EF4-FFF2-40B4-BE49-F238E27FC236}">
                    <a16:creationId xmlns:a16="http://schemas.microsoft.com/office/drawing/2014/main" id="{15C31392-841D-491C-9F03-FB6A29726814}"/>
                  </a:ext>
                </a:extLst>
              </p:cNvPr>
              <p:cNvSpPr>
                <a:spLocks/>
              </p:cNvSpPr>
              <p:nvPr/>
            </p:nvSpPr>
            <p:spPr bwMode="auto">
              <a:xfrm>
                <a:off x="534" y="597"/>
                <a:ext cx="55" cy="36"/>
              </a:xfrm>
              <a:custGeom>
                <a:avLst/>
                <a:gdLst>
                  <a:gd name="T0" fmla="*/ 0 w 55"/>
                  <a:gd name="T1" fmla="*/ 0 h 36"/>
                  <a:gd name="T2" fmla="*/ 0 w 55"/>
                  <a:gd name="T3" fmla="*/ 34 h 36"/>
                  <a:gd name="T4" fmla="*/ 53 w 55"/>
                  <a:gd name="T5" fmla="*/ 35 h 36"/>
                  <a:gd name="T6" fmla="*/ 54 w 55"/>
                  <a:gd name="T7" fmla="*/ 10 h 36"/>
                  <a:gd name="T8" fmla="*/ 52 w 55"/>
                  <a:gd name="T9" fmla="*/ 10 h 36"/>
                  <a:gd name="T10" fmla="*/ 52 w 55"/>
                  <a:gd name="T11" fmla="*/ 1 h 36"/>
                  <a:gd name="T12" fmla="*/ 0 w 55"/>
                  <a:gd name="T13" fmla="*/ 0 h 36"/>
                  <a:gd name="T14" fmla="*/ 0 60000 65536"/>
                  <a:gd name="T15" fmla="*/ 0 60000 65536"/>
                  <a:gd name="T16" fmla="*/ 0 60000 65536"/>
                  <a:gd name="T17" fmla="*/ 0 60000 65536"/>
                  <a:gd name="T18" fmla="*/ 0 60000 65536"/>
                  <a:gd name="T19" fmla="*/ 0 60000 65536"/>
                  <a:gd name="T20" fmla="*/ 0 60000 65536"/>
                  <a:gd name="T21" fmla="*/ 0 w 55"/>
                  <a:gd name="T22" fmla="*/ 0 h 36"/>
                  <a:gd name="T23" fmla="*/ 55 w 55"/>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 h="36">
                    <a:moveTo>
                      <a:pt x="0" y="0"/>
                    </a:moveTo>
                    <a:lnTo>
                      <a:pt x="0" y="34"/>
                    </a:lnTo>
                    <a:lnTo>
                      <a:pt x="53" y="35"/>
                    </a:lnTo>
                    <a:lnTo>
                      <a:pt x="54" y="10"/>
                    </a:lnTo>
                    <a:lnTo>
                      <a:pt x="52" y="10"/>
                    </a:lnTo>
                    <a:lnTo>
                      <a:pt x="52" y="1"/>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38" name="Freeform 113">
                <a:extLst>
                  <a:ext uri="{FF2B5EF4-FFF2-40B4-BE49-F238E27FC236}">
                    <a16:creationId xmlns:a16="http://schemas.microsoft.com/office/drawing/2014/main" id="{67F27821-5E43-4EC2-AF9A-0D2895A654E6}"/>
                  </a:ext>
                </a:extLst>
              </p:cNvPr>
              <p:cNvSpPr>
                <a:spLocks/>
              </p:cNvSpPr>
              <p:nvPr/>
            </p:nvSpPr>
            <p:spPr bwMode="auto">
              <a:xfrm>
                <a:off x="534" y="597"/>
                <a:ext cx="57" cy="39"/>
              </a:xfrm>
              <a:custGeom>
                <a:avLst/>
                <a:gdLst>
                  <a:gd name="T0" fmla="*/ 0 w 57"/>
                  <a:gd name="T1" fmla="*/ 0 h 39"/>
                  <a:gd name="T2" fmla="*/ 0 w 57"/>
                  <a:gd name="T3" fmla="*/ 37 h 39"/>
                  <a:gd name="T4" fmla="*/ 55 w 57"/>
                  <a:gd name="T5" fmla="*/ 38 h 39"/>
                  <a:gd name="T6" fmla="*/ 56 w 57"/>
                  <a:gd name="T7" fmla="*/ 11 h 39"/>
                  <a:gd name="T8" fmla="*/ 53 w 57"/>
                  <a:gd name="T9" fmla="*/ 11 h 39"/>
                  <a:gd name="T10" fmla="*/ 54 w 57"/>
                  <a:gd name="T11" fmla="*/ 1 h 39"/>
                  <a:gd name="T12" fmla="*/ 0 w 57"/>
                  <a:gd name="T13" fmla="*/ 0 h 39"/>
                  <a:gd name="T14" fmla="*/ 0 60000 65536"/>
                  <a:gd name="T15" fmla="*/ 0 60000 65536"/>
                  <a:gd name="T16" fmla="*/ 0 60000 65536"/>
                  <a:gd name="T17" fmla="*/ 0 60000 65536"/>
                  <a:gd name="T18" fmla="*/ 0 60000 65536"/>
                  <a:gd name="T19" fmla="*/ 0 60000 65536"/>
                  <a:gd name="T20" fmla="*/ 0 60000 65536"/>
                  <a:gd name="T21" fmla="*/ 0 w 57"/>
                  <a:gd name="T22" fmla="*/ 0 h 39"/>
                  <a:gd name="T23" fmla="*/ 57 w 57"/>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7" h="39">
                    <a:moveTo>
                      <a:pt x="0" y="0"/>
                    </a:moveTo>
                    <a:lnTo>
                      <a:pt x="0" y="37"/>
                    </a:lnTo>
                    <a:lnTo>
                      <a:pt x="55" y="38"/>
                    </a:lnTo>
                    <a:lnTo>
                      <a:pt x="56" y="11"/>
                    </a:lnTo>
                    <a:lnTo>
                      <a:pt x="53" y="11"/>
                    </a:lnTo>
                    <a:lnTo>
                      <a:pt x="54" y="1"/>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39" name="Freeform 114">
                <a:extLst>
                  <a:ext uri="{FF2B5EF4-FFF2-40B4-BE49-F238E27FC236}">
                    <a16:creationId xmlns:a16="http://schemas.microsoft.com/office/drawing/2014/main" id="{12A060CC-AFCC-4194-8ECD-CFCB47BF65C7}"/>
                  </a:ext>
                </a:extLst>
              </p:cNvPr>
              <p:cNvSpPr>
                <a:spLocks/>
              </p:cNvSpPr>
              <p:nvPr/>
            </p:nvSpPr>
            <p:spPr bwMode="auto">
              <a:xfrm>
                <a:off x="752" y="766"/>
                <a:ext cx="63" cy="50"/>
              </a:xfrm>
              <a:custGeom>
                <a:avLst/>
                <a:gdLst>
                  <a:gd name="T0" fmla="*/ 0 w 63"/>
                  <a:gd name="T1" fmla="*/ 0 h 50"/>
                  <a:gd name="T2" fmla="*/ 0 w 63"/>
                  <a:gd name="T3" fmla="*/ 9 h 50"/>
                  <a:gd name="T4" fmla="*/ 11 w 63"/>
                  <a:gd name="T5" fmla="*/ 9 h 50"/>
                  <a:gd name="T6" fmla="*/ 10 w 63"/>
                  <a:gd name="T7" fmla="*/ 48 h 50"/>
                  <a:gd name="T8" fmla="*/ 23 w 63"/>
                  <a:gd name="T9" fmla="*/ 49 h 50"/>
                  <a:gd name="T10" fmla="*/ 26 w 63"/>
                  <a:gd name="T11" fmla="*/ 45 h 50"/>
                  <a:gd name="T12" fmla="*/ 42 w 63"/>
                  <a:gd name="T13" fmla="*/ 45 h 50"/>
                  <a:gd name="T14" fmla="*/ 44 w 63"/>
                  <a:gd name="T15" fmla="*/ 40 h 50"/>
                  <a:gd name="T16" fmla="*/ 51 w 63"/>
                  <a:gd name="T17" fmla="*/ 37 h 50"/>
                  <a:gd name="T18" fmla="*/ 52 w 63"/>
                  <a:gd name="T19" fmla="*/ 34 h 50"/>
                  <a:gd name="T20" fmla="*/ 51 w 63"/>
                  <a:gd name="T21" fmla="*/ 33 h 50"/>
                  <a:gd name="T22" fmla="*/ 55 w 63"/>
                  <a:gd name="T23" fmla="*/ 28 h 50"/>
                  <a:gd name="T24" fmla="*/ 58 w 63"/>
                  <a:gd name="T25" fmla="*/ 28 h 50"/>
                  <a:gd name="T26" fmla="*/ 62 w 63"/>
                  <a:gd name="T27" fmla="*/ 25 h 50"/>
                  <a:gd name="T28" fmla="*/ 62 w 63"/>
                  <a:gd name="T29" fmla="*/ 8 h 50"/>
                  <a:gd name="T30" fmla="*/ 53 w 63"/>
                  <a:gd name="T31" fmla="*/ 8 h 50"/>
                  <a:gd name="T32" fmla="*/ 47 w 63"/>
                  <a:gd name="T33" fmla="*/ 4 h 50"/>
                  <a:gd name="T34" fmla="*/ 46 w 63"/>
                  <a:gd name="T35" fmla="*/ 0 h 50"/>
                  <a:gd name="T36" fmla="*/ 0 w 63"/>
                  <a:gd name="T37" fmla="*/ 0 h 5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3"/>
                  <a:gd name="T58" fmla="*/ 0 h 50"/>
                  <a:gd name="T59" fmla="*/ 63 w 63"/>
                  <a:gd name="T60" fmla="*/ 50 h 5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3" h="50">
                    <a:moveTo>
                      <a:pt x="0" y="0"/>
                    </a:moveTo>
                    <a:lnTo>
                      <a:pt x="0" y="9"/>
                    </a:lnTo>
                    <a:lnTo>
                      <a:pt x="11" y="9"/>
                    </a:lnTo>
                    <a:lnTo>
                      <a:pt x="10" y="48"/>
                    </a:lnTo>
                    <a:lnTo>
                      <a:pt x="23" y="49"/>
                    </a:lnTo>
                    <a:lnTo>
                      <a:pt x="26" y="45"/>
                    </a:lnTo>
                    <a:lnTo>
                      <a:pt x="42" y="45"/>
                    </a:lnTo>
                    <a:lnTo>
                      <a:pt x="44" y="40"/>
                    </a:lnTo>
                    <a:lnTo>
                      <a:pt x="51" y="37"/>
                    </a:lnTo>
                    <a:lnTo>
                      <a:pt x="52" y="34"/>
                    </a:lnTo>
                    <a:lnTo>
                      <a:pt x="51" y="33"/>
                    </a:lnTo>
                    <a:lnTo>
                      <a:pt x="55" y="28"/>
                    </a:lnTo>
                    <a:lnTo>
                      <a:pt x="58" y="28"/>
                    </a:lnTo>
                    <a:lnTo>
                      <a:pt x="62" y="25"/>
                    </a:lnTo>
                    <a:lnTo>
                      <a:pt x="62" y="8"/>
                    </a:lnTo>
                    <a:lnTo>
                      <a:pt x="53" y="8"/>
                    </a:lnTo>
                    <a:lnTo>
                      <a:pt x="47" y="4"/>
                    </a:lnTo>
                    <a:lnTo>
                      <a:pt x="46"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40" name="Freeform 115">
                <a:extLst>
                  <a:ext uri="{FF2B5EF4-FFF2-40B4-BE49-F238E27FC236}">
                    <a16:creationId xmlns:a16="http://schemas.microsoft.com/office/drawing/2014/main" id="{1C80AC47-43B1-4AE7-9B19-2C61AB561C48}"/>
                  </a:ext>
                </a:extLst>
              </p:cNvPr>
              <p:cNvSpPr>
                <a:spLocks/>
              </p:cNvSpPr>
              <p:nvPr/>
            </p:nvSpPr>
            <p:spPr bwMode="auto">
              <a:xfrm>
                <a:off x="752" y="766"/>
                <a:ext cx="65" cy="52"/>
              </a:xfrm>
              <a:custGeom>
                <a:avLst/>
                <a:gdLst>
                  <a:gd name="T0" fmla="*/ 0 w 65"/>
                  <a:gd name="T1" fmla="*/ 0 h 52"/>
                  <a:gd name="T2" fmla="*/ 0 w 65"/>
                  <a:gd name="T3" fmla="*/ 9 h 52"/>
                  <a:gd name="T4" fmla="*/ 11 w 65"/>
                  <a:gd name="T5" fmla="*/ 9 h 52"/>
                  <a:gd name="T6" fmla="*/ 10 w 65"/>
                  <a:gd name="T7" fmla="*/ 50 h 52"/>
                  <a:gd name="T8" fmla="*/ 24 w 65"/>
                  <a:gd name="T9" fmla="*/ 51 h 52"/>
                  <a:gd name="T10" fmla="*/ 27 w 65"/>
                  <a:gd name="T11" fmla="*/ 47 h 52"/>
                  <a:gd name="T12" fmla="*/ 43 w 65"/>
                  <a:gd name="T13" fmla="*/ 47 h 52"/>
                  <a:gd name="T14" fmla="*/ 46 w 65"/>
                  <a:gd name="T15" fmla="*/ 41 h 52"/>
                  <a:gd name="T16" fmla="*/ 53 w 65"/>
                  <a:gd name="T17" fmla="*/ 39 h 52"/>
                  <a:gd name="T18" fmla="*/ 53 w 65"/>
                  <a:gd name="T19" fmla="*/ 36 h 52"/>
                  <a:gd name="T20" fmla="*/ 53 w 65"/>
                  <a:gd name="T21" fmla="*/ 34 h 52"/>
                  <a:gd name="T22" fmla="*/ 57 w 65"/>
                  <a:gd name="T23" fmla="*/ 29 h 52"/>
                  <a:gd name="T24" fmla="*/ 60 w 65"/>
                  <a:gd name="T25" fmla="*/ 30 h 52"/>
                  <a:gd name="T26" fmla="*/ 64 w 65"/>
                  <a:gd name="T27" fmla="*/ 26 h 52"/>
                  <a:gd name="T28" fmla="*/ 64 w 65"/>
                  <a:gd name="T29" fmla="*/ 8 h 52"/>
                  <a:gd name="T30" fmla="*/ 55 w 65"/>
                  <a:gd name="T31" fmla="*/ 8 h 52"/>
                  <a:gd name="T32" fmla="*/ 48 w 65"/>
                  <a:gd name="T33" fmla="*/ 4 h 52"/>
                  <a:gd name="T34" fmla="*/ 47 w 65"/>
                  <a:gd name="T35" fmla="*/ 0 h 52"/>
                  <a:gd name="T36" fmla="*/ 0 w 65"/>
                  <a:gd name="T37" fmla="*/ 0 h 5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5"/>
                  <a:gd name="T58" fmla="*/ 0 h 52"/>
                  <a:gd name="T59" fmla="*/ 65 w 65"/>
                  <a:gd name="T60" fmla="*/ 52 h 5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5" h="52">
                    <a:moveTo>
                      <a:pt x="0" y="0"/>
                    </a:moveTo>
                    <a:lnTo>
                      <a:pt x="0" y="9"/>
                    </a:lnTo>
                    <a:lnTo>
                      <a:pt x="11" y="9"/>
                    </a:lnTo>
                    <a:lnTo>
                      <a:pt x="10" y="50"/>
                    </a:lnTo>
                    <a:lnTo>
                      <a:pt x="24" y="51"/>
                    </a:lnTo>
                    <a:lnTo>
                      <a:pt x="27" y="47"/>
                    </a:lnTo>
                    <a:lnTo>
                      <a:pt x="43" y="47"/>
                    </a:lnTo>
                    <a:lnTo>
                      <a:pt x="46" y="41"/>
                    </a:lnTo>
                    <a:lnTo>
                      <a:pt x="53" y="39"/>
                    </a:lnTo>
                    <a:lnTo>
                      <a:pt x="53" y="36"/>
                    </a:lnTo>
                    <a:lnTo>
                      <a:pt x="53" y="34"/>
                    </a:lnTo>
                    <a:lnTo>
                      <a:pt x="57" y="29"/>
                    </a:lnTo>
                    <a:lnTo>
                      <a:pt x="60" y="30"/>
                    </a:lnTo>
                    <a:lnTo>
                      <a:pt x="64" y="26"/>
                    </a:lnTo>
                    <a:lnTo>
                      <a:pt x="64" y="8"/>
                    </a:lnTo>
                    <a:lnTo>
                      <a:pt x="55" y="8"/>
                    </a:lnTo>
                    <a:lnTo>
                      <a:pt x="48" y="4"/>
                    </a:lnTo>
                    <a:lnTo>
                      <a:pt x="47"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41" name="Freeform 116">
                <a:extLst>
                  <a:ext uri="{FF2B5EF4-FFF2-40B4-BE49-F238E27FC236}">
                    <a16:creationId xmlns:a16="http://schemas.microsoft.com/office/drawing/2014/main" id="{D660ACCA-DCE9-45FF-A88A-1B258E64C147}"/>
                  </a:ext>
                </a:extLst>
              </p:cNvPr>
              <p:cNvSpPr>
                <a:spLocks/>
              </p:cNvSpPr>
              <p:nvPr/>
            </p:nvSpPr>
            <p:spPr bwMode="auto">
              <a:xfrm>
                <a:off x="644" y="497"/>
                <a:ext cx="74" cy="56"/>
              </a:xfrm>
              <a:custGeom>
                <a:avLst/>
                <a:gdLst>
                  <a:gd name="T0" fmla="*/ 0 w 74"/>
                  <a:gd name="T1" fmla="*/ 0 h 56"/>
                  <a:gd name="T2" fmla="*/ 0 w 74"/>
                  <a:gd name="T3" fmla="*/ 54 h 56"/>
                  <a:gd name="T4" fmla="*/ 73 w 74"/>
                  <a:gd name="T5" fmla="*/ 55 h 56"/>
                  <a:gd name="T6" fmla="*/ 73 w 74"/>
                  <a:gd name="T7" fmla="*/ 19 h 56"/>
                  <a:gd name="T8" fmla="*/ 55 w 74"/>
                  <a:gd name="T9" fmla="*/ 20 h 56"/>
                  <a:gd name="T10" fmla="*/ 55 w 74"/>
                  <a:gd name="T11" fmla="*/ 1 h 56"/>
                  <a:gd name="T12" fmla="*/ 0 w 74"/>
                  <a:gd name="T13" fmla="*/ 0 h 56"/>
                  <a:gd name="T14" fmla="*/ 0 60000 65536"/>
                  <a:gd name="T15" fmla="*/ 0 60000 65536"/>
                  <a:gd name="T16" fmla="*/ 0 60000 65536"/>
                  <a:gd name="T17" fmla="*/ 0 60000 65536"/>
                  <a:gd name="T18" fmla="*/ 0 60000 65536"/>
                  <a:gd name="T19" fmla="*/ 0 60000 65536"/>
                  <a:gd name="T20" fmla="*/ 0 60000 65536"/>
                  <a:gd name="T21" fmla="*/ 0 w 74"/>
                  <a:gd name="T22" fmla="*/ 0 h 56"/>
                  <a:gd name="T23" fmla="*/ 74 w 74"/>
                  <a:gd name="T24" fmla="*/ 56 h 5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4" h="56">
                    <a:moveTo>
                      <a:pt x="0" y="0"/>
                    </a:moveTo>
                    <a:lnTo>
                      <a:pt x="0" y="54"/>
                    </a:lnTo>
                    <a:lnTo>
                      <a:pt x="73" y="55"/>
                    </a:lnTo>
                    <a:lnTo>
                      <a:pt x="73" y="19"/>
                    </a:lnTo>
                    <a:lnTo>
                      <a:pt x="55" y="20"/>
                    </a:lnTo>
                    <a:lnTo>
                      <a:pt x="55" y="1"/>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42" name="Freeform 117">
                <a:extLst>
                  <a:ext uri="{FF2B5EF4-FFF2-40B4-BE49-F238E27FC236}">
                    <a16:creationId xmlns:a16="http://schemas.microsoft.com/office/drawing/2014/main" id="{20638860-0BEE-4D91-9047-0C8CCF2F381B}"/>
                  </a:ext>
                </a:extLst>
              </p:cNvPr>
              <p:cNvSpPr>
                <a:spLocks/>
              </p:cNvSpPr>
              <p:nvPr/>
            </p:nvSpPr>
            <p:spPr bwMode="auto">
              <a:xfrm>
                <a:off x="644" y="497"/>
                <a:ext cx="76" cy="57"/>
              </a:xfrm>
              <a:custGeom>
                <a:avLst/>
                <a:gdLst>
                  <a:gd name="T0" fmla="*/ 0 w 76"/>
                  <a:gd name="T1" fmla="*/ 0 h 57"/>
                  <a:gd name="T2" fmla="*/ 0 w 76"/>
                  <a:gd name="T3" fmla="*/ 55 h 57"/>
                  <a:gd name="T4" fmla="*/ 75 w 76"/>
                  <a:gd name="T5" fmla="*/ 56 h 57"/>
                  <a:gd name="T6" fmla="*/ 75 w 76"/>
                  <a:gd name="T7" fmla="*/ 19 h 57"/>
                  <a:gd name="T8" fmla="*/ 56 w 76"/>
                  <a:gd name="T9" fmla="*/ 20 h 57"/>
                  <a:gd name="T10" fmla="*/ 56 w 76"/>
                  <a:gd name="T11" fmla="*/ 1 h 57"/>
                  <a:gd name="T12" fmla="*/ 0 w 76"/>
                  <a:gd name="T13" fmla="*/ 0 h 57"/>
                  <a:gd name="T14" fmla="*/ 0 60000 65536"/>
                  <a:gd name="T15" fmla="*/ 0 60000 65536"/>
                  <a:gd name="T16" fmla="*/ 0 60000 65536"/>
                  <a:gd name="T17" fmla="*/ 0 60000 65536"/>
                  <a:gd name="T18" fmla="*/ 0 60000 65536"/>
                  <a:gd name="T19" fmla="*/ 0 60000 65536"/>
                  <a:gd name="T20" fmla="*/ 0 60000 65536"/>
                  <a:gd name="T21" fmla="*/ 0 w 76"/>
                  <a:gd name="T22" fmla="*/ 0 h 57"/>
                  <a:gd name="T23" fmla="*/ 76 w 76"/>
                  <a:gd name="T24" fmla="*/ 57 h 5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 h="57">
                    <a:moveTo>
                      <a:pt x="0" y="0"/>
                    </a:moveTo>
                    <a:lnTo>
                      <a:pt x="0" y="55"/>
                    </a:lnTo>
                    <a:lnTo>
                      <a:pt x="75" y="56"/>
                    </a:lnTo>
                    <a:lnTo>
                      <a:pt x="75" y="19"/>
                    </a:lnTo>
                    <a:lnTo>
                      <a:pt x="56" y="20"/>
                    </a:lnTo>
                    <a:lnTo>
                      <a:pt x="56" y="1"/>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43" name="Freeform 118">
                <a:extLst>
                  <a:ext uri="{FF2B5EF4-FFF2-40B4-BE49-F238E27FC236}">
                    <a16:creationId xmlns:a16="http://schemas.microsoft.com/office/drawing/2014/main" id="{72A4141C-1F63-45AD-91D7-7120536C36E9}"/>
                  </a:ext>
                </a:extLst>
              </p:cNvPr>
              <p:cNvSpPr>
                <a:spLocks/>
              </p:cNvSpPr>
              <p:nvPr/>
            </p:nvSpPr>
            <p:spPr bwMode="auto">
              <a:xfrm>
                <a:off x="847" y="618"/>
                <a:ext cx="86" cy="45"/>
              </a:xfrm>
              <a:custGeom>
                <a:avLst/>
                <a:gdLst>
                  <a:gd name="T0" fmla="*/ 0 w 86"/>
                  <a:gd name="T1" fmla="*/ 0 h 45"/>
                  <a:gd name="T2" fmla="*/ 1 w 86"/>
                  <a:gd name="T3" fmla="*/ 35 h 45"/>
                  <a:gd name="T4" fmla="*/ 54 w 86"/>
                  <a:gd name="T5" fmla="*/ 35 h 45"/>
                  <a:gd name="T6" fmla="*/ 54 w 86"/>
                  <a:gd name="T7" fmla="*/ 44 h 45"/>
                  <a:gd name="T8" fmla="*/ 85 w 86"/>
                  <a:gd name="T9" fmla="*/ 43 h 45"/>
                  <a:gd name="T10" fmla="*/ 85 w 86"/>
                  <a:gd name="T11" fmla="*/ 36 h 45"/>
                  <a:gd name="T12" fmla="*/ 83 w 86"/>
                  <a:gd name="T13" fmla="*/ 36 h 45"/>
                  <a:gd name="T14" fmla="*/ 83 w 86"/>
                  <a:gd name="T15" fmla="*/ 34 h 45"/>
                  <a:gd name="T16" fmla="*/ 85 w 86"/>
                  <a:gd name="T17" fmla="*/ 33 h 45"/>
                  <a:gd name="T18" fmla="*/ 84 w 86"/>
                  <a:gd name="T19" fmla="*/ 17 h 45"/>
                  <a:gd name="T20" fmla="*/ 53 w 86"/>
                  <a:gd name="T21" fmla="*/ 17 h 45"/>
                  <a:gd name="T22" fmla="*/ 36 w 86"/>
                  <a:gd name="T23" fmla="*/ 16 h 45"/>
                  <a:gd name="T24" fmla="*/ 37 w 86"/>
                  <a:gd name="T25" fmla="*/ 9 h 45"/>
                  <a:gd name="T26" fmla="*/ 21 w 86"/>
                  <a:gd name="T27" fmla="*/ 9 h 45"/>
                  <a:gd name="T28" fmla="*/ 21 w 86"/>
                  <a:gd name="T29" fmla="*/ 1 h 45"/>
                  <a:gd name="T30" fmla="*/ 0 w 86"/>
                  <a:gd name="T31" fmla="*/ 0 h 4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6"/>
                  <a:gd name="T49" fmla="*/ 0 h 45"/>
                  <a:gd name="T50" fmla="*/ 86 w 86"/>
                  <a:gd name="T51" fmla="*/ 45 h 4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6" h="45">
                    <a:moveTo>
                      <a:pt x="0" y="0"/>
                    </a:moveTo>
                    <a:lnTo>
                      <a:pt x="1" y="35"/>
                    </a:lnTo>
                    <a:lnTo>
                      <a:pt x="54" y="35"/>
                    </a:lnTo>
                    <a:lnTo>
                      <a:pt x="54" y="44"/>
                    </a:lnTo>
                    <a:lnTo>
                      <a:pt x="85" y="43"/>
                    </a:lnTo>
                    <a:lnTo>
                      <a:pt x="85" y="36"/>
                    </a:lnTo>
                    <a:lnTo>
                      <a:pt x="83" y="36"/>
                    </a:lnTo>
                    <a:lnTo>
                      <a:pt x="83" y="34"/>
                    </a:lnTo>
                    <a:lnTo>
                      <a:pt x="85" y="33"/>
                    </a:lnTo>
                    <a:lnTo>
                      <a:pt x="84" y="17"/>
                    </a:lnTo>
                    <a:lnTo>
                      <a:pt x="53" y="17"/>
                    </a:lnTo>
                    <a:lnTo>
                      <a:pt x="36" y="16"/>
                    </a:lnTo>
                    <a:lnTo>
                      <a:pt x="37" y="9"/>
                    </a:lnTo>
                    <a:lnTo>
                      <a:pt x="21" y="9"/>
                    </a:lnTo>
                    <a:lnTo>
                      <a:pt x="21" y="1"/>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44" name="Freeform 119">
                <a:extLst>
                  <a:ext uri="{FF2B5EF4-FFF2-40B4-BE49-F238E27FC236}">
                    <a16:creationId xmlns:a16="http://schemas.microsoft.com/office/drawing/2014/main" id="{9E981CC5-E7FF-4A76-A32E-020D25242271}"/>
                  </a:ext>
                </a:extLst>
              </p:cNvPr>
              <p:cNvSpPr>
                <a:spLocks/>
              </p:cNvSpPr>
              <p:nvPr/>
            </p:nvSpPr>
            <p:spPr bwMode="auto">
              <a:xfrm>
                <a:off x="847" y="618"/>
                <a:ext cx="89" cy="47"/>
              </a:xfrm>
              <a:custGeom>
                <a:avLst/>
                <a:gdLst>
                  <a:gd name="T0" fmla="*/ 0 w 89"/>
                  <a:gd name="T1" fmla="*/ 0 h 47"/>
                  <a:gd name="T2" fmla="*/ 1 w 89"/>
                  <a:gd name="T3" fmla="*/ 37 h 47"/>
                  <a:gd name="T4" fmla="*/ 56 w 89"/>
                  <a:gd name="T5" fmla="*/ 37 h 47"/>
                  <a:gd name="T6" fmla="*/ 56 w 89"/>
                  <a:gd name="T7" fmla="*/ 46 h 47"/>
                  <a:gd name="T8" fmla="*/ 88 w 89"/>
                  <a:gd name="T9" fmla="*/ 45 h 47"/>
                  <a:gd name="T10" fmla="*/ 88 w 89"/>
                  <a:gd name="T11" fmla="*/ 37 h 47"/>
                  <a:gd name="T12" fmla="*/ 86 w 89"/>
                  <a:gd name="T13" fmla="*/ 38 h 47"/>
                  <a:gd name="T14" fmla="*/ 86 w 89"/>
                  <a:gd name="T15" fmla="*/ 35 h 47"/>
                  <a:gd name="T16" fmla="*/ 88 w 89"/>
                  <a:gd name="T17" fmla="*/ 35 h 47"/>
                  <a:gd name="T18" fmla="*/ 87 w 89"/>
                  <a:gd name="T19" fmla="*/ 17 h 47"/>
                  <a:gd name="T20" fmla="*/ 55 w 89"/>
                  <a:gd name="T21" fmla="*/ 18 h 47"/>
                  <a:gd name="T22" fmla="*/ 37 w 89"/>
                  <a:gd name="T23" fmla="*/ 17 h 47"/>
                  <a:gd name="T24" fmla="*/ 38 w 89"/>
                  <a:gd name="T25" fmla="*/ 10 h 47"/>
                  <a:gd name="T26" fmla="*/ 21 w 89"/>
                  <a:gd name="T27" fmla="*/ 9 h 47"/>
                  <a:gd name="T28" fmla="*/ 22 w 89"/>
                  <a:gd name="T29" fmla="*/ 1 h 47"/>
                  <a:gd name="T30" fmla="*/ 0 w 89"/>
                  <a:gd name="T31" fmla="*/ 0 h 4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9"/>
                  <a:gd name="T49" fmla="*/ 0 h 47"/>
                  <a:gd name="T50" fmla="*/ 89 w 89"/>
                  <a:gd name="T51" fmla="*/ 47 h 4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9" h="47">
                    <a:moveTo>
                      <a:pt x="0" y="0"/>
                    </a:moveTo>
                    <a:lnTo>
                      <a:pt x="1" y="37"/>
                    </a:lnTo>
                    <a:lnTo>
                      <a:pt x="56" y="37"/>
                    </a:lnTo>
                    <a:lnTo>
                      <a:pt x="56" y="46"/>
                    </a:lnTo>
                    <a:lnTo>
                      <a:pt x="88" y="45"/>
                    </a:lnTo>
                    <a:lnTo>
                      <a:pt x="88" y="37"/>
                    </a:lnTo>
                    <a:lnTo>
                      <a:pt x="86" y="38"/>
                    </a:lnTo>
                    <a:lnTo>
                      <a:pt x="86" y="35"/>
                    </a:lnTo>
                    <a:lnTo>
                      <a:pt x="88" y="35"/>
                    </a:lnTo>
                    <a:lnTo>
                      <a:pt x="87" y="17"/>
                    </a:lnTo>
                    <a:lnTo>
                      <a:pt x="55" y="18"/>
                    </a:lnTo>
                    <a:lnTo>
                      <a:pt x="37" y="17"/>
                    </a:lnTo>
                    <a:lnTo>
                      <a:pt x="38" y="10"/>
                    </a:lnTo>
                    <a:lnTo>
                      <a:pt x="21" y="9"/>
                    </a:lnTo>
                    <a:lnTo>
                      <a:pt x="22" y="1"/>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45" name="Freeform 120">
                <a:extLst>
                  <a:ext uri="{FF2B5EF4-FFF2-40B4-BE49-F238E27FC236}">
                    <a16:creationId xmlns:a16="http://schemas.microsoft.com/office/drawing/2014/main" id="{DD3939DA-1C9C-4CDC-B0F3-0733EDDA828D}"/>
                  </a:ext>
                </a:extLst>
              </p:cNvPr>
              <p:cNvSpPr>
                <a:spLocks/>
              </p:cNvSpPr>
              <p:nvPr/>
            </p:nvSpPr>
            <p:spPr bwMode="auto">
              <a:xfrm>
                <a:off x="943" y="736"/>
                <a:ext cx="43" cy="38"/>
              </a:xfrm>
              <a:custGeom>
                <a:avLst/>
                <a:gdLst>
                  <a:gd name="T0" fmla="*/ 0 w 43"/>
                  <a:gd name="T1" fmla="*/ 1 h 38"/>
                  <a:gd name="T2" fmla="*/ 1 w 43"/>
                  <a:gd name="T3" fmla="*/ 37 h 38"/>
                  <a:gd name="T4" fmla="*/ 12 w 43"/>
                  <a:gd name="T5" fmla="*/ 37 h 38"/>
                  <a:gd name="T6" fmla="*/ 35 w 43"/>
                  <a:gd name="T7" fmla="*/ 37 h 38"/>
                  <a:gd name="T8" fmla="*/ 37 w 43"/>
                  <a:gd name="T9" fmla="*/ 27 h 38"/>
                  <a:gd name="T10" fmla="*/ 42 w 43"/>
                  <a:gd name="T11" fmla="*/ 17 h 38"/>
                  <a:gd name="T12" fmla="*/ 38 w 43"/>
                  <a:gd name="T13" fmla="*/ 3 h 38"/>
                  <a:gd name="T14" fmla="*/ 39 w 43"/>
                  <a:gd name="T15" fmla="*/ 0 h 38"/>
                  <a:gd name="T16" fmla="*/ 10 w 43"/>
                  <a:gd name="T17" fmla="*/ 1 h 38"/>
                  <a:gd name="T18" fmla="*/ 0 w 43"/>
                  <a:gd name="T19" fmla="*/ 1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3"/>
                  <a:gd name="T31" fmla="*/ 0 h 38"/>
                  <a:gd name="T32" fmla="*/ 43 w 43"/>
                  <a:gd name="T33" fmla="*/ 38 h 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3" h="38">
                    <a:moveTo>
                      <a:pt x="0" y="1"/>
                    </a:moveTo>
                    <a:lnTo>
                      <a:pt x="1" y="37"/>
                    </a:lnTo>
                    <a:lnTo>
                      <a:pt x="12" y="37"/>
                    </a:lnTo>
                    <a:lnTo>
                      <a:pt x="35" y="37"/>
                    </a:lnTo>
                    <a:lnTo>
                      <a:pt x="37" y="27"/>
                    </a:lnTo>
                    <a:lnTo>
                      <a:pt x="42" y="17"/>
                    </a:lnTo>
                    <a:lnTo>
                      <a:pt x="38" y="3"/>
                    </a:lnTo>
                    <a:lnTo>
                      <a:pt x="39" y="0"/>
                    </a:lnTo>
                    <a:lnTo>
                      <a:pt x="10" y="1"/>
                    </a:lnTo>
                    <a:lnTo>
                      <a:pt x="0" y="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46" name="Freeform 121">
                <a:extLst>
                  <a:ext uri="{FF2B5EF4-FFF2-40B4-BE49-F238E27FC236}">
                    <a16:creationId xmlns:a16="http://schemas.microsoft.com/office/drawing/2014/main" id="{16763854-F0CD-400C-8034-87600C691E33}"/>
                  </a:ext>
                </a:extLst>
              </p:cNvPr>
              <p:cNvSpPr>
                <a:spLocks/>
              </p:cNvSpPr>
              <p:nvPr/>
            </p:nvSpPr>
            <p:spPr bwMode="auto">
              <a:xfrm>
                <a:off x="943" y="736"/>
                <a:ext cx="46" cy="39"/>
              </a:xfrm>
              <a:custGeom>
                <a:avLst/>
                <a:gdLst>
                  <a:gd name="T0" fmla="*/ 0 w 46"/>
                  <a:gd name="T1" fmla="*/ 1 h 39"/>
                  <a:gd name="T2" fmla="*/ 1 w 46"/>
                  <a:gd name="T3" fmla="*/ 38 h 39"/>
                  <a:gd name="T4" fmla="*/ 13 w 46"/>
                  <a:gd name="T5" fmla="*/ 38 h 39"/>
                  <a:gd name="T6" fmla="*/ 38 w 46"/>
                  <a:gd name="T7" fmla="*/ 38 h 39"/>
                  <a:gd name="T8" fmla="*/ 39 w 46"/>
                  <a:gd name="T9" fmla="*/ 28 h 39"/>
                  <a:gd name="T10" fmla="*/ 45 w 46"/>
                  <a:gd name="T11" fmla="*/ 18 h 39"/>
                  <a:gd name="T12" fmla="*/ 41 w 46"/>
                  <a:gd name="T13" fmla="*/ 3 h 39"/>
                  <a:gd name="T14" fmla="*/ 42 w 46"/>
                  <a:gd name="T15" fmla="*/ 0 h 39"/>
                  <a:gd name="T16" fmla="*/ 11 w 46"/>
                  <a:gd name="T17" fmla="*/ 1 h 39"/>
                  <a:gd name="T18" fmla="*/ 0 w 46"/>
                  <a:gd name="T19" fmla="*/ 1 h 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6"/>
                  <a:gd name="T31" fmla="*/ 0 h 39"/>
                  <a:gd name="T32" fmla="*/ 46 w 46"/>
                  <a:gd name="T33" fmla="*/ 39 h 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6" h="39">
                    <a:moveTo>
                      <a:pt x="0" y="1"/>
                    </a:moveTo>
                    <a:lnTo>
                      <a:pt x="1" y="38"/>
                    </a:lnTo>
                    <a:lnTo>
                      <a:pt x="13" y="38"/>
                    </a:lnTo>
                    <a:lnTo>
                      <a:pt x="38" y="38"/>
                    </a:lnTo>
                    <a:lnTo>
                      <a:pt x="39" y="28"/>
                    </a:lnTo>
                    <a:lnTo>
                      <a:pt x="45" y="18"/>
                    </a:lnTo>
                    <a:lnTo>
                      <a:pt x="41" y="3"/>
                    </a:lnTo>
                    <a:lnTo>
                      <a:pt x="42" y="0"/>
                    </a:lnTo>
                    <a:lnTo>
                      <a:pt x="11" y="1"/>
                    </a:lnTo>
                    <a:lnTo>
                      <a:pt x="0" y="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47" name="Freeform 122">
                <a:extLst>
                  <a:ext uri="{FF2B5EF4-FFF2-40B4-BE49-F238E27FC236}">
                    <a16:creationId xmlns:a16="http://schemas.microsoft.com/office/drawing/2014/main" id="{F4903D49-E410-4357-8A3D-8499684401F9}"/>
                  </a:ext>
                </a:extLst>
              </p:cNvPr>
              <p:cNvSpPr>
                <a:spLocks/>
              </p:cNvSpPr>
              <p:nvPr/>
            </p:nvSpPr>
            <p:spPr bwMode="auto">
              <a:xfrm>
                <a:off x="697" y="580"/>
                <a:ext cx="77" cy="36"/>
              </a:xfrm>
              <a:custGeom>
                <a:avLst/>
                <a:gdLst>
                  <a:gd name="T0" fmla="*/ 0 w 77"/>
                  <a:gd name="T1" fmla="*/ 2 h 36"/>
                  <a:gd name="T2" fmla="*/ 0 w 77"/>
                  <a:gd name="T3" fmla="*/ 8 h 36"/>
                  <a:gd name="T4" fmla="*/ 1 w 77"/>
                  <a:gd name="T5" fmla="*/ 35 h 36"/>
                  <a:gd name="T6" fmla="*/ 53 w 77"/>
                  <a:gd name="T7" fmla="*/ 35 h 36"/>
                  <a:gd name="T8" fmla="*/ 63 w 77"/>
                  <a:gd name="T9" fmla="*/ 35 h 36"/>
                  <a:gd name="T10" fmla="*/ 63 w 77"/>
                  <a:gd name="T11" fmla="*/ 27 h 36"/>
                  <a:gd name="T12" fmla="*/ 76 w 77"/>
                  <a:gd name="T13" fmla="*/ 26 h 36"/>
                  <a:gd name="T14" fmla="*/ 76 w 77"/>
                  <a:gd name="T15" fmla="*/ 0 h 36"/>
                  <a:gd name="T16" fmla="*/ 22 w 77"/>
                  <a:gd name="T17" fmla="*/ 0 h 36"/>
                  <a:gd name="T18" fmla="*/ 0 w 77"/>
                  <a:gd name="T19" fmla="*/ 2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7"/>
                  <a:gd name="T31" fmla="*/ 0 h 36"/>
                  <a:gd name="T32" fmla="*/ 77 w 77"/>
                  <a:gd name="T33" fmla="*/ 36 h 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7" h="36">
                    <a:moveTo>
                      <a:pt x="0" y="2"/>
                    </a:moveTo>
                    <a:lnTo>
                      <a:pt x="0" y="8"/>
                    </a:lnTo>
                    <a:lnTo>
                      <a:pt x="1" y="35"/>
                    </a:lnTo>
                    <a:lnTo>
                      <a:pt x="53" y="35"/>
                    </a:lnTo>
                    <a:lnTo>
                      <a:pt x="63" y="35"/>
                    </a:lnTo>
                    <a:lnTo>
                      <a:pt x="63" y="27"/>
                    </a:lnTo>
                    <a:lnTo>
                      <a:pt x="76" y="26"/>
                    </a:lnTo>
                    <a:lnTo>
                      <a:pt x="76" y="0"/>
                    </a:lnTo>
                    <a:lnTo>
                      <a:pt x="22" y="0"/>
                    </a:lnTo>
                    <a:lnTo>
                      <a:pt x="0" y="2"/>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48" name="Freeform 123">
                <a:extLst>
                  <a:ext uri="{FF2B5EF4-FFF2-40B4-BE49-F238E27FC236}">
                    <a16:creationId xmlns:a16="http://schemas.microsoft.com/office/drawing/2014/main" id="{58D9EAFC-D8D8-43B3-BFA9-B03E6A7E61BF}"/>
                  </a:ext>
                </a:extLst>
              </p:cNvPr>
              <p:cNvSpPr>
                <a:spLocks/>
              </p:cNvSpPr>
              <p:nvPr/>
            </p:nvSpPr>
            <p:spPr bwMode="auto">
              <a:xfrm>
                <a:off x="697" y="580"/>
                <a:ext cx="79" cy="39"/>
              </a:xfrm>
              <a:custGeom>
                <a:avLst/>
                <a:gdLst>
                  <a:gd name="T0" fmla="*/ 0 w 79"/>
                  <a:gd name="T1" fmla="*/ 2 h 39"/>
                  <a:gd name="T2" fmla="*/ 0 w 79"/>
                  <a:gd name="T3" fmla="*/ 9 h 39"/>
                  <a:gd name="T4" fmla="*/ 1 w 79"/>
                  <a:gd name="T5" fmla="*/ 38 h 39"/>
                  <a:gd name="T6" fmla="*/ 55 w 79"/>
                  <a:gd name="T7" fmla="*/ 38 h 39"/>
                  <a:gd name="T8" fmla="*/ 65 w 79"/>
                  <a:gd name="T9" fmla="*/ 38 h 39"/>
                  <a:gd name="T10" fmla="*/ 64 w 79"/>
                  <a:gd name="T11" fmla="*/ 29 h 39"/>
                  <a:gd name="T12" fmla="*/ 78 w 79"/>
                  <a:gd name="T13" fmla="*/ 28 h 39"/>
                  <a:gd name="T14" fmla="*/ 78 w 79"/>
                  <a:gd name="T15" fmla="*/ 0 h 39"/>
                  <a:gd name="T16" fmla="*/ 22 w 79"/>
                  <a:gd name="T17" fmla="*/ 0 h 39"/>
                  <a:gd name="T18" fmla="*/ 0 w 79"/>
                  <a:gd name="T19" fmla="*/ 2 h 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9"/>
                  <a:gd name="T31" fmla="*/ 0 h 39"/>
                  <a:gd name="T32" fmla="*/ 79 w 79"/>
                  <a:gd name="T33" fmla="*/ 39 h 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9" h="39">
                    <a:moveTo>
                      <a:pt x="0" y="2"/>
                    </a:moveTo>
                    <a:lnTo>
                      <a:pt x="0" y="9"/>
                    </a:lnTo>
                    <a:lnTo>
                      <a:pt x="1" y="38"/>
                    </a:lnTo>
                    <a:lnTo>
                      <a:pt x="55" y="38"/>
                    </a:lnTo>
                    <a:lnTo>
                      <a:pt x="65" y="38"/>
                    </a:lnTo>
                    <a:lnTo>
                      <a:pt x="64" y="29"/>
                    </a:lnTo>
                    <a:lnTo>
                      <a:pt x="78" y="28"/>
                    </a:lnTo>
                    <a:lnTo>
                      <a:pt x="78" y="0"/>
                    </a:lnTo>
                    <a:lnTo>
                      <a:pt x="22" y="0"/>
                    </a:lnTo>
                    <a:lnTo>
                      <a:pt x="0" y="2"/>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49" name="Freeform 124">
                <a:extLst>
                  <a:ext uri="{FF2B5EF4-FFF2-40B4-BE49-F238E27FC236}">
                    <a16:creationId xmlns:a16="http://schemas.microsoft.com/office/drawing/2014/main" id="{7879A952-5641-41BC-B315-4B066E604C42}"/>
                  </a:ext>
                </a:extLst>
              </p:cNvPr>
              <p:cNvSpPr>
                <a:spLocks/>
              </p:cNvSpPr>
              <p:nvPr/>
            </p:nvSpPr>
            <p:spPr bwMode="auto">
              <a:xfrm>
                <a:off x="635" y="664"/>
                <a:ext cx="39" cy="64"/>
              </a:xfrm>
              <a:custGeom>
                <a:avLst/>
                <a:gdLst>
                  <a:gd name="T0" fmla="*/ 0 w 39"/>
                  <a:gd name="T1" fmla="*/ 40 h 64"/>
                  <a:gd name="T2" fmla="*/ 5 w 39"/>
                  <a:gd name="T3" fmla="*/ 51 h 64"/>
                  <a:gd name="T4" fmla="*/ 5 w 39"/>
                  <a:gd name="T5" fmla="*/ 58 h 64"/>
                  <a:gd name="T6" fmla="*/ 14 w 39"/>
                  <a:gd name="T7" fmla="*/ 62 h 64"/>
                  <a:gd name="T8" fmla="*/ 23 w 39"/>
                  <a:gd name="T9" fmla="*/ 63 h 64"/>
                  <a:gd name="T10" fmla="*/ 23 w 39"/>
                  <a:gd name="T11" fmla="*/ 56 h 64"/>
                  <a:gd name="T12" fmla="*/ 27 w 39"/>
                  <a:gd name="T13" fmla="*/ 54 h 64"/>
                  <a:gd name="T14" fmla="*/ 32 w 39"/>
                  <a:gd name="T15" fmla="*/ 56 h 64"/>
                  <a:gd name="T16" fmla="*/ 33 w 39"/>
                  <a:gd name="T17" fmla="*/ 53 h 64"/>
                  <a:gd name="T18" fmla="*/ 38 w 39"/>
                  <a:gd name="T19" fmla="*/ 53 h 64"/>
                  <a:gd name="T20" fmla="*/ 38 w 39"/>
                  <a:gd name="T21" fmla="*/ 0 h 64"/>
                  <a:gd name="T22" fmla="*/ 8 w 39"/>
                  <a:gd name="T23" fmla="*/ 0 h 64"/>
                  <a:gd name="T24" fmla="*/ 7 w 39"/>
                  <a:gd name="T25" fmla="*/ 35 h 64"/>
                  <a:gd name="T26" fmla="*/ 0 w 39"/>
                  <a:gd name="T27" fmla="*/ 40 h 6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9"/>
                  <a:gd name="T43" fmla="*/ 0 h 64"/>
                  <a:gd name="T44" fmla="*/ 39 w 39"/>
                  <a:gd name="T45" fmla="*/ 64 h 6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9" h="64">
                    <a:moveTo>
                      <a:pt x="0" y="40"/>
                    </a:moveTo>
                    <a:lnTo>
                      <a:pt x="5" y="51"/>
                    </a:lnTo>
                    <a:lnTo>
                      <a:pt x="5" y="58"/>
                    </a:lnTo>
                    <a:lnTo>
                      <a:pt x="14" y="62"/>
                    </a:lnTo>
                    <a:lnTo>
                      <a:pt x="23" y="63"/>
                    </a:lnTo>
                    <a:lnTo>
                      <a:pt x="23" y="56"/>
                    </a:lnTo>
                    <a:lnTo>
                      <a:pt x="27" y="54"/>
                    </a:lnTo>
                    <a:lnTo>
                      <a:pt x="32" y="56"/>
                    </a:lnTo>
                    <a:lnTo>
                      <a:pt x="33" y="53"/>
                    </a:lnTo>
                    <a:lnTo>
                      <a:pt x="38" y="53"/>
                    </a:lnTo>
                    <a:lnTo>
                      <a:pt x="38" y="0"/>
                    </a:lnTo>
                    <a:lnTo>
                      <a:pt x="8" y="0"/>
                    </a:lnTo>
                    <a:lnTo>
                      <a:pt x="7" y="35"/>
                    </a:lnTo>
                    <a:lnTo>
                      <a:pt x="0" y="4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50" name="Freeform 125">
                <a:extLst>
                  <a:ext uri="{FF2B5EF4-FFF2-40B4-BE49-F238E27FC236}">
                    <a16:creationId xmlns:a16="http://schemas.microsoft.com/office/drawing/2014/main" id="{8097E159-FB59-4F91-928E-E81C273BC405}"/>
                  </a:ext>
                </a:extLst>
              </p:cNvPr>
              <p:cNvSpPr>
                <a:spLocks/>
              </p:cNvSpPr>
              <p:nvPr/>
            </p:nvSpPr>
            <p:spPr bwMode="auto">
              <a:xfrm>
                <a:off x="635" y="664"/>
                <a:ext cx="41" cy="66"/>
              </a:xfrm>
              <a:custGeom>
                <a:avLst/>
                <a:gdLst>
                  <a:gd name="T0" fmla="*/ 0 w 41"/>
                  <a:gd name="T1" fmla="*/ 41 h 66"/>
                  <a:gd name="T2" fmla="*/ 5 w 41"/>
                  <a:gd name="T3" fmla="*/ 53 h 66"/>
                  <a:gd name="T4" fmla="*/ 5 w 41"/>
                  <a:gd name="T5" fmla="*/ 60 h 66"/>
                  <a:gd name="T6" fmla="*/ 15 w 41"/>
                  <a:gd name="T7" fmla="*/ 64 h 66"/>
                  <a:gd name="T8" fmla="*/ 25 w 41"/>
                  <a:gd name="T9" fmla="*/ 65 h 66"/>
                  <a:gd name="T10" fmla="*/ 24 w 41"/>
                  <a:gd name="T11" fmla="*/ 58 h 66"/>
                  <a:gd name="T12" fmla="*/ 29 w 41"/>
                  <a:gd name="T13" fmla="*/ 56 h 66"/>
                  <a:gd name="T14" fmla="*/ 33 w 41"/>
                  <a:gd name="T15" fmla="*/ 58 h 66"/>
                  <a:gd name="T16" fmla="*/ 35 w 41"/>
                  <a:gd name="T17" fmla="*/ 55 h 66"/>
                  <a:gd name="T18" fmla="*/ 40 w 41"/>
                  <a:gd name="T19" fmla="*/ 54 h 66"/>
                  <a:gd name="T20" fmla="*/ 40 w 41"/>
                  <a:gd name="T21" fmla="*/ 0 h 66"/>
                  <a:gd name="T22" fmla="*/ 8 w 41"/>
                  <a:gd name="T23" fmla="*/ 0 h 66"/>
                  <a:gd name="T24" fmla="*/ 7 w 41"/>
                  <a:gd name="T25" fmla="*/ 37 h 66"/>
                  <a:gd name="T26" fmla="*/ 0 w 41"/>
                  <a:gd name="T27" fmla="*/ 41 h 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1"/>
                  <a:gd name="T43" fmla="*/ 0 h 66"/>
                  <a:gd name="T44" fmla="*/ 41 w 41"/>
                  <a:gd name="T45" fmla="*/ 66 h 6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1" h="66">
                    <a:moveTo>
                      <a:pt x="0" y="41"/>
                    </a:moveTo>
                    <a:lnTo>
                      <a:pt x="5" y="53"/>
                    </a:lnTo>
                    <a:lnTo>
                      <a:pt x="5" y="60"/>
                    </a:lnTo>
                    <a:lnTo>
                      <a:pt x="15" y="64"/>
                    </a:lnTo>
                    <a:lnTo>
                      <a:pt x="25" y="65"/>
                    </a:lnTo>
                    <a:lnTo>
                      <a:pt x="24" y="58"/>
                    </a:lnTo>
                    <a:lnTo>
                      <a:pt x="29" y="56"/>
                    </a:lnTo>
                    <a:lnTo>
                      <a:pt x="33" y="58"/>
                    </a:lnTo>
                    <a:lnTo>
                      <a:pt x="35" y="55"/>
                    </a:lnTo>
                    <a:lnTo>
                      <a:pt x="40" y="54"/>
                    </a:lnTo>
                    <a:lnTo>
                      <a:pt x="40" y="0"/>
                    </a:lnTo>
                    <a:lnTo>
                      <a:pt x="8" y="0"/>
                    </a:lnTo>
                    <a:lnTo>
                      <a:pt x="7" y="37"/>
                    </a:lnTo>
                    <a:lnTo>
                      <a:pt x="0" y="4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51" name="Freeform 126">
                <a:extLst>
                  <a:ext uri="{FF2B5EF4-FFF2-40B4-BE49-F238E27FC236}">
                    <a16:creationId xmlns:a16="http://schemas.microsoft.com/office/drawing/2014/main" id="{EA4E992E-EACA-4CE0-9CF1-36462BDC9F59}"/>
                  </a:ext>
                </a:extLst>
              </p:cNvPr>
              <p:cNvSpPr>
                <a:spLocks/>
              </p:cNvSpPr>
              <p:nvPr/>
            </p:nvSpPr>
            <p:spPr bwMode="auto">
              <a:xfrm>
                <a:off x="667" y="755"/>
                <a:ext cx="83" cy="32"/>
              </a:xfrm>
              <a:custGeom>
                <a:avLst/>
                <a:gdLst>
                  <a:gd name="T0" fmla="*/ 0 w 83"/>
                  <a:gd name="T1" fmla="*/ 0 h 32"/>
                  <a:gd name="T2" fmla="*/ 2 w 83"/>
                  <a:gd name="T3" fmla="*/ 23 h 32"/>
                  <a:gd name="T4" fmla="*/ 4 w 83"/>
                  <a:gd name="T5" fmla="*/ 30 h 32"/>
                  <a:gd name="T6" fmla="*/ 51 w 83"/>
                  <a:gd name="T7" fmla="*/ 31 h 32"/>
                  <a:gd name="T8" fmla="*/ 52 w 83"/>
                  <a:gd name="T9" fmla="*/ 17 h 32"/>
                  <a:gd name="T10" fmla="*/ 82 w 83"/>
                  <a:gd name="T11" fmla="*/ 18 h 32"/>
                  <a:gd name="T12" fmla="*/ 82 w 83"/>
                  <a:gd name="T13" fmla="*/ 9 h 32"/>
                  <a:gd name="T14" fmla="*/ 82 w 83"/>
                  <a:gd name="T15" fmla="*/ 1 h 32"/>
                  <a:gd name="T16" fmla="*/ 29 w 83"/>
                  <a:gd name="T17" fmla="*/ 0 h 32"/>
                  <a:gd name="T18" fmla="*/ 0 w 83"/>
                  <a:gd name="T19" fmla="*/ 0 h 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3"/>
                  <a:gd name="T31" fmla="*/ 0 h 32"/>
                  <a:gd name="T32" fmla="*/ 83 w 83"/>
                  <a:gd name="T33" fmla="*/ 32 h 3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3" h="32">
                    <a:moveTo>
                      <a:pt x="0" y="0"/>
                    </a:moveTo>
                    <a:lnTo>
                      <a:pt x="2" y="23"/>
                    </a:lnTo>
                    <a:lnTo>
                      <a:pt x="4" y="30"/>
                    </a:lnTo>
                    <a:lnTo>
                      <a:pt x="51" y="31"/>
                    </a:lnTo>
                    <a:lnTo>
                      <a:pt x="52" y="17"/>
                    </a:lnTo>
                    <a:lnTo>
                      <a:pt x="82" y="18"/>
                    </a:lnTo>
                    <a:lnTo>
                      <a:pt x="82" y="9"/>
                    </a:lnTo>
                    <a:lnTo>
                      <a:pt x="82" y="1"/>
                    </a:lnTo>
                    <a:lnTo>
                      <a:pt x="29"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52" name="Freeform 127">
                <a:extLst>
                  <a:ext uri="{FF2B5EF4-FFF2-40B4-BE49-F238E27FC236}">
                    <a16:creationId xmlns:a16="http://schemas.microsoft.com/office/drawing/2014/main" id="{611277A6-A273-48E6-A3DD-1F8134EEE711}"/>
                  </a:ext>
                </a:extLst>
              </p:cNvPr>
              <p:cNvSpPr>
                <a:spLocks/>
              </p:cNvSpPr>
              <p:nvPr/>
            </p:nvSpPr>
            <p:spPr bwMode="auto">
              <a:xfrm>
                <a:off x="667" y="755"/>
                <a:ext cx="86" cy="36"/>
              </a:xfrm>
              <a:custGeom>
                <a:avLst/>
                <a:gdLst>
                  <a:gd name="T0" fmla="*/ 0 w 86"/>
                  <a:gd name="T1" fmla="*/ 0 h 36"/>
                  <a:gd name="T2" fmla="*/ 2 w 86"/>
                  <a:gd name="T3" fmla="*/ 26 h 36"/>
                  <a:gd name="T4" fmla="*/ 4 w 86"/>
                  <a:gd name="T5" fmla="*/ 34 h 36"/>
                  <a:gd name="T6" fmla="*/ 53 w 86"/>
                  <a:gd name="T7" fmla="*/ 35 h 36"/>
                  <a:gd name="T8" fmla="*/ 54 w 86"/>
                  <a:gd name="T9" fmla="*/ 19 h 36"/>
                  <a:gd name="T10" fmla="*/ 85 w 86"/>
                  <a:gd name="T11" fmla="*/ 20 h 36"/>
                  <a:gd name="T12" fmla="*/ 85 w 86"/>
                  <a:gd name="T13" fmla="*/ 10 h 36"/>
                  <a:gd name="T14" fmla="*/ 85 w 86"/>
                  <a:gd name="T15" fmla="*/ 1 h 36"/>
                  <a:gd name="T16" fmla="*/ 30 w 86"/>
                  <a:gd name="T17" fmla="*/ 0 h 36"/>
                  <a:gd name="T18" fmla="*/ 0 w 86"/>
                  <a:gd name="T19" fmla="*/ 0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
                  <a:gd name="T31" fmla="*/ 0 h 36"/>
                  <a:gd name="T32" fmla="*/ 86 w 86"/>
                  <a:gd name="T33" fmla="*/ 36 h 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 h="36">
                    <a:moveTo>
                      <a:pt x="0" y="0"/>
                    </a:moveTo>
                    <a:lnTo>
                      <a:pt x="2" y="26"/>
                    </a:lnTo>
                    <a:lnTo>
                      <a:pt x="4" y="34"/>
                    </a:lnTo>
                    <a:lnTo>
                      <a:pt x="53" y="35"/>
                    </a:lnTo>
                    <a:lnTo>
                      <a:pt x="54" y="19"/>
                    </a:lnTo>
                    <a:lnTo>
                      <a:pt x="85" y="20"/>
                    </a:lnTo>
                    <a:lnTo>
                      <a:pt x="85" y="10"/>
                    </a:lnTo>
                    <a:lnTo>
                      <a:pt x="85" y="1"/>
                    </a:lnTo>
                    <a:lnTo>
                      <a:pt x="30"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53" name="Freeform 128">
                <a:extLst>
                  <a:ext uri="{FF2B5EF4-FFF2-40B4-BE49-F238E27FC236}">
                    <a16:creationId xmlns:a16="http://schemas.microsoft.com/office/drawing/2014/main" id="{C85687FB-D689-4346-A9C6-6B64A36D27FD}"/>
                  </a:ext>
                </a:extLst>
              </p:cNvPr>
              <p:cNvSpPr>
                <a:spLocks/>
              </p:cNvSpPr>
              <p:nvPr/>
            </p:nvSpPr>
            <p:spPr bwMode="auto">
              <a:xfrm>
                <a:off x="775" y="483"/>
                <a:ext cx="94" cy="46"/>
              </a:xfrm>
              <a:custGeom>
                <a:avLst/>
                <a:gdLst>
                  <a:gd name="T0" fmla="*/ 0 w 94"/>
                  <a:gd name="T1" fmla="*/ 31 h 46"/>
                  <a:gd name="T2" fmla="*/ 0 w 94"/>
                  <a:gd name="T3" fmla="*/ 40 h 46"/>
                  <a:gd name="T4" fmla="*/ 62 w 94"/>
                  <a:gd name="T5" fmla="*/ 41 h 46"/>
                  <a:gd name="T6" fmla="*/ 62 w 94"/>
                  <a:gd name="T7" fmla="*/ 45 h 46"/>
                  <a:gd name="T8" fmla="*/ 72 w 94"/>
                  <a:gd name="T9" fmla="*/ 45 h 46"/>
                  <a:gd name="T10" fmla="*/ 73 w 94"/>
                  <a:gd name="T11" fmla="*/ 40 h 46"/>
                  <a:gd name="T12" fmla="*/ 84 w 94"/>
                  <a:gd name="T13" fmla="*/ 39 h 46"/>
                  <a:gd name="T14" fmla="*/ 83 w 94"/>
                  <a:gd name="T15" fmla="*/ 32 h 46"/>
                  <a:gd name="T16" fmla="*/ 93 w 94"/>
                  <a:gd name="T17" fmla="*/ 32 h 46"/>
                  <a:gd name="T18" fmla="*/ 93 w 94"/>
                  <a:gd name="T19" fmla="*/ 20 h 46"/>
                  <a:gd name="T20" fmla="*/ 88 w 94"/>
                  <a:gd name="T21" fmla="*/ 19 h 46"/>
                  <a:gd name="T22" fmla="*/ 78 w 94"/>
                  <a:gd name="T23" fmla="*/ 15 h 46"/>
                  <a:gd name="T24" fmla="*/ 10 w 94"/>
                  <a:gd name="T25" fmla="*/ 0 h 46"/>
                  <a:gd name="T26" fmla="*/ 9 w 94"/>
                  <a:gd name="T27" fmla="*/ 33 h 46"/>
                  <a:gd name="T28" fmla="*/ 0 w 94"/>
                  <a:gd name="T29" fmla="*/ 31 h 4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4"/>
                  <a:gd name="T46" fmla="*/ 0 h 46"/>
                  <a:gd name="T47" fmla="*/ 94 w 94"/>
                  <a:gd name="T48" fmla="*/ 46 h 4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4" h="46">
                    <a:moveTo>
                      <a:pt x="0" y="31"/>
                    </a:moveTo>
                    <a:lnTo>
                      <a:pt x="0" y="40"/>
                    </a:lnTo>
                    <a:lnTo>
                      <a:pt x="62" y="41"/>
                    </a:lnTo>
                    <a:lnTo>
                      <a:pt x="62" y="45"/>
                    </a:lnTo>
                    <a:lnTo>
                      <a:pt x="72" y="45"/>
                    </a:lnTo>
                    <a:lnTo>
                      <a:pt x="73" y="40"/>
                    </a:lnTo>
                    <a:lnTo>
                      <a:pt x="84" y="39"/>
                    </a:lnTo>
                    <a:lnTo>
                      <a:pt x="83" y="32"/>
                    </a:lnTo>
                    <a:lnTo>
                      <a:pt x="93" y="32"/>
                    </a:lnTo>
                    <a:lnTo>
                      <a:pt x="93" y="20"/>
                    </a:lnTo>
                    <a:lnTo>
                      <a:pt x="88" y="19"/>
                    </a:lnTo>
                    <a:lnTo>
                      <a:pt x="78" y="15"/>
                    </a:lnTo>
                    <a:lnTo>
                      <a:pt x="10" y="0"/>
                    </a:lnTo>
                    <a:lnTo>
                      <a:pt x="9" y="33"/>
                    </a:lnTo>
                    <a:lnTo>
                      <a:pt x="0" y="3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54" name="Freeform 129">
                <a:extLst>
                  <a:ext uri="{FF2B5EF4-FFF2-40B4-BE49-F238E27FC236}">
                    <a16:creationId xmlns:a16="http://schemas.microsoft.com/office/drawing/2014/main" id="{3AABF6E9-EE0A-4EA6-9057-75D175A81CA7}"/>
                  </a:ext>
                </a:extLst>
              </p:cNvPr>
              <p:cNvSpPr>
                <a:spLocks/>
              </p:cNvSpPr>
              <p:nvPr/>
            </p:nvSpPr>
            <p:spPr bwMode="auto">
              <a:xfrm>
                <a:off x="775" y="483"/>
                <a:ext cx="96" cy="49"/>
              </a:xfrm>
              <a:custGeom>
                <a:avLst/>
                <a:gdLst>
                  <a:gd name="T0" fmla="*/ 0 w 96"/>
                  <a:gd name="T1" fmla="*/ 33 h 49"/>
                  <a:gd name="T2" fmla="*/ 0 w 96"/>
                  <a:gd name="T3" fmla="*/ 43 h 49"/>
                  <a:gd name="T4" fmla="*/ 63 w 96"/>
                  <a:gd name="T5" fmla="*/ 44 h 49"/>
                  <a:gd name="T6" fmla="*/ 64 w 96"/>
                  <a:gd name="T7" fmla="*/ 48 h 49"/>
                  <a:gd name="T8" fmla="*/ 74 w 96"/>
                  <a:gd name="T9" fmla="*/ 48 h 49"/>
                  <a:gd name="T10" fmla="*/ 74 w 96"/>
                  <a:gd name="T11" fmla="*/ 43 h 49"/>
                  <a:gd name="T12" fmla="*/ 86 w 96"/>
                  <a:gd name="T13" fmla="*/ 42 h 49"/>
                  <a:gd name="T14" fmla="*/ 85 w 96"/>
                  <a:gd name="T15" fmla="*/ 34 h 49"/>
                  <a:gd name="T16" fmla="*/ 95 w 96"/>
                  <a:gd name="T17" fmla="*/ 34 h 49"/>
                  <a:gd name="T18" fmla="*/ 95 w 96"/>
                  <a:gd name="T19" fmla="*/ 22 h 49"/>
                  <a:gd name="T20" fmla="*/ 90 w 96"/>
                  <a:gd name="T21" fmla="*/ 20 h 49"/>
                  <a:gd name="T22" fmla="*/ 79 w 96"/>
                  <a:gd name="T23" fmla="*/ 16 h 49"/>
                  <a:gd name="T24" fmla="*/ 10 w 96"/>
                  <a:gd name="T25" fmla="*/ 0 h 49"/>
                  <a:gd name="T26" fmla="*/ 9 w 96"/>
                  <a:gd name="T27" fmla="*/ 35 h 49"/>
                  <a:gd name="T28" fmla="*/ 0 w 96"/>
                  <a:gd name="T29" fmla="*/ 33 h 4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6"/>
                  <a:gd name="T46" fmla="*/ 0 h 49"/>
                  <a:gd name="T47" fmla="*/ 96 w 96"/>
                  <a:gd name="T48" fmla="*/ 49 h 4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6" h="49">
                    <a:moveTo>
                      <a:pt x="0" y="33"/>
                    </a:moveTo>
                    <a:lnTo>
                      <a:pt x="0" y="43"/>
                    </a:lnTo>
                    <a:lnTo>
                      <a:pt x="63" y="44"/>
                    </a:lnTo>
                    <a:lnTo>
                      <a:pt x="64" y="48"/>
                    </a:lnTo>
                    <a:lnTo>
                      <a:pt x="74" y="48"/>
                    </a:lnTo>
                    <a:lnTo>
                      <a:pt x="74" y="43"/>
                    </a:lnTo>
                    <a:lnTo>
                      <a:pt x="86" y="42"/>
                    </a:lnTo>
                    <a:lnTo>
                      <a:pt x="85" y="34"/>
                    </a:lnTo>
                    <a:lnTo>
                      <a:pt x="95" y="34"/>
                    </a:lnTo>
                    <a:lnTo>
                      <a:pt x="95" y="22"/>
                    </a:lnTo>
                    <a:lnTo>
                      <a:pt x="90" y="20"/>
                    </a:lnTo>
                    <a:lnTo>
                      <a:pt x="79" y="16"/>
                    </a:lnTo>
                    <a:lnTo>
                      <a:pt x="10" y="0"/>
                    </a:lnTo>
                    <a:lnTo>
                      <a:pt x="9" y="35"/>
                    </a:lnTo>
                    <a:lnTo>
                      <a:pt x="0" y="33"/>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55" name="Freeform 130">
                <a:extLst>
                  <a:ext uri="{FF2B5EF4-FFF2-40B4-BE49-F238E27FC236}">
                    <a16:creationId xmlns:a16="http://schemas.microsoft.com/office/drawing/2014/main" id="{9E0B03C8-72A0-44BB-8E90-9099730351D3}"/>
                  </a:ext>
                </a:extLst>
              </p:cNvPr>
              <p:cNvSpPr>
                <a:spLocks/>
              </p:cNvSpPr>
              <p:nvPr/>
            </p:nvSpPr>
            <p:spPr bwMode="auto">
              <a:xfrm>
                <a:off x="891" y="850"/>
                <a:ext cx="42" cy="35"/>
              </a:xfrm>
              <a:custGeom>
                <a:avLst/>
                <a:gdLst>
                  <a:gd name="T0" fmla="*/ 0 w 42"/>
                  <a:gd name="T1" fmla="*/ 0 h 35"/>
                  <a:gd name="T2" fmla="*/ 1 w 42"/>
                  <a:gd name="T3" fmla="*/ 34 h 35"/>
                  <a:gd name="T4" fmla="*/ 7 w 42"/>
                  <a:gd name="T5" fmla="*/ 34 h 35"/>
                  <a:gd name="T6" fmla="*/ 41 w 42"/>
                  <a:gd name="T7" fmla="*/ 33 h 35"/>
                  <a:gd name="T8" fmla="*/ 41 w 42"/>
                  <a:gd name="T9" fmla="*/ 22 h 35"/>
                  <a:gd name="T10" fmla="*/ 40 w 42"/>
                  <a:gd name="T11" fmla="*/ 0 h 35"/>
                  <a:gd name="T12" fmla="*/ 21 w 42"/>
                  <a:gd name="T13" fmla="*/ 0 h 35"/>
                  <a:gd name="T14" fmla="*/ 0 w 42"/>
                  <a:gd name="T15" fmla="*/ 0 h 35"/>
                  <a:gd name="T16" fmla="*/ 0 60000 65536"/>
                  <a:gd name="T17" fmla="*/ 0 60000 65536"/>
                  <a:gd name="T18" fmla="*/ 0 60000 65536"/>
                  <a:gd name="T19" fmla="*/ 0 60000 65536"/>
                  <a:gd name="T20" fmla="*/ 0 60000 65536"/>
                  <a:gd name="T21" fmla="*/ 0 60000 65536"/>
                  <a:gd name="T22" fmla="*/ 0 60000 65536"/>
                  <a:gd name="T23" fmla="*/ 0 60000 65536"/>
                  <a:gd name="T24" fmla="*/ 0 w 42"/>
                  <a:gd name="T25" fmla="*/ 0 h 35"/>
                  <a:gd name="T26" fmla="*/ 42 w 42"/>
                  <a:gd name="T27" fmla="*/ 35 h 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2" h="35">
                    <a:moveTo>
                      <a:pt x="0" y="0"/>
                    </a:moveTo>
                    <a:lnTo>
                      <a:pt x="1" y="34"/>
                    </a:lnTo>
                    <a:lnTo>
                      <a:pt x="7" y="34"/>
                    </a:lnTo>
                    <a:lnTo>
                      <a:pt x="41" y="33"/>
                    </a:lnTo>
                    <a:lnTo>
                      <a:pt x="41" y="22"/>
                    </a:lnTo>
                    <a:lnTo>
                      <a:pt x="40" y="0"/>
                    </a:lnTo>
                    <a:lnTo>
                      <a:pt x="21"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56" name="Freeform 131">
                <a:extLst>
                  <a:ext uri="{FF2B5EF4-FFF2-40B4-BE49-F238E27FC236}">
                    <a16:creationId xmlns:a16="http://schemas.microsoft.com/office/drawing/2014/main" id="{F7AB8636-A63B-4358-A1D0-78AF9605D129}"/>
                  </a:ext>
                </a:extLst>
              </p:cNvPr>
              <p:cNvSpPr>
                <a:spLocks/>
              </p:cNvSpPr>
              <p:nvPr/>
            </p:nvSpPr>
            <p:spPr bwMode="auto">
              <a:xfrm>
                <a:off x="891" y="850"/>
                <a:ext cx="45" cy="37"/>
              </a:xfrm>
              <a:custGeom>
                <a:avLst/>
                <a:gdLst>
                  <a:gd name="T0" fmla="*/ 0 w 45"/>
                  <a:gd name="T1" fmla="*/ 0 h 37"/>
                  <a:gd name="T2" fmla="*/ 1 w 45"/>
                  <a:gd name="T3" fmla="*/ 36 h 37"/>
                  <a:gd name="T4" fmla="*/ 8 w 45"/>
                  <a:gd name="T5" fmla="*/ 36 h 37"/>
                  <a:gd name="T6" fmla="*/ 44 w 45"/>
                  <a:gd name="T7" fmla="*/ 35 h 37"/>
                  <a:gd name="T8" fmla="*/ 44 w 45"/>
                  <a:gd name="T9" fmla="*/ 23 h 37"/>
                  <a:gd name="T10" fmla="*/ 43 w 45"/>
                  <a:gd name="T11" fmla="*/ 0 h 37"/>
                  <a:gd name="T12" fmla="*/ 22 w 45"/>
                  <a:gd name="T13" fmla="*/ 0 h 37"/>
                  <a:gd name="T14" fmla="*/ 0 w 45"/>
                  <a:gd name="T15" fmla="*/ 0 h 37"/>
                  <a:gd name="T16" fmla="*/ 0 60000 65536"/>
                  <a:gd name="T17" fmla="*/ 0 60000 65536"/>
                  <a:gd name="T18" fmla="*/ 0 60000 65536"/>
                  <a:gd name="T19" fmla="*/ 0 60000 65536"/>
                  <a:gd name="T20" fmla="*/ 0 60000 65536"/>
                  <a:gd name="T21" fmla="*/ 0 60000 65536"/>
                  <a:gd name="T22" fmla="*/ 0 60000 65536"/>
                  <a:gd name="T23" fmla="*/ 0 60000 65536"/>
                  <a:gd name="T24" fmla="*/ 0 w 45"/>
                  <a:gd name="T25" fmla="*/ 0 h 37"/>
                  <a:gd name="T26" fmla="*/ 45 w 45"/>
                  <a:gd name="T27" fmla="*/ 37 h 3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5" h="37">
                    <a:moveTo>
                      <a:pt x="0" y="0"/>
                    </a:moveTo>
                    <a:lnTo>
                      <a:pt x="1" y="36"/>
                    </a:lnTo>
                    <a:lnTo>
                      <a:pt x="8" y="36"/>
                    </a:lnTo>
                    <a:lnTo>
                      <a:pt x="44" y="35"/>
                    </a:lnTo>
                    <a:lnTo>
                      <a:pt x="44" y="23"/>
                    </a:lnTo>
                    <a:lnTo>
                      <a:pt x="43" y="0"/>
                    </a:lnTo>
                    <a:lnTo>
                      <a:pt x="22"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57" name="Freeform 132">
                <a:extLst>
                  <a:ext uri="{FF2B5EF4-FFF2-40B4-BE49-F238E27FC236}">
                    <a16:creationId xmlns:a16="http://schemas.microsoft.com/office/drawing/2014/main" id="{D16C82B4-CFD2-426C-ABB5-0F1D45B66E37}"/>
                  </a:ext>
                </a:extLst>
              </p:cNvPr>
              <p:cNvSpPr>
                <a:spLocks/>
              </p:cNvSpPr>
              <p:nvPr/>
            </p:nvSpPr>
            <p:spPr bwMode="auto">
              <a:xfrm>
                <a:off x="600" y="497"/>
                <a:ext cx="42" cy="54"/>
              </a:xfrm>
              <a:custGeom>
                <a:avLst/>
                <a:gdLst>
                  <a:gd name="T0" fmla="*/ 0 w 42"/>
                  <a:gd name="T1" fmla="*/ 0 h 54"/>
                  <a:gd name="T2" fmla="*/ 0 w 42"/>
                  <a:gd name="T3" fmla="*/ 52 h 54"/>
                  <a:gd name="T4" fmla="*/ 41 w 42"/>
                  <a:gd name="T5" fmla="*/ 53 h 54"/>
                  <a:gd name="T6" fmla="*/ 40 w 42"/>
                  <a:gd name="T7" fmla="*/ 0 h 54"/>
                  <a:gd name="T8" fmla="*/ 0 w 42"/>
                  <a:gd name="T9" fmla="*/ 0 h 54"/>
                  <a:gd name="T10" fmla="*/ 0 60000 65536"/>
                  <a:gd name="T11" fmla="*/ 0 60000 65536"/>
                  <a:gd name="T12" fmla="*/ 0 60000 65536"/>
                  <a:gd name="T13" fmla="*/ 0 60000 65536"/>
                  <a:gd name="T14" fmla="*/ 0 60000 65536"/>
                  <a:gd name="T15" fmla="*/ 0 w 42"/>
                  <a:gd name="T16" fmla="*/ 0 h 54"/>
                  <a:gd name="T17" fmla="*/ 42 w 42"/>
                  <a:gd name="T18" fmla="*/ 54 h 54"/>
                </a:gdLst>
                <a:ahLst/>
                <a:cxnLst>
                  <a:cxn ang="T10">
                    <a:pos x="T0" y="T1"/>
                  </a:cxn>
                  <a:cxn ang="T11">
                    <a:pos x="T2" y="T3"/>
                  </a:cxn>
                  <a:cxn ang="T12">
                    <a:pos x="T4" y="T5"/>
                  </a:cxn>
                  <a:cxn ang="T13">
                    <a:pos x="T6" y="T7"/>
                  </a:cxn>
                  <a:cxn ang="T14">
                    <a:pos x="T8" y="T9"/>
                  </a:cxn>
                </a:cxnLst>
                <a:rect l="T15" t="T16" r="T17" b="T18"/>
                <a:pathLst>
                  <a:path w="42" h="54">
                    <a:moveTo>
                      <a:pt x="0" y="0"/>
                    </a:moveTo>
                    <a:lnTo>
                      <a:pt x="0" y="52"/>
                    </a:lnTo>
                    <a:lnTo>
                      <a:pt x="41" y="53"/>
                    </a:lnTo>
                    <a:lnTo>
                      <a:pt x="40"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58" name="Freeform 133">
                <a:extLst>
                  <a:ext uri="{FF2B5EF4-FFF2-40B4-BE49-F238E27FC236}">
                    <a16:creationId xmlns:a16="http://schemas.microsoft.com/office/drawing/2014/main" id="{03D036E1-F2D0-4DEB-9C67-6214A32456C1}"/>
                  </a:ext>
                </a:extLst>
              </p:cNvPr>
              <p:cNvSpPr>
                <a:spLocks/>
              </p:cNvSpPr>
              <p:nvPr/>
            </p:nvSpPr>
            <p:spPr bwMode="auto">
              <a:xfrm>
                <a:off x="600" y="497"/>
                <a:ext cx="45" cy="56"/>
              </a:xfrm>
              <a:custGeom>
                <a:avLst/>
                <a:gdLst>
                  <a:gd name="T0" fmla="*/ 0 w 45"/>
                  <a:gd name="T1" fmla="*/ 0 h 56"/>
                  <a:gd name="T2" fmla="*/ 0 w 45"/>
                  <a:gd name="T3" fmla="*/ 54 h 56"/>
                  <a:gd name="T4" fmla="*/ 44 w 45"/>
                  <a:gd name="T5" fmla="*/ 55 h 56"/>
                  <a:gd name="T6" fmla="*/ 43 w 45"/>
                  <a:gd name="T7" fmla="*/ 0 h 56"/>
                  <a:gd name="T8" fmla="*/ 0 w 45"/>
                  <a:gd name="T9" fmla="*/ 0 h 56"/>
                  <a:gd name="T10" fmla="*/ 0 60000 65536"/>
                  <a:gd name="T11" fmla="*/ 0 60000 65536"/>
                  <a:gd name="T12" fmla="*/ 0 60000 65536"/>
                  <a:gd name="T13" fmla="*/ 0 60000 65536"/>
                  <a:gd name="T14" fmla="*/ 0 60000 65536"/>
                  <a:gd name="T15" fmla="*/ 0 w 45"/>
                  <a:gd name="T16" fmla="*/ 0 h 56"/>
                  <a:gd name="T17" fmla="*/ 45 w 45"/>
                  <a:gd name="T18" fmla="*/ 56 h 56"/>
                </a:gdLst>
                <a:ahLst/>
                <a:cxnLst>
                  <a:cxn ang="T10">
                    <a:pos x="T0" y="T1"/>
                  </a:cxn>
                  <a:cxn ang="T11">
                    <a:pos x="T2" y="T3"/>
                  </a:cxn>
                  <a:cxn ang="T12">
                    <a:pos x="T4" y="T5"/>
                  </a:cxn>
                  <a:cxn ang="T13">
                    <a:pos x="T6" y="T7"/>
                  </a:cxn>
                  <a:cxn ang="T14">
                    <a:pos x="T8" y="T9"/>
                  </a:cxn>
                </a:cxnLst>
                <a:rect l="T15" t="T16" r="T17" b="T18"/>
                <a:pathLst>
                  <a:path w="45" h="56">
                    <a:moveTo>
                      <a:pt x="0" y="0"/>
                    </a:moveTo>
                    <a:lnTo>
                      <a:pt x="0" y="54"/>
                    </a:lnTo>
                    <a:lnTo>
                      <a:pt x="44" y="55"/>
                    </a:lnTo>
                    <a:lnTo>
                      <a:pt x="43"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59" name="Freeform 134">
                <a:extLst>
                  <a:ext uri="{FF2B5EF4-FFF2-40B4-BE49-F238E27FC236}">
                    <a16:creationId xmlns:a16="http://schemas.microsoft.com/office/drawing/2014/main" id="{B7D77FB0-DC38-406D-ACE4-5587A9B47D6D}"/>
                  </a:ext>
                </a:extLst>
              </p:cNvPr>
              <p:cNvSpPr>
                <a:spLocks/>
              </p:cNvSpPr>
              <p:nvPr/>
            </p:nvSpPr>
            <p:spPr bwMode="auto">
              <a:xfrm>
                <a:off x="924" y="773"/>
                <a:ext cx="30" cy="37"/>
              </a:xfrm>
              <a:custGeom>
                <a:avLst/>
                <a:gdLst>
                  <a:gd name="T0" fmla="*/ 0 w 30"/>
                  <a:gd name="T1" fmla="*/ 1 h 37"/>
                  <a:gd name="T2" fmla="*/ 0 w 30"/>
                  <a:gd name="T3" fmla="*/ 36 h 37"/>
                  <a:gd name="T4" fmla="*/ 28 w 30"/>
                  <a:gd name="T5" fmla="*/ 36 h 37"/>
                  <a:gd name="T6" fmla="*/ 29 w 30"/>
                  <a:gd name="T7" fmla="*/ 0 h 37"/>
                  <a:gd name="T8" fmla="*/ 19 w 30"/>
                  <a:gd name="T9" fmla="*/ 0 h 37"/>
                  <a:gd name="T10" fmla="*/ 0 w 30"/>
                  <a:gd name="T11" fmla="*/ 1 h 37"/>
                  <a:gd name="T12" fmla="*/ 0 60000 65536"/>
                  <a:gd name="T13" fmla="*/ 0 60000 65536"/>
                  <a:gd name="T14" fmla="*/ 0 60000 65536"/>
                  <a:gd name="T15" fmla="*/ 0 60000 65536"/>
                  <a:gd name="T16" fmla="*/ 0 60000 65536"/>
                  <a:gd name="T17" fmla="*/ 0 60000 65536"/>
                  <a:gd name="T18" fmla="*/ 0 w 30"/>
                  <a:gd name="T19" fmla="*/ 0 h 37"/>
                  <a:gd name="T20" fmla="*/ 30 w 30"/>
                  <a:gd name="T21" fmla="*/ 37 h 37"/>
                </a:gdLst>
                <a:ahLst/>
                <a:cxnLst>
                  <a:cxn ang="T12">
                    <a:pos x="T0" y="T1"/>
                  </a:cxn>
                  <a:cxn ang="T13">
                    <a:pos x="T2" y="T3"/>
                  </a:cxn>
                  <a:cxn ang="T14">
                    <a:pos x="T4" y="T5"/>
                  </a:cxn>
                  <a:cxn ang="T15">
                    <a:pos x="T6" y="T7"/>
                  </a:cxn>
                  <a:cxn ang="T16">
                    <a:pos x="T8" y="T9"/>
                  </a:cxn>
                  <a:cxn ang="T17">
                    <a:pos x="T10" y="T11"/>
                  </a:cxn>
                </a:cxnLst>
                <a:rect l="T18" t="T19" r="T20" b="T21"/>
                <a:pathLst>
                  <a:path w="30" h="37">
                    <a:moveTo>
                      <a:pt x="0" y="1"/>
                    </a:moveTo>
                    <a:lnTo>
                      <a:pt x="0" y="36"/>
                    </a:lnTo>
                    <a:lnTo>
                      <a:pt x="28" y="36"/>
                    </a:lnTo>
                    <a:lnTo>
                      <a:pt x="29" y="0"/>
                    </a:lnTo>
                    <a:lnTo>
                      <a:pt x="19" y="0"/>
                    </a:lnTo>
                    <a:lnTo>
                      <a:pt x="0" y="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60" name="Freeform 135">
                <a:extLst>
                  <a:ext uri="{FF2B5EF4-FFF2-40B4-BE49-F238E27FC236}">
                    <a16:creationId xmlns:a16="http://schemas.microsoft.com/office/drawing/2014/main" id="{BC44ADDC-2944-4331-B865-59031C228ECD}"/>
                  </a:ext>
                </a:extLst>
              </p:cNvPr>
              <p:cNvSpPr>
                <a:spLocks/>
              </p:cNvSpPr>
              <p:nvPr/>
            </p:nvSpPr>
            <p:spPr bwMode="auto">
              <a:xfrm>
                <a:off x="924" y="773"/>
                <a:ext cx="32" cy="39"/>
              </a:xfrm>
              <a:custGeom>
                <a:avLst/>
                <a:gdLst>
                  <a:gd name="T0" fmla="*/ 0 w 32"/>
                  <a:gd name="T1" fmla="*/ 1 h 39"/>
                  <a:gd name="T2" fmla="*/ 0 w 32"/>
                  <a:gd name="T3" fmla="*/ 38 h 39"/>
                  <a:gd name="T4" fmla="*/ 30 w 32"/>
                  <a:gd name="T5" fmla="*/ 38 h 39"/>
                  <a:gd name="T6" fmla="*/ 31 w 32"/>
                  <a:gd name="T7" fmla="*/ 0 h 39"/>
                  <a:gd name="T8" fmla="*/ 20 w 32"/>
                  <a:gd name="T9" fmla="*/ 0 h 39"/>
                  <a:gd name="T10" fmla="*/ 0 w 32"/>
                  <a:gd name="T11" fmla="*/ 1 h 39"/>
                  <a:gd name="T12" fmla="*/ 0 60000 65536"/>
                  <a:gd name="T13" fmla="*/ 0 60000 65536"/>
                  <a:gd name="T14" fmla="*/ 0 60000 65536"/>
                  <a:gd name="T15" fmla="*/ 0 60000 65536"/>
                  <a:gd name="T16" fmla="*/ 0 60000 65536"/>
                  <a:gd name="T17" fmla="*/ 0 60000 65536"/>
                  <a:gd name="T18" fmla="*/ 0 w 32"/>
                  <a:gd name="T19" fmla="*/ 0 h 39"/>
                  <a:gd name="T20" fmla="*/ 32 w 32"/>
                  <a:gd name="T21" fmla="*/ 39 h 39"/>
                </a:gdLst>
                <a:ahLst/>
                <a:cxnLst>
                  <a:cxn ang="T12">
                    <a:pos x="T0" y="T1"/>
                  </a:cxn>
                  <a:cxn ang="T13">
                    <a:pos x="T2" y="T3"/>
                  </a:cxn>
                  <a:cxn ang="T14">
                    <a:pos x="T4" y="T5"/>
                  </a:cxn>
                  <a:cxn ang="T15">
                    <a:pos x="T6" y="T7"/>
                  </a:cxn>
                  <a:cxn ang="T16">
                    <a:pos x="T8" y="T9"/>
                  </a:cxn>
                  <a:cxn ang="T17">
                    <a:pos x="T10" y="T11"/>
                  </a:cxn>
                </a:cxnLst>
                <a:rect l="T18" t="T19" r="T20" b="T21"/>
                <a:pathLst>
                  <a:path w="32" h="39">
                    <a:moveTo>
                      <a:pt x="0" y="1"/>
                    </a:moveTo>
                    <a:lnTo>
                      <a:pt x="0" y="38"/>
                    </a:lnTo>
                    <a:lnTo>
                      <a:pt x="30" y="38"/>
                    </a:lnTo>
                    <a:lnTo>
                      <a:pt x="31" y="0"/>
                    </a:lnTo>
                    <a:lnTo>
                      <a:pt x="20" y="0"/>
                    </a:lnTo>
                    <a:lnTo>
                      <a:pt x="0" y="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61" name="Freeform 136">
                <a:extLst>
                  <a:ext uri="{FF2B5EF4-FFF2-40B4-BE49-F238E27FC236}">
                    <a16:creationId xmlns:a16="http://schemas.microsoft.com/office/drawing/2014/main" id="{F40B54EB-767E-4C3E-8435-D075410CE9C2}"/>
                  </a:ext>
                </a:extLst>
              </p:cNvPr>
              <p:cNvSpPr>
                <a:spLocks/>
              </p:cNvSpPr>
              <p:nvPr/>
            </p:nvSpPr>
            <p:spPr bwMode="auto">
              <a:xfrm>
                <a:off x="912" y="811"/>
                <a:ext cx="42" cy="38"/>
              </a:xfrm>
              <a:custGeom>
                <a:avLst/>
                <a:gdLst>
                  <a:gd name="T0" fmla="*/ 0 w 42"/>
                  <a:gd name="T1" fmla="*/ 0 h 38"/>
                  <a:gd name="T2" fmla="*/ 1 w 42"/>
                  <a:gd name="T3" fmla="*/ 37 h 38"/>
                  <a:gd name="T4" fmla="*/ 21 w 42"/>
                  <a:gd name="T5" fmla="*/ 37 h 38"/>
                  <a:gd name="T6" fmla="*/ 41 w 42"/>
                  <a:gd name="T7" fmla="*/ 36 h 38"/>
                  <a:gd name="T8" fmla="*/ 41 w 42"/>
                  <a:gd name="T9" fmla="*/ 0 h 38"/>
                  <a:gd name="T10" fmla="*/ 11 w 42"/>
                  <a:gd name="T11" fmla="*/ 0 h 38"/>
                  <a:gd name="T12" fmla="*/ 0 w 42"/>
                  <a:gd name="T13" fmla="*/ 0 h 38"/>
                  <a:gd name="T14" fmla="*/ 0 60000 65536"/>
                  <a:gd name="T15" fmla="*/ 0 60000 65536"/>
                  <a:gd name="T16" fmla="*/ 0 60000 65536"/>
                  <a:gd name="T17" fmla="*/ 0 60000 65536"/>
                  <a:gd name="T18" fmla="*/ 0 60000 65536"/>
                  <a:gd name="T19" fmla="*/ 0 60000 65536"/>
                  <a:gd name="T20" fmla="*/ 0 60000 65536"/>
                  <a:gd name="T21" fmla="*/ 0 w 42"/>
                  <a:gd name="T22" fmla="*/ 0 h 38"/>
                  <a:gd name="T23" fmla="*/ 42 w 42"/>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38">
                    <a:moveTo>
                      <a:pt x="0" y="0"/>
                    </a:moveTo>
                    <a:lnTo>
                      <a:pt x="1" y="37"/>
                    </a:lnTo>
                    <a:lnTo>
                      <a:pt x="21" y="37"/>
                    </a:lnTo>
                    <a:lnTo>
                      <a:pt x="41" y="36"/>
                    </a:lnTo>
                    <a:lnTo>
                      <a:pt x="41" y="0"/>
                    </a:lnTo>
                    <a:lnTo>
                      <a:pt x="11"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62" name="Freeform 137">
                <a:extLst>
                  <a:ext uri="{FF2B5EF4-FFF2-40B4-BE49-F238E27FC236}">
                    <a16:creationId xmlns:a16="http://schemas.microsoft.com/office/drawing/2014/main" id="{09B1C7C5-1C45-49ED-833B-823F23D4FAA8}"/>
                  </a:ext>
                </a:extLst>
              </p:cNvPr>
              <p:cNvSpPr>
                <a:spLocks/>
              </p:cNvSpPr>
              <p:nvPr/>
            </p:nvSpPr>
            <p:spPr bwMode="auto">
              <a:xfrm>
                <a:off x="912" y="811"/>
                <a:ext cx="44" cy="40"/>
              </a:xfrm>
              <a:custGeom>
                <a:avLst/>
                <a:gdLst>
                  <a:gd name="T0" fmla="*/ 0 w 44"/>
                  <a:gd name="T1" fmla="*/ 0 h 40"/>
                  <a:gd name="T2" fmla="*/ 1 w 44"/>
                  <a:gd name="T3" fmla="*/ 39 h 40"/>
                  <a:gd name="T4" fmla="*/ 22 w 44"/>
                  <a:gd name="T5" fmla="*/ 39 h 40"/>
                  <a:gd name="T6" fmla="*/ 43 w 44"/>
                  <a:gd name="T7" fmla="*/ 38 h 40"/>
                  <a:gd name="T8" fmla="*/ 43 w 44"/>
                  <a:gd name="T9" fmla="*/ 0 h 40"/>
                  <a:gd name="T10" fmla="*/ 11 w 44"/>
                  <a:gd name="T11" fmla="*/ 0 h 40"/>
                  <a:gd name="T12" fmla="*/ 0 w 44"/>
                  <a:gd name="T13" fmla="*/ 0 h 40"/>
                  <a:gd name="T14" fmla="*/ 0 60000 65536"/>
                  <a:gd name="T15" fmla="*/ 0 60000 65536"/>
                  <a:gd name="T16" fmla="*/ 0 60000 65536"/>
                  <a:gd name="T17" fmla="*/ 0 60000 65536"/>
                  <a:gd name="T18" fmla="*/ 0 60000 65536"/>
                  <a:gd name="T19" fmla="*/ 0 60000 65536"/>
                  <a:gd name="T20" fmla="*/ 0 60000 65536"/>
                  <a:gd name="T21" fmla="*/ 0 w 44"/>
                  <a:gd name="T22" fmla="*/ 0 h 40"/>
                  <a:gd name="T23" fmla="*/ 44 w 44"/>
                  <a:gd name="T24" fmla="*/ 40 h 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4" h="40">
                    <a:moveTo>
                      <a:pt x="0" y="0"/>
                    </a:moveTo>
                    <a:lnTo>
                      <a:pt x="1" y="39"/>
                    </a:lnTo>
                    <a:lnTo>
                      <a:pt x="22" y="39"/>
                    </a:lnTo>
                    <a:lnTo>
                      <a:pt x="43" y="38"/>
                    </a:lnTo>
                    <a:lnTo>
                      <a:pt x="43" y="0"/>
                    </a:lnTo>
                    <a:lnTo>
                      <a:pt x="11"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63" name="Freeform 138">
                <a:extLst>
                  <a:ext uri="{FF2B5EF4-FFF2-40B4-BE49-F238E27FC236}">
                    <a16:creationId xmlns:a16="http://schemas.microsoft.com/office/drawing/2014/main" id="{35C1D4F4-4A08-4EEB-AA5C-AF65712588B5}"/>
                  </a:ext>
                </a:extLst>
              </p:cNvPr>
              <p:cNvSpPr>
                <a:spLocks/>
              </p:cNvSpPr>
              <p:nvPr/>
            </p:nvSpPr>
            <p:spPr bwMode="auto">
              <a:xfrm>
                <a:off x="848" y="655"/>
                <a:ext cx="54" cy="46"/>
              </a:xfrm>
              <a:custGeom>
                <a:avLst/>
                <a:gdLst>
                  <a:gd name="T0" fmla="*/ 0 w 54"/>
                  <a:gd name="T1" fmla="*/ 0 h 46"/>
                  <a:gd name="T2" fmla="*/ 0 w 54"/>
                  <a:gd name="T3" fmla="*/ 45 h 46"/>
                  <a:gd name="T4" fmla="*/ 29 w 54"/>
                  <a:gd name="T5" fmla="*/ 44 h 46"/>
                  <a:gd name="T6" fmla="*/ 42 w 54"/>
                  <a:gd name="T7" fmla="*/ 44 h 46"/>
                  <a:gd name="T8" fmla="*/ 42 w 54"/>
                  <a:gd name="T9" fmla="*/ 9 h 46"/>
                  <a:gd name="T10" fmla="*/ 53 w 54"/>
                  <a:gd name="T11" fmla="*/ 9 h 46"/>
                  <a:gd name="T12" fmla="*/ 53 w 54"/>
                  <a:gd name="T13" fmla="*/ 0 h 46"/>
                  <a:gd name="T14" fmla="*/ 0 w 54"/>
                  <a:gd name="T15" fmla="*/ 0 h 46"/>
                  <a:gd name="T16" fmla="*/ 0 60000 65536"/>
                  <a:gd name="T17" fmla="*/ 0 60000 65536"/>
                  <a:gd name="T18" fmla="*/ 0 60000 65536"/>
                  <a:gd name="T19" fmla="*/ 0 60000 65536"/>
                  <a:gd name="T20" fmla="*/ 0 60000 65536"/>
                  <a:gd name="T21" fmla="*/ 0 60000 65536"/>
                  <a:gd name="T22" fmla="*/ 0 60000 65536"/>
                  <a:gd name="T23" fmla="*/ 0 60000 65536"/>
                  <a:gd name="T24" fmla="*/ 0 w 54"/>
                  <a:gd name="T25" fmla="*/ 0 h 46"/>
                  <a:gd name="T26" fmla="*/ 54 w 54"/>
                  <a:gd name="T27" fmla="*/ 46 h 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4" h="46">
                    <a:moveTo>
                      <a:pt x="0" y="0"/>
                    </a:moveTo>
                    <a:lnTo>
                      <a:pt x="0" y="45"/>
                    </a:lnTo>
                    <a:lnTo>
                      <a:pt x="29" y="44"/>
                    </a:lnTo>
                    <a:lnTo>
                      <a:pt x="42" y="44"/>
                    </a:lnTo>
                    <a:lnTo>
                      <a:pt x="42" y="9"/>
                    </a:lnTo>
                    <a:lnTo>
                      <a:pt x="53" y="9"/>
                    </a:lnTo>
                    <a:lnTo>
                      <a:pt x="53"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64" name="Freeform 139">
                <a:extLst>
                  <a:ext uri="{FF2B5EF4-FFF2-40B4-BE49-F238E27FC236}">
                    <a16:creationId xmlns:a16="http://schemas.microsoft.com/office/drawing/2014/main" id="{814831AE-5BA9-4C08-BA28-3E5FECBD178B}"/>
                  </a:ext>
                </a:extLst>
              </p:cNvPr>
              <p:cNvSpPr>
                <a:spLocks/>
              </p:cNvSpPr>
              <p:nvPr/>
            </p:nvSpPr>
            <p:spPr bwMode="auto">
              <a:xfrm>
                <a:off x="848" y="655"/>
                <a:ext cx="56" cy="47"/>
              </a:xfrm>
              <a:custGeom>
                <a:avLst/>
                <a:gdLst>
                  <a:gd name="T0" fmla="*/ 0 w 56"/>
                  <a:gd name="T1" fmla="*/ 0 h 47"/>
                  <a:gd name="T2" fmla="*/ 0 w 56"/>
                  <a:gd name="T3" fmla="*/ 46 h 47"/>
                  <a:gd name="T4" fmla="*/ 30 w 56"/>
                  <a:gd name="T5" fmla="*/ 45 h 47"/>
                  <a:gd name="T6" fmla="*/ 44 w 56"/>
                  <a:gd name="T7" fmla="*/ 45 h 47"/>
                  <a:gd name="T8" fmla="*/ 44 w 56"/>
                  <a:gd name="T9" fmla="*/ 10 h 47"/>
                  <a:gd name="T10" fmla="*/ 55 w 56"/>
                  <a:gd name="T11" fmla="*/ 9 h 47"/>
                  <a:gd name="T12" fmla="*/ 55 w 56"/>
                  <a:gd name="T13" fmla="*/ 0 h 47"/>
                  <a:gd name="T14" fmla="*/ 0 w 56"/>
                  <a:gd name="T15" fmla="*/ 0 h 47"/>
                  <a:gd name="T16" fmla="*/ 0 60000 65536"/>
                  <a:gd name="T17" fmla="*/ 0 60000 65536"/>
                  <a:gd name="T18" fmla="*/ 0 60000 65536"/>
                  <a:gd name="T19" fmla="*/ 0 60000 65536"/>
                  <a:gd name="T20" fmla="*/ 0 60000 65536"/>
                  <a:gd name="T21" fmla="*/ 0 60000 65536"/>
                  <a:gd name="T22" fmla="*/ 0 60000 65536"/>
                  <a:gd name="T23" fmla="*/ 0 60000 65536"/>
                  <a:gd name="T24" fmla="*/ 0 w 56"/>
                  <a:gd name="T25" fmla="*/ 0 h 47"/>
                  <a:gd name="T26" fmla="*/ 56 w 56"/>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6" h="47">
                    <a:moveTo>
                      <a:pt x="0" y="0"/>
                    </a:moveTo>
                    <a:lnTo>
                      <a:pt x="0" y="46"/>
                    </a:lnTo>
                    <a:lnTo>
                      <a:pt x="30" y="45"/>
                    </a:lnTo>
                    <a:lnTo>
                      <a:pt x="44" y="45"/>
                    </a:lnTo>
                    <a:lnTo>
                      <a:pt x="44" y="10"/>
                    </a:lnTo>
                    <a:lnTo>
                      <a:pt x="55" y="9"/>
                    </a:lnTo>
                    <a:lnTo>
                      <a:pt x="55"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65" name="Freeform 140">
                <a:extLst>
                  <a:ext uri="{FF2B5EF4-FFF2-40B4-BE49-F238E27FC236}">
                    <a16:creationId xmlns:a16="http://schemas.microsoft.com/office/drawing/2014/main" id="{5DBB2278-3CE6-46D9-BEAE-0D7E405822AD}"/>
                  </a:ext>
                </a:extLst>
              </p:cNvPr>
              <p:cNvSpPr>
                <a:spLocks/>
              </p:cNvSpPr>
              <p:nvPr/>
            </p:nvSpPr>
            <p:spPr bwMode="auto">
              <a:xfrm>
                <a:off x="816" y="700"/>
                <a:ext cx="62" cy="29"/>
              </a:xfrm>
              <a:custGeom>
                <a:avLst/>
                <a:gdLst>
                  <a:gd name="T0" fmla="*/ 0 w 62"/>
                  <a:gd name="T1" fmla="*/ 0 h 29"/>
                  <a:gd name="T2" fmla="*/ 0 w 62"/>
                  <a:gd name="T3" fmla="*/ 28 h 29"/>
                  <a:gd name="T4" fmla="*/ 36 w 62"/>
                  <a:gd name="T5" fmla="*/ 27 h 29"/>
                  <a:gd name="T6" fmla="*/ 61 w 62"/>
                  <a:gd name="T7" fmla="*/ 28 h 29"/>
                  <a:gd name="T8" fmla="*/ 60 w 62"/>
                  <a:gd name="T9" fmla="*/ 0 h 29"/>
                  <a:gd name="T10" fmla="*/ 31 w 62"/>
                  <a:gd name="T11" fmla="*/ 1 h 29"/>
                  <a:gd name="T12" fmla="*/ 0 w 62"/>
                  <a:gd name="T13" fmla="*/ 0 h 29"/>
                  <a:gd name="T14" fmla="*/ 0 60000 65536"/>
                  <a:gd name="T15" fmla="*/ 0 60000 65536"/>
                  <a:gd name="T16" fmla="*/ 0 60000 65536"/>
                  <a:gd name="T17" fmla="*/ 0 60000 65536"/>
                  <a:gd name="T18" fmla="*/ 0 60000 65536"/>
                  <a:gd name="T19" fmla="*/ 0 60000 65536"/>
                  <a:gd name="T20" fmla="*/ 0 60000 65536"/>
                  <a:gd name="T21" fmla="*/ 0 w 62"/>
                  <a:gd name="T22" fmla="*/ 0 h 29"/>
                  <a:gd name="T23" fmla="*/ 62 w 62"/>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2" h="29">
                    <a:moveTo>
                      <a:pt x="0" y="0"/>
                    </a:moveTo>
                    <a:lnTo>
                      <a:pt x="0" y="28"/>
                    </a:lnTo>
                    <a:lnTo>
                      <a:pt x="36" y="27"/>
                    </a:lnTo>
                    <a:lnTo>
                      <a:pt x="61" y="28"/>
                    </a:lnTo>
                    <a:lnTo>
                      <a:pt x="60" y="0"/>
                    </a:lnTo>
                    <a:lnTo>
                      <a:pt x="31" y="1"/>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66" name="Freeform 141">
                <a:extLst>
                  <a:ext uri="{FF2B5EF4-FFF2-40B4-BE49-F238E27FC236}">
                    <a16:creationId xmlns:a16="http://schemas.microsoft.com/office/drawing/2014/main" id="{48A15F90-B11E-4620-98B5-E15EB945B70A}"/>
                  </a:ext>
                </a:extLst>
              </p:cNvPr>
              <p:cNvSpPr>
                <a:spLocks/>
              </p:cNvSpPr>
              <p:nvPr/>
            </p:nvSpPr>
            <p:spPr bwMode="auto">
              <a:xfrm>
                <a:off x="816" y="700"/>
                <a:ext cx="66" cy="30"/>
              </a:xfrm>
              <a:custGeom>
                <a:avLst/>
                <a:gdLst>
                  <a:gd name="T0" fmla="*/ 0 w 66"/>
                  <a:gd name="T1" fmla="*/ 0 h 30"/>
                  <a:gd name="T2" fmla="*/ 0 w 66"/>
                  <a:gd name="T3" fmla="*/ 29 h 30"/>
                  <a:gd name="T4" fmla="*/ 38 w 66"/>
                  <a:gd name="T5" fmla="*/ 28 h 30"/>
                  <a:gd name="T6" fmla="*/ 65 w 66"/>
                  <a:gd name="T7" fmla="*/ 29 h 30"/>
                  <a:gd name="T8" fmla="*/ 64 w 66"/>
                  <a:gd name="T9" fmla="*/ 0 h 30"/>
                  <a:gd name="T10" fmla="*/ 33 w 66"/>
                  <a:gd name="T11" fmla="*/ 1 h 30"/>
                  <a:gd name="T12" fmla="*/ 0 w 66"/>
                  <a:gd name="T13" fmla="*/ 0 h 30"/>
                  <a:gd name="T14" fmla="*/ 0 60000 65536"/>
                  <a:gd name="T15" fmla="*/ 0 60000 65536"/>
                  <a:gd name="T16" fmla="*/ 0 60000 65536"/>
                  <a:gd name="T17" fmla="*/ 0 60000 65536"/>
                  <a:gd name="T18" fmla="*/ 0 60000 65536"/>
                  <a:gd name="T19" fmla="*/ 0 60000 65536"/>
                  <a:gd name="T20" fmla="*/ 0 60000 65536"/>
                  <a:gd name="T21" fmla="*/ 0 w 66"/>
                  <a:gd name="T22" fmla="*/ 0 h 30"/>
                  <a:gd name="T23" fmla="*/ 66 w 66"/>
                  <a:gd name="T24" fmla="*/ 30 h 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6" h="30">
                    <a:moveTo>
                      <a:pt x="0" y="0"/>
                    </a:moveTo>
                    <a:lnTo>
                      <a:pt x="0" y="29"/>
                    </a:lnTo>
                    <a:lnTo>
                      <a:pt x="38" y="28"/>
                    </a:lnTo>
                    <a:lnTo>
                      <a:pt x="65" y="29"/>
                    </a:lnTo>
                    <a:lnTo>
                      <a:pt x="64" y="0"/>
                    </a:lnTo>
                    <a:lnTo>
                      <a:pt x="33" y="1"/>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67" name="Freeform 142">
                <a:extLst>
                  <a:ext uri="{FF2B5EF4-FFF2-40B4-BE49-F238E27FC236}">
                    <a16:creationId xmlns:a16="http://schemas.microsoft.com/office/drawing/2014/main" id="{DB3B3D74-97CD-4005-A173-BF49AD94B46E}"/>
                  </a:ext>
                </a:extLst>
              </p:cNvPr>
              <p:cNvSpPr>
                <a:spLocks/>
              </p:cNvSpPr>
              <p:nvPr/>
            </p:nvSpPr>
            <p:spPr bwMode="auto">
              <a:xfrm>
                <a:off x="878" y="700"/>
                <a:ext cx="44" cy="36"/>
              </a:xfrm>
              <a:custGeom>
                <a:avLst/>
                <a:gdLst>
                  <a:gd name="T0" fmla="*/ 0 w 44"/>
                  <a:gd name="T1" fmla="*/ 1 h 36"/>
                  <a:gd name="T2" fmla="*/ 1 w 44"/>
                  <a:gd name="T3" fmla="*/ 27 h 36"/>
                  <a:gd name="T4" fmla="*/ 1 w 44"/>
                  <a:gd name="T5" fmla="*/ 35 h 36"/>
                  <a:gd name="T6" fmla="*/ 43 w 44"/>
                  <a:gd name="T7" fmla="*/ 35 h 36"/>
                  <a:gd name="T8" fmla="*/ 43 w 44"/>
                  <a:gd name="T9" fmla="*/ 31 h 36"/>
                  <a:gd name="T10" fmla="*/ 42 w 44"/>
                  <a:gd name="T11" fmla="*/ 0 h 36"/>
                  <a:gd name="T12" fmla="*/ 13 w 44"/>
                  <a:gd name="T13" fmla="*/ 1 h 36"/>
                  <a:gd name="T14" fmla="*/ 0 w 44"/>
                  <a:gd name="T15" fmla="*/ 1 h 36"/>
                  <a:gd name="T16" fmla="*/ 0 60000 65536"/>
                  <a:gd name="T17" fmla="*/ 0 60000 65536"/>
                  <a:gd name="T18" fmla="*/ 0 60000 65536"/>
                  <a:gd name="T19" fmla="*/ 0 60000 65536"/>
                  <a:gd name="T20" fmla="*/ 0 60000 65536"/>
                  <a:gd name="T21" fmla="*/ 0 60000 65536"/>
                  <a:gd name="T22" fmla="*/ 0 60000 65536"/>
                  <a:gd name="T23" fmla="*/ 0 60000 65536"/>
                  <a:gd name="T24" fmla="*/ 0 w 44"/>
                  <a:gd name="T25" fmla="*/ 0 h 36"/>
                  <a:gd name="T26" fmla="*/ 44 w 44"/>
                  <a:gd name="T27" fmla="*/ 36 h 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 h="36">
                    <a:moveTo>
                      <a:pt x="0" y="1"/>
                    </a:moveTo>
                    <a:lnTo>
                      <a:pt x="1" y="27"/>
                    </a:lnTo>
                    <a:lnTo>
                      <a:pt x="1" y="35"/>
                    </a:lnTo>
                    <a:lnTo>
                      <a:pt x="43" y="35"/>
                    </a:lnTo>
                    <a:lnTo>
                      <a:pt x="43" y="31"/>
                    </a:lnTo>
                    <a:lnTo>
                      <a:pt x="42" y="0"/>
                    </a:lnTo>
                    <a:lnTo>
                      <a:pt x="13" y="1"/>
                    </a:lnTo>
                    <a:lnTo>
                      <a:pt x="0" y="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68" name="Freeform 143">
                <a:extLst>
                  <a:ext uri="{FF2B5EF4-FFF2-40B4-BE49-F238E27FC236}">
                    <a16:creationId xmlns:a16="http://schemas.microsoft.com/office/drawing/2014/main" id="{DA946692-FCBC-46DC-B80E-F743337B02A7}"/>
                  </a:ext>
                </a:extLst>
              </p:cNvPr>
              <p:cNvSpPr>
                <a:spLocks/>
              </p:cNvSpPr>
              <p:nvPr/>
            </p:nvSpPr>
            <p:spPr bwMode="auto">
              <a:xfrm>
                <a:off x="878" y="700"/>
                <a:ext cx="47" cy="39"/>
              </a:xfrm>
              <a:custGeom>
                <a:avLst/>
                <a:gdLst>
                  <a:gd name="T0" fmla="*/ 0 w 47"/>
                  <a:gd name="T1" fmla="*/ 1 h 39"/>
                  <a:gd name="T2" fmla="*/ 1 w 47"/>
                  <a:gd name="T3" fmla="*/ 30 h 39"/>
                  <a:gd name="T4" fmla="*/ 1 w 47"/>
                  <a:gd name="T5" fmla="*/ 38 h 39"/>
                  <a:gd name="T6" fmla="*/ 46 w 47"/>
                  <a:gd name="T7" fmla="*/ 38 h 39"/>
                  <a:gd name="T8" fmla="*/ 46 w 47"/>
                  <a:gd name="T9" fmla="*/ 33 h 39"/>
                  <a:gd name="T10" fmla="*/ 45 w 47"/>
                  <a:gd name="T11" fmla="*/ 0 h 39"/>
                  <a:gd name="T12" fmla="*/ 14 w 47"/>
                  <a:gd name="T13" fmla="*/ 1 h 39"/>
                  <a:gd name="T14" fmla="*/ 0 w 47"/>
                  <a:gd name="T15" fmla="*/ 1 h 39"/>
                  <a:gd name="T16" fmla="*/ 0 60000 65536"/>
                  <a:gd name="T17" fmla="*/ 0 60000 65536"/>
                  <a:gd name="T18" fmla="*/ 0 60000 65536"/>
                  <a:gd name="T19" fmla="*/ 0 60000 65536"/>
                  <a:gd name="T20" fmla="*/ 0 60000 65536"/>
                  <a:gd name="T21" fmla="*/ 0 60000 65536"/>
                  <a:gd name="T22" fmla="*/ 0 60000 65536"/>
                  <a:gd name="T23" fmla="*/ 0 60000 65536"/>
                  <a:gd name="T24" fmla="*/ 0 w 47"/>
                  <a:gd name="T25" fmla="*/ 0 h 39"/>
                  <a:gd name="T26" fmla="*/ 47 w 47"/>
                  <a:gd name="T27" fmla="*/ 39 h 3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7" h="39">
                    <a:moveTo>
                      <a:pt x="0" y="1"/>
                    </a:moveTo>
                    <a:lnTo>
                      <a:pt x="1" y="30"/>
                    </a:lnTo>
                    <a:lnTo>
                      <a:pt x="1" y="38"/>
                    </a:lnTo>
                    <a:lnTo>
                      <a:pt x="46" y="38"/>
                    </a:lnTo>
                    <a:lnTo>
                      <a:pt x="46" y="33"/>
                    </a:lnTo>
                    <a:lnTo>
                      <a:pt x="45" y="0"/>
                    </a:lnTo>
                    <a:lnTo>
                      <a:pt x="14" y="1"/>
                    </a:lnTo>
                    <a:lnTo>
                      <a:pt x="0" y="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69" name="Freeform 144">
                <a:extLst>
                  <a:ext uri="{FF2B5EF4-FFF2-40B4-BE49-F238E27FC236}">
                    <a16:creationId xmlns:a16="http://schemas.microsoft.com/office/drawing/2014/main" id="{53A86259-C5FF-4596-BDDD-854141A5091A}"/>
                  </a:ext>
                </a:extLst>
              </p:cNvPr>
              <p:cNvSpPr>
                <a:spLocks/>
              </p:cNvSpPr>
              <p:nvPr/>
            </p:nvSpPr>
            <p:spPr bwMode="auto">
              <a:xfrm>
                <a:off x="751" y="655"/>
                <a:ext cx="53" cy="46"/>
              </a:xfrm>
              <a:custGeom>
                <a:avLst/>
                <a:gdLst>
                  <a:gd name="T0" fmla="*/ 0 w 53"/>
                  <a:gd name="T1" fmla="*/ 0 h 46"/>
                  <a:gd name="T2" fmla="*/ 0 w 53"/>
                  <a:gd name="T3" fmla="*/ 27 h 46"/>
                  <a:gd name="T4" fmla="*/ 1 w 53"/>
                  <a:gd name="T5" fmla="*/ 45 h 46"/>
                  <a:gd name="T6" fmla="*/ 37 w 53"/>
                  <a:gd name="T7" fmla="*/ 45 h 46"/>
                  <a:gd name="T8" fmla="*/ 52 w 53"/>
                  <a:gd name="T9" fmla="*/ 45 h 46"/>
                  <a:gd name="T10" fmla="*/ 52 w 53"/>
                  <a:gd name="T11" fmla="*/ 18 h 46"/>
                  <a:gd name="T12" fmla="*/ 42 w 53"/>
                  <a:gd name="T13" fmla="*/ 17 h 46"/>
                  <a:gd name="T14" fmla="*/ 41 w 53"/>
                  <a:gd name="T15" fmla="*/ 0 h 46"/>
                  <a:gd name="T16" fmla="*/ 0 w 53"/>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3"/>
                  <a:gd name="T28" fmla="*/ 0 h 46"/>
                  <a:gd name="T29" fmla="*/ 53 w 53"/>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3" h="46">
                    <a:moveTo>
                      <a:pt x="0" y="0"/>
                    </a:moveTo>
                    <a:lnTo>
                      <a:pt x="0" y="27"/>
                    </a:lnTo>
                    <a:lnTo>
                      <a:pt x="1" y="45"/>
                    </a:lnTo>
                    <a:lnTo>
                      <a:pt x="37" y="45"/>
                    </a:lnTo>
                    <a:lnTo>
                      <a:pt x="52" y="45"/>
                    </a:lnTo>
                    <a:lnTo>
                      <a:pt x="52" y="18"/>
                    </a:lnTo>
                    <a:lnTo>
                      <a:pt x="42" y="17"/>
                    </a:lnTo>
                    <a:lnTo>
                      <a:pt x="41"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70" name="Freeform 145">
                <a:extLst>
                  <a:ext uri="{FF2B5EF4-FFF2-40B4-BE49-F238E27FC236}">
                    <a16:creationId xmlns:a16="http://schemas.microsoft.com/office/drawing/2014/main" id="{89E8E25D-B3DC-4690-8BFE-7498E80A1C8B}"/>
                  </a:ext>
                </a:extLst>
              </p:cNvPr>
              <p:cNvSpPr>
                <a:spLocks/>
              </p:cNvSpPr>
              <p:nvPr/>
            </p:nvSpPr>
            <p:spPr bwMode="auto">
              <a:xfrm>
                <a:off x="751" y="655"/>
                <a:ext cx="54" cy="46"/>
              </a:xfrm>
              <a:custGeom>
                <a:avLst/>
                <a:gdLst>
                  <a:gd name="T0" fmla="*/ 0 w 54"/>
                  <a:gd name="T1" fmla="*/ 0 h 46"/>
                  <a:gd name="T2" fmla="*/ 0 w 54"/>
                  <a:gd name="T3" fmla="*/ 27 h 46"/>
                  <a:gd name="T4" fmla="*/ 1 w 54"/>
                  <a:gd name="T5" fmla="*/ 45 h 46"/>
                  <a:gd name="T6" fmla="*/ 37 w 54"/>
                  <a:gd name="T7" fmla="*/ 45 h 46"/>
                  <a:gd name="T8" fmla="*/ 53 w 54"/>
                  <a:gd name="T9" fmla="*/ 45 h 46"/>
                  <a:gd name="T10" fmla="*/ 53 w 54"/>
                  <a:gd name="T11" fmla="*/ 18 h 46"/>
                  <a:gd name="T12" fmla="*/ 42 w 54"/>
                  <a:gd name="T13" fmla="*/ 17 h 46"/>
                  <a:gd name="T14" fmla="*/ 42 w 54"/>
                  <a:gd name="T15" fmla="*/ 0 h 46"/>
                  <a:gd name="T16" fmla="*/ 0 w 54"/>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4"/>
                  <a:gd name="T28" fmla="*/ 0 h 46"/>
                  <a:gd name="T29" fmla="*/ 54 w 54"/>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4" h="46">
                    <a:moveTo>
                      <a:pt x="0" y="0"/>
                    </a:moveTo>
                    <a:lnTo>
                      <a:pt x="0" y="27"/>
                    </a:lnTo>
                    <a:lnTo>
                      <a:pt x="1" y="45"/>
                    </a:lnTo>
                    <a:lnTo>
                      <a:pt x="37" y="45"/>
                    </a:lnTo>
                    <a:lnTo>
                      <a:pt x="53" y="45"/>
                    </a:lnTo>
                    <a:lnTo>
                      <a:pt x="53" y="18"/>
                    </a:lnTo>
                    <a:lnTo>
                      <a:pt x="42" y="17"/>
                    </a:lnTo>
                    <a:lnTo>
                      <a:pt x="42"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71" name="Freeform 146">
                <a:extLst>
                  <a:ext uri="{FF2B5EF4-FFF2-40B4-BE49-F238E27FC236}">
                    <a16:creationId xmlns:a16="http://schemas.microsoft.com/office/drawing/2014/main" id="{0E1D3E1F-9BF3-42ED-966D-CD7707E168A2}"/>
                  </a:ext>
                </a:extLst>
              </p:cNvPr>
              <p:cNvSpPr>
                <a:spLocks/>
              </p:cNvSpPr>
              <p:nvPr/>
            </p:nvSpPr>
            <p:spPr bwMode="auto">
              <a:xfrm>
                <a:off x="643" y="552"/>
                <a:ext cx="79" cy="39"/>
              </a:xfrm>
              <a:custGeom>
                <a:avLst/>
                <a:gdLst>
                  <a:gd name="T0" fmla="*/ 1 w 79"/>
                  <a:gd name="T1" fmla="*/ 0 h 39"/>
                  <a:gd name="T2" fmla="*/ 76 w 79"/>
                  <a:gd name="T3" fmla="*/ 1 h 39"/>
                  <a:gd name="T4" fmla="*/ 78 w 79"/>
                  <a:gd name="T5" fmla="*/ 29 h 39"/>
                  <a:gd name="T6" fmla="*/ 55 w 79"/>
                  <a:gd name="T7" fmla="*/ 30 h 39"/>
                  <a:gd name="T8" fmla="*/ 55 w 79"/>
                  <a:gd name="T9" fmla="*/ 37 h 39"/>
                  <a:gd name="T10" fmla="*/ 0 w 79"/>
                  <a:gd name="T11" fmla="*/ 38 h 39"/>
                  <a:gd name="T12" fmla="*/ 1 w 79"/>
                  <a:gd name="T13" fmla="*/ 0 h 39"/>
                  <a:gd name="T14" fmla="*/ 0 60000 65536"/>
                  <a:gd name="T15" fmla="*/ 0 60000 65536"/>
                  <a:gd name="T16" fmla="*/ 0 60000 65536"/>
                  <a:gd name="T17" fmla="*/ 0 60000 65536"/>
                  <a:gd name="T18" fmla="*/ 0 60000 65536"/>
                  <a:gd name="T19" fmla="*/ 0 60000 65536"/>
                  <a:gd name="T20" fmla="*/ 0 60000 65536"/>
                  <a:gd name="T21" fmla="*/ 0 w 79"/>
                  <a:gd name="T22" fmla="*/ 0 h 39"/>
                  <a:gd name="T23" fmla="*/ 79 w 79"/>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9" h="39">
                    <a:moveTo>
                      <a:pt x="1" y="0"/>
                    </a:moveTo>
                    <a:lnTo>
                      <a:pt x="76" y="1"/>
                    </a:lnTo>
                    <a:lnTo>
                      <a:pt x="78" y="29"/>
                    </a:lnTo>
                    <a:lnTo>
                      <a:pt x="55" y="30"/>
                    </a:lnTo>
                    <a:lnTo>
                      <a:pt x="55" y="37"/>
                    </a:lnTo>
                    <a:lnTo>
                      <a:pt x="0" y="38"/>
                    </a:lnTo>
                    <a:lnTo>
                      <a:pt x="1"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72" name="Freeform 147">
                <a:extLst>
                  <a:ext uri="{FF2B5EF4-FFF2-40B4-BE49-F238E27FC236}">
                    <a16:creationId xmlns:a16="http://schemas.microsoft.com/office/drawing/2014/main" id="{F7BEA84C-A00B-4402-AB3B-0DBCF9A7C96F}"/>
                  </a:ext>
                </a:extLst>
              </p:cNvPr>
              <p:cNvSpPr>
                <a:spLocks/>
              </p:cNvSpPr>
              <p:nvPr/>
            </p:nvSpPr>
            <p:spPr bwMode="auto">
              <a:xfrm>
                <a:off x="690" y="711"/>
                <a:ext cx="64" cy="47"/>
              </a:xfrm>
              <a:custGeom>
                <a:avLst/>
                <a:gdLst>
                  <a:gd name="T0" fmla="*/ 5 w 64"/>
                  <a:gd name="T1" fmla="*/ 9 h 47"/>
                  <a:gd name="T2" fmla="*/ 2 w 64"/>
                  <a:gd name="T3" fmla="*/ 10 h 47"/>
                  <a:gd name="T4" fmla="*/ 0 w 64"/>
                  <a:gd name="T5" fmla="*/ 4 h 47"/>
                  <a:gd name="T6" fmla="*/ 5 w 64"/>
                  <a:gd name="T7" fmla="*/ 0 h 47"/>
                  <a:gd name="T8" fmla="*/ 63 w 64"/>
                  <a:gd name="T9" fmla="*/ 1 h 47"/>
                  <a:gd name="T10" fmla="*/ 60 w 64"/>
                  <a:gd name="T11" fmla="*/ 46 h 47"/>
                  <a:gd name="T12" fmla="*/ 6 w 64"/>
                  <a:gd name="T13" fmla="*/ 46 h 47"/>
                  <a:gd name="T14" fmla="*/ 5 w 64"/>
                  <a:gd name="T15" fmla="*/ 9 h 47"/>
                  <a:gd name="T16" fmla="*/ 0 60000 65536"/>
                  <a:gd name="T17" fmla="*/ 0 60000 65536"/>
                  <a:gd name="T18" fmla="*/ 0 60000 65536"/>
                  <a:gd name="T19" fmla="*/ 0 60000 65536"/>
                  <a:gd name="T20" fmla="*/ 0 60000 65536"/>
                  <a:gd name="T21" fmla="*/ 0 60000 65536"/>
                  <a:gd name="T22" fmla="*/ 0 60000 65536"/>
                  <a:gd name="T23" fmla="*/ 0 60000 65536"/>
                  <a:gd name="T24" fmla="*/ 0 w 64"/>
                  <a:gd name="T25" fmla="*/ 0 h 47"/>
                  <a:gd name="T26" fmla="*/ 64 w 64"/>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4" h="47">
                    <a:moveTo>
                      <a:pt x="5" y="9"/>
                    </a:moveTo>
                    <a:lnTo>
                      <a:pt x="2" y="10"/>
                    </a:lnTo>
                    <a:lnTo>
                      <a:pt x="0" y="4"/>
                    </a:lnTo>
                    <a:lnTo>
                      <a:pt x="5" y="0"/>
                    </a:lnTo>
                    <a:lnTo>
                      <a:pt x="63" y="1"/>
                    </a:lnTo>
                    <a:lnTo>
                      <a:pt x="60" y="46"/>
                    </a:lnTo>
                    <a:lnTo>
                      <a:pt x="6" y="46"/>
                    </a:lnTo>
                    <a:lnTo>
                      <a:pt x="5" y="9"/>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20488" name="Group 148">
              <a:extLst>
                <a:ext uri="{FF2B5EF4-FFF2-40B4-BE49-F238E27FC236}">
                  <a16:creationId xmlns:a16="http://schemas.microsoft.com/office/drawing/2014/main" id="{ACE1B7DF-A859-4ECA-8ED4-BF2554D5E602}"/>
                </a:ext>
              </a:extLst>
            </p:cNvPr>
            <p:cNvGrpSpPr>
              <a:grpSpLocks/>
            </p:cNvGrpSpPr>
            <p:nvPr/>
          </p:nvGrpSpPr>
          <p:grpSpPr bwMode="auto">
            <a:xfrm>
              <a:off x="617" y="342"/>
              <a:ext cx="575" cy="556"/>
              <a:chOff x="524" y="416"/>
              <a:chExt cx="523" cy="472"/>
            </a:xfrm>
          </p:grpSpPr>
          <p:sp>
            <p:nvSpPr>
              <p:cNvPr id="20489" name="Freeform 149">
                <a:extLst>
                  <a:ext uri="{FF2B5EF4-FFF2-40B4-BE49-F238E27FC236}">
                    <a16:creationId xmlns:a16="http://schemas.microsoft.com/office/drawing/2014/main" id="{3FF4A4B7-4FE9-42FB-96A8-52583C6C3E31}"/>
                  </a:ext>
                </a:extLst>
              </p:cNvPr>
              <p:cNvSpPr>
                <a:spLocks/>
              </p:cNvSpPr>
              <p:nvPr/>
            </p:nvSpPr>
            <p:spPr bwMode="auto">
              <a:xfrm>
                <a:off x="777" y="700"/>
                <a:ext cx="38" cy="63"/>
              </a:xfrm>
              <a:custGeom>
                <a:avLst/>
                <a:gdLst>
                  <a:gd name="T0" fmla="*/ 0 w 38"/>
                  <a:gd name="T1" fmla="*/ 16 h 63"/>
                  <a:gd name="T2" fmla="*/ 0 w 38"/>
                  <a:gd name="T3" fmla="*/ 20 h 63"/>
                  <a:gd name="T4" fmla="*/ 6 w 38"/>
                  <a:gd name="T5" fmla="*/ 32 h 63"/>
                  <a:gd name="T6" fmla="*/ 4 w 38"/>
                  <a:gd name="T7" fmla="*/ 35 h 63"/>
                  <a:gd name="T8" fmla="*/ 15 w 38"/>
                  <a:gd name="T9" fmla="*/ 48 h 63"/>
                  <a:gd name="T10" fmla="*/ 17 w 38"/>
                  <a:gd name="T11" fmla="*/ 54 h 63"/>
                  <a:gd name="T12" fmla="*/ 21 w 38"/>
                  <a:gd name="T13" fmla="*/ 60 h 63"/>
                  <a:gd name="T14" fmla="*/ 21 w 38"/>
                  <a:gd name="T15" fmla="*/ 62 h 63"/>
                  <a:gd name="T16" fmla="*/ 37 w 38"/>
                  <a:gd name="T17" fmla="*/ 62 h 63"/>
                  <a:gd name="T18" fmla="*/ 37 w 38"/>
                  <a:gd name="T19" fmla="*/ 27 h 63"/>
                  <a:gd name="T20" fmla="*/ 37 w 38"/>
                  <a:gd name="T21" fmla="*/ 0 h 63"/>
                  <a:gd name="T22" fmla="*/ 26 w 38"/>
                  <a:gd name="T23" fmla="*/ 0 h 63"/>
                  <a:gd name="T24" fmla="*/ 11 w 38"/>
                  <a:gd name="T25" fmla="*/ 0 h 63"/>
                  <a:gd name="T26" fmla="*/ 10 w 38"/>
                  <a:gd name="T27" fmla="*/ 7 h 63"/>
                  <a:gd name="T28" fmla="*/ 9 w 38"/>
                  <a:gd name="T29" fmla="*/ 9 h 63"/>
                  <a:gd name="T30" fmla="*/ 6 w 38"/>
                  <a:gd name="T31" fmla="*/ 8 h 63"/>
                  <a:gd name="T32" fmla="*/ 5 w 38"/>
                  <a:gd name="T33" fmla="*/ 14 h 63"/>
                  <a:gd name="T34" fmla="*/ 1 w 38"/>
                  <a:gd name="T35" fmla="*/ 14 h 63"/>
                  <a:gd name="T36" fmla="*/ 0 w 38"/>
                  <a:gd name="T37" fmla="*/ 16 h 6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8"/>
                  <a:gd name="T58" fmla="*/ 0 h 63"/>
                  <a:gd name="T59" fmla="*/ 38 w 38"/>
                  <a:gd name="T60" fmla="*/ 63 h 6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8" h="63">
                    <a:moveTo>
                      <a:pt x="0" y="16"/>
                    </a:moveTo>
                    <a:lnTo>
                      <a:pt x="0" y="20"/>
                    </a:lnTo>
                    <a:lnTo>
                      <a:pt x="6" y="32"/>
                    </a:lnTo>
                    <a:lnTo>
                      <a:pt x="4" y="35"/>
                    </a:lnTo>
                    <a:lnTo>
                      <a:pt x="15" y="48"/>
                    </a:lnTo>
                    <a:lnTo>
                      <a:pt x="17" y="54"/>
                    </a:lnTo>
                    <a:lnTo>
                      <a:pt x="21" y="60"/>
                    </a:lnTo>
                    <a:lnTo>
                      <a:pt x="21" y="62"/>
                    </a:lnTo>
                    <a:lnTo>
                      <a:pt x="37" y="62"/>
                    </a:lnTo>
                    <a:lnTo>
                      <a:pt x="37" y="27"/>
                    </a:lnTo>
                    <a:lnTo>
                      <a:pt x="37" y="0"/>
                    </a:lnTo>
                    <a:lnTo>
                      <a:pt x="26" y="0"/>
                    </a:lnTo>
                    <a:lnTo>
                      <a:pt x="11" y="0"/>
                    </a:lnTo>
                    <a:lnTo>
                      <a:pt x="10" y="7"/>
                    </a:lnTo>
                    <a:lnTo>
                      <a:pt x="9" y="9"/>
                    </a:lnTo>
                    <a:lnTo>
                      <a:pt x="6" y="8"/>
                    </a:lnTo>
                    <a:lnTo>
                      <a:pt x="5" y="14"/>
                    </a:lnTo>
                    <a:lnTo>
                      <a:pt x="1" y="14"/>
                    </a:lnTo>
                    <a:lnTo>
                      <a:pt x="0" y="16"/>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490" name="Freeform 150">
                <a:extLst>
                  <a:ext uri="{FF2B5EF4-FFF2-40B4-BE49-F238E27FC236}">
                    <a16:creationId xmlns:a16="http://schemas.microsoft.com/office/drawing/2014/main" id="{B17F65CF-11D9-4380-9875-0497EBD87977}"/>
                  </a:ext>
                </a:extLst>
              </p:cNvPr>
              <p:cNvSpPr>
                <a:spLocks/>
              </p:cNvSpPr>
              <p:nvPr/>
            </p:nvSpPr>
            <p:spPr bwMode="auto">
              <a:xfrm>
                <a:off x="777" y="700"/>
                <a:ext cx="40" cy="67"/>
              </a:xfrm>
              <a:custGeom>
                <a:avLst/>
                <a:gdLst>
                  <a:gd name="T0" fmla="*/ 0 w 40"/>
                  <a:gd name="T1" fmla="*/ 17 h 67"/>
                  <a:gd name="T2" fmla="*/ 0 w 40"/>
                  <a:gd name="T3" fmla="*/ 22 h 67"/>
                  <a:gd name="T4" fmla="*/ 7 w 40"/>
                  <a:gd name="T5" fmla="*/ 34 h 67"/>
                  <a:gd name="T6" fmla="*/ 5 w 40"/>
                  <a:gd name="T7" fmla="*/ 38 h 67"/>
                  <a:gd name="T8" fmla="*/ 16 w 40"/>
                  <a:gd name="T9" fmla="*/ 52 h 67"/>
                  <a:gd name="T10" fmla="*/ 17 w 40"/>
                  <a:gd name="T11" fmla="*/ 58 h 67"/>
                  <a:gd name="T12" fmla="*/ 22 w 40"/>
                  <a:gd name="T13" fmla="*/ 64 h 67"/>
                  <a:gd name="T14" fmla="*/ 22 w 40"/>
                  <a:gd name="T15" fmla="*/ 66 h 67"/>
                  <a:gd name="T16" fmla="*/ 39 w 40"/>
                  <a:gd name="T17" fmla="*/ 66 h 67"/>
                  <a:gd name="T18" fmla="*/ 39 w 40"/>
                  <a:gd name="T19" fmla="*/ 28 h 67"/>
                  <a:gd name="T20" fmla="*/ 39 w 40"/>
                  <a:gd name="T21" fmla="*/ 0 h 67"/>
                  <a:gd name="T22" fmla="*/ 27 w 40"/>
                  <a:gd name="T23" fmla="*/ 0 h 67"/>
                  <a:gd name="T24" fmla="*/ 12 w 40"/>
                  <a:gd name="T25" fmla="*/ 0 h 67"/>
                  <a:gd name="T26" fmla="*/ 11 w 40"/>
                  <a:gd name="T27" fmla="*/ 8 h 67"/>
                  <a:gd name="T28" fmla="*/ 10 w 40"/>
                  <a:gd name="T29" fmla="*/ 10 h 67"/>
                  <a:gd name="T30" fmla="*/ 6 w 40"/>
                  <a:gd name="T31" fmla="*/ 9 h 67"/>
                  <a:gd name="T32" fmla="*/ 5 w 40"/>
                  <a:gd name="T33" fmla="*/ 14 h 67"/>
                  <a:gd name="T34" fmla="*/ 1 w 40"/>
                  <a:gd name="T35" fmla="*/ 14 h 67"/>
                  <a:gd name="T36" fmla="*/ 0 w 40"/>
                  <a:gd name="T37" fmla="*/ 17 h 6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
                  <a:gd name="T58" fmla="*/ 0 h 67"/>
                  <a:gd name="T59" fmla="*/ 40 w 40"/>
                  <a:gd name="T60" fmla="*/ 67 h 6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 h="67">
                    <a:moveTo>
                      <a:pt x="0" y="17"/>
                    </a:moveTo>
                    <a:lnTo>
                      <a:pt x="0" y="22"/>
                    </a:lnTo>
                    <a:lnTo>
                      <a:pt x="7" y="34"/>
                    </a:lnTo>
                    <a:lnTo>
                      <a:pt x="5" y="38"/>
                    </a:lnTo>
                    <a:lnTo>
                      <a:pt x="16" y="52"/>
                    </a:lnTo>
                    <a:lnTo>
                      <a:pt x="17" y="58"/>
                    </a:lnTo>
                    <a:lnTo>
                      <a:pt x="22" y="64"/>
                    </a:lnTo>
                    <a:lnTo>
                      <a:pt x="22" y="66"/>
                    </a:lnTo>
                    <a:lnTo>
                      <a:pt x="39" y="66"/>
                    </a:lnTo>
                    <a:lnTo>
                      <a:pt x="39" y="28"/>
                    </a:lnTo>
                    <a:lnTo>
                      <a:pt x="39" y="0"/>
                    </a:lnTo>
                    <a:lnTo>
                      <a:pt x="27" y="0"/>
                    </a:lnTo>
                    <a:lnTo>
                      <a:pt x="12" y="0"/>
                    </a:lnTo>
                    <a:lnTo>
                      <a:pt x="11" y="8"/>
                    </a:lnTo>
                    <a:lnTo>
                      <a:pt x="10" y="10"/>
                    </a:lnTo>
                    <a:lnTo>
                      <a:pt x="6" y="9"/>
                    </a:lnTo>
                    <a:lnTo>
                      <a:pt x="5" y="14"/>
                    </a:lnTo>
                    <a:lnTo>
                      <a:pt x="1" y="14"/>
                    </a:lnTo>
                    <a:lnTo>
                      <a:pt x="0" y="17"/>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491" name="Freeform 151">
                <a:extLst>
                  <a:ext uri="{FF2B5EF4-FFF2-40B4-BE49-F238E27FC236}">
                    <a16:creationId xmlns:a16="http://schemas.microsoft.com/office/drawing/2014/main" id="{16138F22-1449-48B4-BB32-DE4BCA1AD40A}"/>
                  </a:ext>
                </a:extLst>
              </p:cNvPr>
              <p:cNvSpPr>
                <a:spLocks/>
              </p:cNvSpPr>
              <p:nvPr/>
            </p:nvSpPr>
            <p:spPr bwMode="auto">
              <a:xfrm>
                <a:off x="697" y="445"/>
                <a:ext cx="53" cy="71"/>
              </a:xfrm>
              <a:custGeom>
                <a:avLst/>
                <a:gdLst>
                  <a:gd name="T0" fmla="*/ 0 w 53"/>
                  <a:gd name="T1" fmla="*/ 6 h 71"/>
                  <a:gd name="T2" fmla="*/ 0 w 53"/>
                  <a:gd name="T3" fmla="*/ 22 h 71"/>
                  <a:gd name="T4" fmla="*/ 2 w 53"/>
                  <a:gd name="T5" fmla="*/ 23 h 71"/>
                  <a:gd name="T6" fmla="*/ 3 w 53"/>
                  <a:gd name="T7" fmla="*/ 52 h 71"/>
                  <a:gd name="T8" fmla="*/ 3 w 53"/>
                  <a:gd name="T9" fmla="*/ 70 h 71"/>
                  <a:gd name="T10" fmla="*/ 21 w 53"/>
                  <a:gd name="T11" fmla="*/ 69 h 71"/>
                  <a:gd name="T12" fmla="*/ 52 w 53"/>
                  <a:gd name="T13" fmla="*/ 69 h 71"/>
                  <a:gd name="T14" fmla="*/ 52 w 53"/>
                  <a:gd name="T15" fmla="*/ 52 h 71"/>
                  <a:gd name="T16" fmla="*/ 42 w 53"/>
                  <a:gd name="T17" fmla="*/ 52 h 71"/>
                  <a:gd name="T18" fmla="*/ 42 w 53"/>
                  <a:gd name="T19" fmla="*/ 44 h 71"/>
                  <a:gd name="T20" fmla="*/ 32 w 53"/>
                  <a:gd name="T21" fmla="*/ 43 h 71"/>
                  <a:gd name="T22" fmla="*/ 31 w 53"/>
                  <a:gd name="T23" fmla="*/ 7 h 71"/>
                  <a:gd name="T24" fmla="*/ 20 w 53"/>
                  <a:gd name="T25" fmla="*/ 0 h 71"/>
                  <a:gd name="T26" fmla="*/ 5 w 53"/>
                  <a:gd name="T27" fmla="*/ 8 h 71"/>
                  <a:gd name="T28" fmla="*/ 0 w 53"/>
                  <a:gd name="T29" fmla="*/ 6 h 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3"/>
                  <a:gd name="T46" fmla="*/ 0 h 71"/>
                  <a:gd name="T47" fmla="*/ 53 w 53"/>
                  <a:gd name="T48" fmla="*/ 71 h 7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3" h="71">
                    <a:moveTo>
                      <a:pt x="0" y="6"/>
                    </a:moveTo>
                    <a:lnTo>
                      <a:pt x="0" y="22"/>
                    </a:lnTo>
                    <a:lnTo>
                      <a:pt x="2" y="23"/>
                    </a:lnTo>
                    <a:lnTo>
                      <a:pt x="3" y="52"/>
                    </a:lnTo>
                    <a:lnTo>
                      <a:pt x="3" y="70"/>
                    </a:lnTo>
                    <a:lnTo>
                      <a:pt x="21" y="69"/>
                    </a:lnTo>
                    <a:lnTo>
                      <a:pt x="52" y="69"/>
                    </a:lnTo>
                    <a:lnTo>
                      <a:pt x="52" y="52"/>
                    </a:lnTo>
                    <a:lnTo>
                      <a:pt x="42" y="52"/>
                    </a:lnTo>
                    <a:lnTo>
                      <a:pt x="42" y="44"/>
                    </a:lnTo>
                    <a:lnTo>
                      <a:pt x="32" y="43"/>
                    </a:lnTo>
                    <a:lnTo>
                      <a:pt x="31" y="7"/>
                    </a:lnTo>
                    <a:lnTo>
                      <a:pt x="20" y="0"/>
                    </a:lnTo>
                    <a:lnTo>
                      <a:pt x="5" y="8"/>
                    </a:lnTo>
                    <a:lnTo>
                      <a:pt x="0" y="6"/>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492" name="Freeform 152">
                <a:extLst>
                  <a:ext uri="{FF2B5EF4-FFF2-40B4-BE49-F238E27FC236}">
                    <a16:creationId xmlns:a16="http://schemas.microsoft.com/office/drawing/2014/main" id="{9602FB47-6AAF-4503-9F78-5E9E24976091}"/>
                  </a:ext>
                </a:extLst>
              </p:cNvPr>
              <p:cNvSpPr>
                <a:spLocks/>
              </p:cNvSpPr>
              <p:nvPr/>
            </p:nvSpPr>
            <p:spPr bwMode="auto">
              <a:xfrm>
                <a:off x="697" y="445"/>
                <a:ext cx="56" cy="74"/>
              </a:xfrm>
              <a:custGeom>
                <a:avLst/>
                <a:gdLst>
                  <a:gd name="T0" fmla="*/ 0 w 56"/>
                  <a:gd name="T1" fmla="*/ 7 h 74"/>
                  <a:gd name="T2" fmla="*/ 0 w 56"/>
                  <a:gd name="T3" fmla="*/ 23 h 74"/>
                  <a:gd name="T4" fmla="*/ 3 w 56"/>
                  <a:gd name="T5" fmla="*/ 24 h 74"/>
                  <a:gd name="T6" fmla="*/ 3 w 56"/>
                  <a:gd name="T7" fmla="*/ 54 h 74"/>
                  <a:gd name="T8" fmla="*/ 3 w 56"/>
                  <a:gd name="T9" fmla="*/ 73 h 74"/>
                  <a:gd name="T10" fmla="*/ 22 w 56"/>
                  <a:gd name="T11" fmla="*/ 72 h 74"/>
                  <a:gd name="T12" fmla="*/ 55 w 56"/>
                  <a:gd name="T13" fmla="*/ 72 h 74"/>
                  <a:gd name="T14" fmla="*/ 55 w 56"/>
                  <a:gd name="T15" fmla="*/ 55 h 74"/>
                  <a:gd name="T16" fmla="*/ 44 w 56"/>
                  <a:gd name="T17" fmla="*/ 54 h 74"/>
                  <a:gd name="T18" fmla="*/ 44 w 56"/>
                  <a:gd name="T19" fmla="*/ 46 h 74"/>
                  <a:gd name="T20" fmla="*/ 34 w 56"/>
                  <a:gd name="T21" fmla="*/ 45 h 74"/>
                  <a:gd name="T22" fmla="*/ 33 w 56"/>
                  <a:gd name="T23" fmla="*/ 7 h 74"/>
                  <a:gd name="T24" fmla="*/ 21 w 56"/>
                  <a:gd name="T25" fmla="*/ 0 h 74"/>
                  <a:gd name="T26" fmla="*/ 5 w 56"/>
                  <a:gd name="T27" fmla="*/ 9 h 74"/>
                  <a:gd name="T28" fmla="*/ 0 w 56"/>
                  <a:gd name="T29" fmla="*/ 7 h 7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6"/>
                  <a:gd name="T46" fmla="*/ 0 h 74"/>
                  <a:gd name="T47" fmla="*/ 56 w 56"/>
                  <a:gd name="T48" fmla="*/ 74 h 7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6" h="74">
                    <a:moveTo>
                      <a:pt x="0" y="7"/>
                    </a:moveTo>
                    <a:lnTo>
                      <a:pt x="0" y="23"/>
                    </a:lnTo>
                    <a:lnTo>
                      <a:pt x="3" y="24"/>
                    </a:lnTo>
                    <a:lnTo>
                      <a:pt x="3" y="54"/>
                    </a:lnTo>
                    <a:lnTo>
                      <a:pt x="3" y="73"/>
                    </a:lnTo>
                    <a:lnTo>
                      <a:pt x="22" y="72"/>
                    </a:lnTo>
                    <a:lnTo>
                      <a:pt x="55" y="72"/>
                    </a:lnTo>
                    <a:lnTo>
                      <a:pt x="55" y="55"/>
                    </a:lnTo>
                    <a:lnTo>
                      <a:pt x="44" y="54"/>
                    </a:lnTo>
                    <a:lnTo>
                      <a:pt x="44" y="46"/>
                    </a:lnTo>
                    <a:lnTo>
                      <a:pt x="34" y="45"/>
                    </a:lnTo>
                    <a:lnTo>
                      <a:pt x="33" y="7"/>
                    </a:lnTo>
                    <a:lnTo>
                      <a:pt x="21" y="0"/>
                    </a:lnTo>
                    <a:lnTo>
                      <a:pt x="5" y="9"/>
                    </a:lnTo>
                    <a:lnTo>
                      <a:pt x="0" y="7"/>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493" name="Freeform 153">
                <a:extLst>
                  <a:ext uri="{FF2B5EF4-FFF2-40B4-BE49-F238E27FC236}">
                    <a16:creationId xmlns:a16="http://schemas.microsoft.com/office/drawing/2014/main" id="{3417675E-B858-4D6D-B82B-AC8B3E18D193}"/>
                  </a:ext>
                </a:extLst>
              </p:cNvPr>
              <p:cNvSpPr>
                <a:spLocks/>
              </p:cNvSpPr>
              <p:nvPr/>
            </p:nvSpPr>
            <p:spPr bwMode="auto">
              <a:xfrm>
                <a:off x="589" y="552"/>
                <a:ext cx="53" cy="46"/>
              </a:xfrm>
              <a:custGeom>
                <a:avLst/>
                <a:gdLst>
                  <a:gd name="T0" fmla="*/ 1 w 53"/>
                  <a:gd name="T1" fmla="*/ 0 h 46"/>
                  <a:gd name="T2" fmla="*/ 0 w 53"/>
                  <a:gd name="T3" fmla="*/ 44 h 46"/>
                  <a:gd name="T4" fmla="*/ 40 w 53"/>
                  <a:gd name="T5" fmla="*/ 45 h 46"/>
                  <a:gd name="T6" fmla="*/ 50 w 53"/>
                  <a:gd name="T7" fmla="*/ 45 h 46"/>
                  <a:gd name="T8" fmla="*/ 51 w 53"/>
                  <a:gd name="T9" fmla="*/ 36 h 46"/>
                  <a:gd name="T10" fmla="*/ 52 w 53"/>
                  <a:gd name="T11" fmla="*/ 1 h 46"/>
                  <a:gd name="T12" fmla="*/ 11 w 53"/>
                  <a:gd name="T13" fmla="*/ 0 h 46"/>
                  <a:gd name="T14" fmla="*/ 1 w 53"/>
                  <a:gd name="T15" fmla="*/ 0 h 46"/>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46"/>
                  <a:gd name="T26" fmla="*/ 53 w 53"/>
                  <a:gd name="T27" fmla="*/ 46 h 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46">
                    <a:moveTo>
                      <a:pt x="1" y="0"/>
                    </a:moveTo>
                    <a:lnTo>
                      <a:pt x="0" y="44"/>
                    </a:lnTo>
                    <a:lnTo>
                      <a:pt x="40" y="45"/>
                    </a:lnTo>
                    <a:lnTo>
                      <a:pt x="50" y="45"/>
                    </a:lnTo>
                    <a:lnTo>
                      <a:pt x="51" y="36"/>
                    </a:lnTo>
                    <a:lnTo>
                      <a:pt x="52" y="1"/>
                    </a:lnTo>
                    <a:lnTo>
                      <a:pt x="11" y="0"/>
                    </a:lnTo>
                    <a:lnTo>
                      <a:pt x="1"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494" name="Freeform 154">
                <a:extLst>
                  <a:ext uri="{FF2B5EF4-FFF2-40B4-BE49-F238E27FC236}">
                    <a16:creationId xmlns:a16="http://schemas.microsoft.com/office/drawing/2014/main" id="{F4C2DABC-C0C1-4833-BB49-29FBA8B5AC7A}"/>
                  </a:ext>
                </a:extLst>
              </p:cNvPr>
              <p:cNvSpPr>
                <a:spLocks/>
              </p:cNvSpPr>
              <p:nvPr/>
            </p:nvSpPr>
            <p:spPr bwMode="auto">
              <a:xfrm>
                <a:off x="589" y="552"/>
                <a:ext cx="56" cy="47"/>
              </a:xfrm>
              <a:custGeom>
                <a:avLst/>
                <a:gdLst>
                  <a:gd name="T0" fmla="*/ 1 w 56"/>
                  <a:gd name="T1" fmla="*/ 0 h 47"/>
                  <a:gd name="T2" fmla="*/ 0 w 56"/>
                  <a:gd name="T3" fmla="*/ 45 h 47"/>
                  <a:gd name="T4" fmla="*/ 42 w 56"/>
                  <a:gd name="T5" fmla="*/ 46 h 47"/>
                  <a:gd name="T6" fmla="*/ 53 w 56"/>
                  <a:gd name="T7" fmla="*/ 46 h 47"/>
                  <a:gd name="T8" fmla="*/ 54 w 56"/>
                  <a:gd name="T9" fmla="*/ 36 h 47"/>
                  <a:gd name="T10" fmla="*/ 55 w 56"/>
                  <a:gd name="T11" fmla="*/ 1 h 47"/>
                  <a:gd name="T12" fmla="*/ 11 w 56"/>
                  <a:gd name="T13" fmla="*/ 0 h 47"/>
                  <a:gd name="T14" fmla="*/ 1 w 56"/>
                  <a:gd name="T15" fmla="*/ 0 h 47"/>
                  <a:gd name="T16" fmla="*/ 0 60000 65536"/>
                  <a:gd name="T17" fmla="*/ 0 60000 65536"/>
                  <a:gd name="T18" fmla="*/ 0 60000 65536"/>
                  <a:gd name="T19" fmla="*/ 0 60000 65536"/>
                  <a:gd name="T20" fmla="*/ 0 60000 65536"/>
                  <a:gd name="T21" fmla="*/ 0 60000 65536"/>
                  <a:gd name="T22" fmla="*/ 0 60000 65536"/>
                  <a:gd name="T23" fmla="*/ 0 60000 65536"/>
                  <a:gd name="T24" fmla="*/ 0 w 56"/>
                  <a:gd name="T25" fmla="*/ 0 h 47"/>
                  <a:gd name="T26" fmla="*/ 56 w 56"/>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6" h="47">
                    <a:moveTo>
                      <a:pt x="1" y="0"/>
                    </a:moveTo>
                    <a:lnTo>
                      <a:pt x="0" y="45"/>
                    </a:lnTo>
                    <a:lnTo>
                      <a:pt x="42" y="46"/>
                    </a:lnTo>
                    <a:lnTo>
                      <a:pt x="53" y="46"/>
                    </a:lnTo>
                    <a:lnTo>
                      <a:pt x="54" y="36"/>
                    </a:lnTo>
                    <a:lnTo>
                      <a:pt x="55" y="1"/>
                    </a:lnTo>
                    <a:lnTo>
                      <a:pt x="11" y="0"/>
                    </a:lnTo>
                    <a:lnTo>
                      <a:pt x="1"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495" name="Freeform 155">
                <a:extLst>
                  <a:ext uri="{FF2B5EF4-FFF2-40B4-BE49-F238E27FC236}">
                    <a16:creationId xmlns:a16="http://schemas.microsoft.com/office/drawing/2014/main" id="{B9D5EC3E-0DC1-45E5-B3B9-58EB5C6034CE}"/>
                  </a:ext>
                </a:extLst>
              </p:cNvPr>
              <p:cNvSpPr>
                <a:spLocks/>
              </p:cNvSpPr>
              <p:nvPr/>
            </p:nvSpPr>
            <p:spPr bwMode="auto">
              <a:xfrm>
                <a:off x="644" y="416"/>
                <a:ext cx="67" cy="82"/>
              </a:xfrm>
              <a:custGeom>
                <a:avLst/>
                <a:gdLst>
                  <a:gd name="T0" fmla="*/ 0 w 67"/>
                  <a:gd name="T1" fmla="*/ 20 h 82"/>
                  <a:gd name="T2" fmla="*/ 0 w 67"/>
                  <a:gd name="T3" fmla="*/ 80 h 82"/>
                  <a:gd name="T4" fmla="*/ 54 w 67"/>
                  <a:gd name="T5" fmla="*/ 81 h 82"/>
                  <a:gd name="T6" fmla="*/ 54 w 67"/>
                  <a:gd name="T7" fmla="*/ 52 h 82"/>
                  <a:gd name="T8" fmla="*/ 51 w 67"/>
                  <a:gd name="T9" fmla="*/ 51 h 82"/>
                  <a:gd name="T10" fmla="*/ 51 w 67"/>
                  <a:gd name="T11" fmla="*/ 34 h 82"/>
                  <a:gd name="T12" fmla="*/ 59 w 67"/>
                  <a:gd name="T13" fmla="*/ 28 h 82"/>
                  <a:gd name="T14" fmla="*/ 60 w 67"/>
                  <a:gd name="T15" fmla="*/ 16 h 82"/>
                  <a:gd name="T16" fmla="*/ 65 w 67"/>
                  <a:gd name="T17" fmla="*/ 12 h 82"/>
                  <a:gd name="T18" fmla="*/ 66 w 67"/>
                  <a:gd name="T19" fmla="*/ 4 h 82"/>
                  <a:gd name="T20" fmla="*/ 62 w 67"/>
                  <a:gd name="T21" fmla="*/ 3 h 82"/>
                  <a:gd name="T22" fmla="*/ 59 w 67"/>
                  <a:gd name="T23" fmla="*/ 0 h 82"/>
                  <a:gd name="T24" fmla="*/ 49 w 67"/>
                  <a:gd name="T25" fmla="*/ 2 h 82"/>
                  <a:gd name="T26" fmla="*/ 32 w 67"/>
                  <a:gd name="T27" fmla="*/ 10 h 82"/>
                  <a:gd name="T28" fmla="*/ 26 w 67"/>
                  <a:gd name="T29" fmla="*/ 10 h 82"/>
                  <a:gd name="T30" fmla="*/ 19 w 67"/>
                  <a:gd name="T31" fmla="*/ 14 h 82"/>
                  <a:gd name="T32" fmla="*/ 0 w 67"/>
                  <a:gd name="T33" fmla="*/ 20 h 8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7"/>
                  <a:gd name="T52" fmla="*/ 0 h 82"/>
                  <a:gd name="T53" fmla="*/ 67 w 67"/>
                  <a:gd name="T54" fmla="*/ 82 h 8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7" h="82">
                    <a:moveTo>
                      <a:pt x="0" y="20"/>
                    </a:moveTo>
                    <a:lnTo>
                      <a:pt x="0" y="80"/>
                    </a:lnTo>
                    <a:lnTo>
                      <a:pt x="54" y="81"/>
                    </a:lnTo>
                    <a:lnTo>
                      <a:pt x="54" y="52"/>
                    </a:lnTo>
                    <a:lnTo>
                      <a:pt x="51" y="51"/>
                    </a:lnTo>
                    <a:lnTo>
                      <a:pt x="51" y="34"/>
                    </a:lnTo>
                    <a:lnTo>
                      <a:pt x="59" y="28"/>
                    </a:lnTo>
                    <a:lnTo>
                      <a:pt x="60" y="16"/>
                    </a:lnTo>
                    <a:lnTo>
                      <a:pt x="65" y="12"/>
                    </a:lnTo>
                    <a:lnTo>
                      <a:pt x="66" y="4"/>
                    </a:lnTo>
                    <a:lnTo>
                      <a:pt x="62" y="3"/>
                    </a:lnTo>
                    <a:lnTo>
                      <a:pt x="59" y="0"/>
                    </a:lnTo>
                    <a:lnTo>
                      <a:pt x="49" y="2"/>
                    </a:lnTo>
                    <a:lnTo>
                      <a:pt x="32" y="10"/>
                    </a:lnTo>
                    <a:lnTo>
                      <a:pt x="26" y="10"/>
                    </a:lnTo>
                    <a:lnTo>
                      <a:pt x="19" y="14"/>
                    </a:lnTo>
                    <a:lnTo>
                      <a:pt x="0" y="2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496" name="Freeform 156">
                <a:extLst>
                  <a:ext uri="{FF2B5EF4-FFF2-40B4-BE49-F238E27FC236}">
                    <a16:creationId xmlns:a16="http://schemas.microsoft.com/office/drawing/2014/main" id="{C939D4A4-5893-4893-B2E5-0932559EBC1A}"/>
                  </a:ext>
                </a:extLst>
              </p:cNvPr>
              <p:cNvSpPr>
                <a:spLocks/>
              </p:cNvSpPr>
              <p:nvPr/>
            </p:nvSpPr>
            <p:spPr bwMode="auto">
              <a:xfrm>
                <a:off x="644" y="416"/>
                <a:ext cx="69" cy="84"/>
              </a:xfrm>
              <a:custGeom>
                <a:avLst/>
                <a:gdLst>
                  <a:gd name="T0" fmla="*/ 0 w 69"/>
                  <a:gd name="T1" fmla="*/ 21 h 84"/>
                  <a:gd name="T2" fmla="*/ 0 w 69"/>
                  <a:gd name="T3" fmla="*/ 82 h 84"/>
                  <a:gd name="T4" fmla="*/ 56 w 69"/>
                  <a:gd name="T5" fmla="*/ 83 h 84"/>
                  <a:gd name="T6" fmla="*/ 55 w 69"/>
                  <a:gd name="T7" fmla="*/ 53 h 84"/>
                  <a:gd name="T8" fmla="*/ 53 w 69"/>
                  <a:gd name="T9" fmla="*/ 52 h 84"/>
                  <a:gd name="T10" fmla="*/ 53 w 69"/>
                  <a:gd name="T11" fmla="*/ 35 h 84"/>
                  <a:gd name="T12" fmla="*/ 61 w 69"/>
                  <a:gd name="T13" fmla="*/ 29 h 84"/>
                  <a:gd name="T14" fmla="*/ 62 w 69"/>
                  <a:gd name="T15" fmla="*/ 16 h 84"/>
                  <a:gd name="T16" fmla="*/ 67 w 69"/>
                  <a:gd name="T17" fmla="*/ 12 h 84"/>
                  <a:gd name="T18" fmla="*/ 68 w 69"/>
                  <a:gd name="T19" fmla="*/ 4 h 84"/>
                  <a:gd name="T20" fmla="*/ 64 w 69"/>
                  <a:gd name="T21" fmla="*/ 3 h 84"/>
                  <a:gd name="T22" fmla="*/ 61 w 69"/>
                  <a:gd name="T23" fmla="*/ 0 h 84"/>
                  <a:gd name="T24" fmla="*/ 50 w 69"/>
                  <a:gd name="T25" fmla="*/ 2 h 84"/>
                  <a:gd name="T26" fmla="*/ 33 w 69"/>
                  <a:gd name="T27" fmla="*/ 11 h 84"/>
                  <a:gd name="T28" fmla="*/ 27 w 69"/>
                  <a:gd name="T29" fmla="*/ 10 h 84"/>
                  <a:gd name="T30" fmla="*/ 20 w 69"/>
                  <a:gd name="T31" fmla="*/ 15 h 84"/>
                  <a:gd name="T32" fmla="*/ 0 w 69"/>
                  <a:gd name="T33" fmla="*/ 21 h 8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84"/>
                  <a:gd name="T53" fmla="*/ 69 w 69"/>
                  <a:gd name="T54" fmla="*/ 84 h 8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84">
                    <a:moveTo>
                      <a:pt x="0" y="21"/>
                    </a:moveTo>
                    <a:lnTo>
                      <a:pt x="0" y="82"/>
                    </a:lnTo>
                    <a:lnTo>
                      <a:pt x="56" y="83"/>
                    </a:lnTo>
                    <a:lnTo>
                      <a:pt x="55" y="53"/>
                    </a:lnTo>
                    <a:lnTo>
                      <a:pt x="53" y="52"/>
                    </a:lnTo>
                    <a:lnTo>
                      <a:pt x="53" y="35"/>
                    </a:lnTo>
                    <a:lnTo>
                      <a:pt x="61" y="29"/>
                    </a:lnTo>
                    <a:lnTo>
                      <a:pt x="62" y="16"/>
                    </a:lnTo>
                    <a:lnTo>
                      <a:pt x="67" y="12"/>
                    </a:lnTo>
                    <a:lnTo>
                      <a:pt x="68" y="4"/>
                    </a:lnTo>
                    <a:lnTo>
                      <a:pt x="64" y="3"/>
                    </a:lnTo>
                    <a:lnTo>
                      <a:pt x="61" y="0"/>
                    </a:lnTo>
                    <a:lnTo>
                      <a:pt x="50" y="2"/>
                    </a:lnTo>
                    <a:lnTo>
                      <a:pt x="33" y="11"/>
                    </a:lnTo>
                    <a:lnTo>
                      <a:pt x="27" y="10"/>
                    </a:lnTo>
                    <a:lnTo>
                      <a:pt x="20" y="15"/>
                    </a:lnTo>
                    <a:lnTo>
                      <a:pt x="0" y="2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497" name="Freeform 157">
                <a:extLst>
                  <a:ext uri="{FF2B5EF4-FFF2-40B4-BE49-F238E27FC236}">
                    <a16:creationId xmlns:a16="http://schemas.microsoft.com/office/drawing/2014/main" id="{BFD79AE5-E910-446F-907B-6E773D88536B}"/>
                  </a:ext>
                </a:extLst>
              </p:cNvPr>
              <p:cNvSpPr>
                <a:spLocks/>
              </p:cNvSpPr>
              <p:nvPr/>
            </p:nvSpPr>
            <p:spPr bwMode="auto">
              <a:xfrm>
                <a:off x="933" y="652"/>
                <a:ext cx="44" cy="47"/>
              </a:xfrm>
              <a:custGeom>
                <a:avLst/>
                <a:gdLst>
                  <a:gd name="T0" fmla="*/ 0 w 44"/>
                  <a:gd name="T1" fmla="*/ 0 h 47"/>
                  <a:gd name="T2" fmla="*/ 0 w 44"/>
                  <a:gd name="T3" fmla="*/ 3 h 47"/>
                  <a:gd name="T4" fmla="*/ 2 w 44"/>
                  <a:gd name="T5" fmla="*/ 3 h 47"/>
                  <a:gd name="T6" fmla="*/ 2 w 44"/>
                  <a:gd name="T7" fmla="*/ 10 h 47"/>
                  <a:gd name="T8" fmla="*/ 6 w 44"/>
                  <a:gd name="T9" fmla="*/ 11 h 47"/>
                  <a:gd name="T10" fmla="*/ 7 w 44"/>
                  <a:gd name="T11" fmla="*/ 45 h 47"/>
                  <a:gd name="T12" fmla="*/ 20 w 44"/>
                  <a:gd name="T13" fmla="*/ 46 h 47"/>
                  <a:gd name="T14" fmla="*/ 33 w 44"/>
                  <a:gd name="T15" fmla="*/ 45 h 47"/>
                  <a:gd name="T16" fmla="*/ 32 w 44"/>
                  <a:gd name="T17" fmla="*/ 37 h 47"/>
                  <a:gd name="T18" fmla="*/ 43 w 44"/>
                  <a:gd name="T19" fmla="*/ 37 h 47"/>
                  <a:gd name="T20" fmla="*/ 42 w 44"/>
                  <a:gd name="T21" fmla="*/ 3 h 47"/>
                  <a:gd name="T22" fmla="*/ 36 w 44"/>
                  <a:gd name="T23" fmla="*/ 4 h 47"/>
                  <a:gd name="T24" fmla="*/ 31 w 44"/>
                  <a:gd name="T25" fmla="*/ 8 h 47"/>
                  <a:gd name="T26" fmla="*/ 28 w 44"/>
                  <a:gd name="T27" fmla="*/ 14 h 47"/>
                  <a:gd name="T28" fmla="*/ 23 w 44"/>
                  <a:gd name="T29" fmla="*/ 14 h 47"/>
                  <a:gd name="T30" fmla="*/ 21 w 44"/>
                  <a:gd name="T31" fmla="*/ 17 h 47"/>
                  <a:gd name="T32" fmla="*/ 19 w 44"/>
                  <a:gd name="T33" fmla="*/ 14 h 47"/>
                  <a:gd name="T34" fmla="*/ 19 w 44"/>
                  <a:gd name="T35" fmla="*/ 12 h 47"/>
                  <a:gd name="T36" fmla="*/ 23 w 44"/>
                  <a:gd name="T37" fmla="*/ 1 h 47"/>
                  <a:gd name="T38" fmla="*/ 2 w 44"/>
                  <a:gd name="T39" fmla="*/ 0 h 47"/>
                  <a:gd name="T40" fmla="*/ 0 w 44"/>
                  <a:gd name="T41" fmla="*/ 0 h 4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4"/>
                  <a:gd name="T64" fmla="*/ 0 h 47"/>
                  <a:gd name="T65" fmla="*/ 44 w 44"/>
                  <a:gd name="T66" fmla="*/ 47 h 4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4" h="47">
                    <a:moveTo>
                      <a:pt x="0" y="0"/>
                    </a:moveTo>
                    <a:lnTo>
                      <a:pt x="0" y="3"/>
                    </a:lnTo>
                    <a:lnTo>
                      <a:pt x="2" y="3"/>
                    </a:lnTo>
                    <a:lnTo>
                      <a:pt x="2" y="10"/>
                    </a:lnTo>
                    <a:lnTo>
                      <a:pt x="6" y="11"/>
                    </a:lnTo>
                    <a:lnTo>
                      <a:pt x="7" y="45"/>
                    </a:lnTo>
                    <a:lnTo>
                      <a:pt x="20" y="46"/>
                    </a:lnTo>
                    <a:lnTo>
                      <a:pt x="33" y="45"/>
                    </a:lnTo>
                    <a:lnTo>
                      <a:pt x="32" y="37"/>
                    </a:lnTo>
                    <a:lnTo>
                      <a:pt x="43" y="37"/>
                    </a:lnTo>
                    <a:lnTo>
                      <a:pt x="42" y="3"/>
                    </a:lnTo>
                    <a:lnTo>
                      <a:pt x="36" y="4"/>
                    </a:lnTo>
                    <a:lnTo>
                      <a:pt x="31" y="8"/>
                    </a:lnTo>
                    <a:lnTo>
                      <a:pt x="28" y="14"/>
                    </a:lnTo>
                    <a:lnTo>
                      <a:pt x="23" y="14"/>
                    </a:lnTo>
                    <a:lnTo>
                      <a:pt x="21" y="17"/>
                    </a:lnTo>
                    <a:lnTo>
                      <a:pt x="19" y="14"/>
                    </a:lnTo>
                    <a:lnTo>
                      <a:pt x="19" y="12"/>
                    </a:lnTo>
                    <a:lnTo>
                      <a:pt x="23" y="1"/>
                    </a:lnTo>
                    <a:lnTo>
                      <a:pt x="2"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498" name="Freeform 158">
                <a:extLst>
                  <a:ext uri="{FF2B5EF4-FFF2-40B4-BE49-F238E27FC236}">
                    <a16:creationId xmlns:a16="http://schemas.microsoft.com/office/drawing/2014/main" id="{99BEFF61-3BFC-49B6-A4AD-14B12E910AEE}"/>
                  </a:ext>
                </a:extLst>
              </p:cNvPr>
              <p:cNvSpPr>
                <a:spLocks/>
              </p:cNvSpPr>
              <p:nvPr/>
            </p:nvSpPr>
            <p:spPr bwMode="auto">
              <a:xfrm>
                <a:off x="933" y="652"/>
                <a:ext cx="46" cy="49"/>
              </a:xfrm>
              <a:custGeom>
                <a:avLst/>
                <a:gdLst>
                  <a:gd name="T0" fmla="*/ 0 w 46"/>
                  <a:gd name="T1" fmla="*/ 0 h 49"/>
                  <a:gd name="T2" fmla="*/ 0 w 46"/>
                  <a:gd name="T3" fmla="*/ 3 h 49"/>
                  <a:gd name="T4" fmla="*/ 2 w 46"/>
                  <a:gd name="T5" fmla="*/ 3 h 49"/>
                  <a:gd name="T6" fmla="*/ 2 w 46"/>
                  <a:gd name="T7" fmla="*/ 10 h 49"/>
                  <a:gd name="T8" fmla="*/ 7 w 46"/>
                  <a:gd name="T9" fmla="*/ 11 h 49"/>
                  <a:gd name="T10" fmla="*/ 7 w 46"/>
                  <a:gd name="T11" fmla="*/ 47 h 49"/>
                  <a:gd name="T12" fmla="*/ 20 w 46"/>
                  <a:gd name="T13" fmla="*/ 48 h 49"/>
                  <a:gd name="T14" fmla="*/ 34 w 46"/>
                  <a:gd name="T15" fmla="*/ 47 h 49"/>
                  <a:gd name="T16" fmla="*/ 34 w 46"/>
                  <a:gd name="T17" fmla="*/ 38 h 49"/>
                  <a:gd name="T18" fmla="*/ 45 w 46"/>
                  <a:gd name="T19" fmla="*/ 38 h 49"/>
                  <a:gd name="T20" fmla="*/ 44 w 46"/>
                  <a:gd name="T21" fmla="*/ 3 h 49"/>
                  <a:gd name="T22" fmla="*/ 38 w 46"/>
                  <a:gd name="T23" fmla="*/ 4 h 49"/>
                  <a:gd name="T24" fmla="*/ 32 w 46"/>
                  <a:gd name="T25" fmla="*/ 8 h 49"/>
                  <a:gd name="T26" fmla="*/ 29 w 46"/>
                  <a:gd name="T27" fmla="*/ 15 h 49"/>
                  <a:gd name="T28" fmla="*/ 24 w 46"/>
                  <a:gd name="T29" fmla="*/ 15 h 49"/>
                  <a:gd name="T30" fmla="*/ 22 w 46"/>
                  <a:gd name="T31" fmla="*/ 17 h 49"/>
                  <a:gd name="T32" fmla="*/ 20 w 46"/>
                  <a:gd name="T33" fmla="*/ 15 h 49"/>
                  <a:gd name="T34" fmla="*/ 20 w 46"/>
                  <a:gd name="T35" fmla="*/ 13 h 49"/>
                  <a:gd name="T36" fmla="*/ 25 w 46"/>
                  <a:gd name="T37" fmla="*/ 1 h 49"/>
                  <a:gd name="T38" fmla="*/ 2 w 46"/>
                  <a:gd name="T39" fmla="*/ 0 h 49"/>
                  <a:gd name="T40" fmla="*/ 0 w 46"/>
                  <a:gd name="T41" fmla="*/ 0 h 4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6"/>
                  <a:gd name="T64" fmla="*/ 0 h 49"/>
                  <a:gd name="T65" fmla="*/ 46 w 46"/>
                  <a:gd name="T66" fmla="*/ 49 h 4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6" h="49">
                    <a:moveTo>
                      <a:pt x="0" y="0"/>
                    </a:moveTo>
                    <a:lnTo>
                      <a:pt x="0" y="3"/>
                    </a:lnTo>
                    <a:lnTo>
                      <a:pt x="2" y="3"/>
                    </a:lnTo>
                    <a:lnTo>
                      <a:pt x="2" y="10"/>
                    </a:lnTo>
                    <a:lnTo>
                      <a:pt x="7" y="11"/>
                    </a:lnTo>
                    <a:lnTo>
                      <a:pt x="7" y="47"/>
                    </a:lnTo>
                    <a:lnTo>
                      <a:pt x="20" y="48"/>
                    </a:lnTo>
                    <a:lnTo>
                      <a:pt x="34" y="47"/>
                    </a:lnTo>
                    <a:lnTo>
                      <a:pt x="34" y="38"/>
                    </a:lnTo>
                    <a:lnTo>
                      <a:pt x="45" y="38"/>
                    </a:lnTo>
                    <a:lnTo>
                      <a:pt x="44" y="3"/>
                    </a:lnTo>
                    <a:lnTo>
                      <a:pt x="38" y="4"/>
                    </a:lnTo>
                    <a:lnTo>
                      <a:pt x="32" y="8"/>
                    </a:lnTo>
                    <a:lnTo>
                      <a:pt x="29" y="15"/>
                    </a:lnTo>
                    <a:lnTo>
                      <a:pt x="24" y="15"/>
                    </a:lnTo>
                    <a:lnTo>
                      <a:pt x="22" y="17"/>
                    </a:lnTo>
                    <a:lnTo>
                      <a:pt x="20" y="15"/>
                    </a:lnTo>
                    <a:lnTo>
                      <a:pt x="20" y="13"/>
                    </a:lnTo>
                    <a:lnTo>
                      <a:pt x="25" y="1"/>
                    </a:lnTo>
                    <a:lnTo>
                      <a:pt x="2"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499" name="Freeform 159">
                <a:extLst>
                  <a:ext uri="{FF2B5EF4-FFF2-40B4-BE49-F238E27FC236}">
                    <a16:creationId xmlns:a16="http://schemas.microsoft.com/office/drawing/2014/main" id="{57A7020B-415A-445C-9881-34A064989586}"/>
                  </a:ext>
                </a:extLst>
              </p:cNvPr>
              <p:cNvSpPr>
                <a:spLocks/>
              </p:cNvSpPr>
              <p:nvPr/>
            </p:nvSpPr>
            <p:spPr bwMode="auto">
              <a:xfrm>
                <a:off x="591" y="664"/>
                <a:ext cx="50" cy="58"/>
              </a:xfrm>
              <a:custGeom>
                <a:avLst/>
                <a:gdLst>
                  <a:gd name="T0" fmla="*/ 0 w 50"/>
                  <a:gd name="T1" fmla="*/ 17 h 58"/>
                  <a:gd name="T2" fmla="*/ 6 w 50"/>
                  <a:gd name="T3" fmla="*/ 0 h 58"/>
                  <a:gd name="T4" fmla="*/ 39 w 50"/>
                  <a:gd name="T5" fmla="*/ 0 h 58"/>
                  <a:gd name="T6" fmla="*/ 49 w 50"/>
                  <a:gd name="T7" fmla="*/ 0 h 58"/>
                  <a:gd name="T8" fmla="*/ 48 w 50"/>
                  <a:gd name="T9" fmla="*/ 35 h 58"/>
                  <a:gd name="T10" fmla="*/ 42 w 50"/>
                  <a:gd name="T11" fmla="*/ 39 h 58"/>
                  <a:gd name="T12" fmla="*/ 47 w 50"/>
                  <a:gd name="T13" fmla="*/ 50 h 58"/>
                  <a:gd name="T14" fmla="*/ 47 w 50"/>
                  <a:gd name="T15" fmla="*/ 57 h 58"/>
                  <a:gd name="T16" fmla="*/ 23 w 50"/>
                  <a:gd name="T17" fmla="*/ 41 h 58"/>
                  <a:gd name="T18" fmla="*/ 14 w 50"/>
                  <a:gd name="T19" fmla="*/ 24 h 58"/>
                  <a:gd name="T20" fmla="*/ 0 w 50"/>
                  <a:gd name="T21" fmla="*/ 17 h 5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0"/>
                  <a:gd name="T34" fmla="*/ 0 h 58"/>
                  <a:gd name="T35" fmla="*/ 50 w 50"/>
                  <a:gd name="T36" fmla="*/ 58 h 5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0" h="58">
                    <a:moveTo>
                      <a:pt x="0" y="17"/>
                    </a:moveTo>
                    <a:lnTo>
                      <a:pt x="6" y="0"/>
                    </a:lnTo>
                    <a:lnTo>
                      <a:pt x="39" y="0"/>
                    </a:lnTo>
                    <a:lnTo>
                      <a:pt x="49" y="0"/>
                    </a:lnTo>
                    <a:lnTo>
                      <a:pt x="48" y="35"/>
                    </a:lnTo>
                    <a:lnTo>
                      <a:pt x="42" y="39"/>
                    </a:lnTo>
                    <a:lnTo>
                      <a:pt x="47" y="50"/>
                    </a:lnTo>
                    <a:lnTo>
                      <a:pt x="47" y="57"/>
                    </a:lnTo>
                    <a:lnTo>
                      <a:pt x="23" y="41"/>
                    </a:lnTo>
                    <a:lnTo>
                      <a:pt x="14" y="24"/>
                    </a:lnTo>
                    <a:lnTo>
                      <a:pt x="0" y="17"/>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00" name="Freeform 160">
                <a:extLst>
                  <a:ext uri="{FF2B5EF4-FFF2-40B4-BE49-F238E27FC236}">
                    <a16:creationId xmlns:a16="http://schemas.microsoft.com/office/drawing/2014/main" id="{23BE1A39-E0C1-456F-93B0-AE6EB3143C3A}"/>
                  </a:ext>
                </a:extLst>
              </p:cNvPr>
              <p:cNvSpPr>
                <a:spLocks/>
              </p:cNvSpPr>
              <p:nvPr/>
            </p:nvSpPr>
            <p:spPr bwMode="auto">
              <a:xfrm>
                <a:off x="591" y="664"/>
                <a:ext cx="54" cy="61"/>
              </a:xfrm>
              <a:custGeom>
                <a:avLst/>
                <a:gdLst>
                  <a:gd name="T0" fmla="*/ 0 w 54"/>
                  <a:gd name="T1" fmla="*/ 18 h 61"/>
                  <a:gd name="T2" fmla="*/ 7 w 54"/>
                  <a:gd name="T3" fmla="*/ 0 h 61"/>
                  <a:gd name="T4" fmla="*/ 42 w 54"/>
                  <a:gd name="T5" fmla="*/ 0 h 61"/>
                  <a:gd name="T6" fmla="*/ 53 w 54"/>
                  <a:gd name="T7" fmla="*/ 0 h 61"/>
                  <a:gd name="T8" fmla="*/ 52 w 54"/>
                  <a:gd name="T9" fmla="*/ 37 h 61"/>
                  <a:gd name="T10" fmla="*/ 45 w 54"/>
                  <a:gd name="T11" fmla="*/ 41 h 61"/>
                  <a:gd name="T12" fmla="*/ 50 w 54"/>
                  <a:gd name="T13" fmla="*/ 53 h 61"/>
                  <a:gd name="T14" fmla="*/ 50 w 54"/>
                  <a:gd name="T15" fmla="*/ 60 h 61"/>
                  <a:gd name="T16" fmla="*/ 25 w 54"/>
                  <a:gd name="T17" fmla="*/ 43 h 61"/>
                  <a:gd name="T18" fmla="*/ 15 w 54"/>
                  <a:gd name="T19" fmla="*/ 25 h 61"/>
                  <a:gd name="T20" fmla="*/ 0 w 54"/>
                  <a:gd name="T21" fmla="*/ 18 h 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4"/>
                  <a:gd name="T34" fmla="*/ 0 h 61"/>
                  <a:gd name="T35" fmla="*/ 54 w 54"/>
                  <a:gd name="T36" fmla="*/ 61 h 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4" h="61">
                    <a:moveTo>
                      <a:pt x="0" y="18"/>
                    </a:moveTo>
                    <a:lnTo>
                      <a:pt x="7" y="0"/>
                    </a:lnTo>
                    <a:lnTo>
                      <a:pt x="42" y="0"/>
                    </a:lnTo>
                    <a:lnTo>
                      <a:pt x="53" y="0"/>
                    </a:lnTo>
                    <a:lnTo>
                      <a:pt x="52" y="37"/>
                    </a:lnTo>
                    <a:lnTo>
                      <a:pt x="45" y="41"/>
                    </a:lnTo>
                    <a:lnTo>
                      <a:pt x="50" y="53"/>
                    </a:lnTo>
                    <a:lnTo>
                      <a:pt x="50" y="60"/>
                    </a:lnTo>
                    <a:lnTo>
                      <a:pt x="25" y="43"/>
                    </a:lnTo>
                    <a:lnTo>
                      <a:pt x="15" y="25"/>
                    </a:lnTo>
                    <a:lnTo>
                      <a:pt x="0" y="18"/>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01" name="Freeform 161">
                <a:extLst>
                  <a:ext uri="{FF2B5EF4-FFF2-40B4-BE49-F238E27FC236}">
                    <a16:creationId xmlns:a16="http://schemas.microsoft.com/office/drawing/2014/main" id="{82B555A3-AB79-4436-BB35-21E50A5104C2}"/>
                  </a:ext>
                </a:extLst>
              </p:cNvPr>
              <p:cNvSpPr>
                <a:spLocks/>
              </p:cNvSpPr>
              <p:nvPr/>
            </p:nvSpPr>
            <p:spPr bwMode="auto">
              <a:xfrm>
                <a:off x="525" y="497"/>
                <a:ext cx="73" cy="53"/>
              </a:xfrm>
              <a:custGeom>
                <a:avLst/>
                <a:gdLst>
                  <a:gd name="T0" fmla="*/ 0 w 73"/>
                  <a:gd name="T1" fmla="*/ 51 h 53"/>
                  <a:gd name="T2" fmla="*/ 5 w 73"/>
                  <a:gd name="T3" fmla="*/ 42 h 53"/>
                  <a:gd name="T4" fmla="*/ 15 w 73"/>
                  <a:gd name="T5" fmla="*/ 25 h 53"/>
                  <a:gd name="T6" fmla="*/ 46 w 73"/>
                  <a:gd name="T7" fmla="*/ 13 h 53"/>
                  <a:gd name="T8" fmla="*/ 52 w 73"/>
                  <a:gd name="T9" fmla="*/ 0 h 53"/>
                  <a:gd name="T10" fmla="*/ 72 w 73"/>
                  <a:gd name="T11" fmla="*/ 0 h 53"/>
                  <a:gd name="T12" fmla="*/ 72 w 73"/>
                  <a:gd name="T13" fmla="*/ 52 h 53"/>
                  <a:gd name="T14" fmla="*/ 61 w 73"/>
                  <a:gd name="T15" fmla="*/ 52 h 53"/>
                  <a:gd name="T16" fmla="*/ 62 w 73"/>
                  <a:gd name="T17" fmla="*/ 44 h 53"/>
                  <a:gd name="T18" fmla="*/ 30 w 73"/>
                  <a:gd name="T19" fmla="*/ 44 h 53"/>
                  <a:gd name="T20" fmla="*/ 29 w 73"/>
                  <a:gd name="T21" fmla="*/ 52 h 53"/>
                  <a:gd name="T22" fmla="*/ 0 w 73"/>
                  <a:gd name="T23" fmla="*/ 51 h 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3"/>
                  <a:gd name="T37" fmla="*/ 0 h 53"/>
                  <a:gd name="T38" fmla="*/ 73 w 73"/>
                  <a:gd name="T39" fmla="*/ 53 h 5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3" h="53">
                    <a:moveTo>
                      <a:pt x="0" y="51"/>
                    </a:moveTo>
                    <a:lnTo>
                      <a:pt x="5" y="42"/>
                    </a:lnTo>
                    <a:lnTo>
                      <a:pt x="15" y="25"/>
                    </a:lnTo>
                    <a:lnTo>
                      <a:pt x="46" y="13"/>
                    </a:lnTo>
                    <a:lnTo>
                      <a:pt x="52" y="0"/>
                    </a:lnTo>
                    <a:lnTo>
                      <a:pt x="72" y="0"/>
                    </a:lnTo>
                    <a:lnTo>
                      <a:pt x="72" y="52"/>
                    </a:lnTo>
                    <a:lnTo>
                      <a:pt x="61" y="52"/>
                    </a:lnTo>
                    <a:lnTo>
                      <a:pt x="62" y="44"/>
                    </a:lnTo>
                    <a:lnTo>
                      <a:pt x="30" y="44"/>
                    </a:lnTo>
                    <a:lnTo>
                      <a:pt x="29" y="52"/>
                    </a:lnTo>
                    <a:lnTo>
                      <a:pt x="0" y="5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02" name="Freeform 162">
                <a:extLst>
                  <a:ext uri="{FF2B5EF4-FFF2-40B4-BE49-F238E27FC236}">
                    <a16:creationId xmlns:a16="http://schemas.microsoft.com/office/drawing/2014/main" id="{3BCF2322-C166-4137-A490-CD35BF806943}"/>
                  </a:ext>
                </a:extLst>
              </p:cNvPr>
              <p:cNvSpPr>
                <a:spLocks/>
              </p:cNvSpPr>
              <p:nvPr/>
            </p:nvSpPr>
            <p:spPr bwMode="auto">
              <a:xfrm>
                <a:off x="525" y="497"/>
                <a:ext cx="76" cy="56"/>
              </a:xfrm>
              <a:custGeom>
                <a:avLst/>
                <a:gdLst>
                  <a:gd name="T0" fmla="*/ 0 w 76"/>
                  <a:gd name="T1" fmla="*/ 54 h 56"/>
                  <a:gd name="T2" fmla="*/ 5 w 76"/>
                  <a:gd name="T3" fmla="*/ 44 h 56"/>
                  <a:gd name="T4" fmla="*/ 15 w 76"/>
                  <a:gd name="T5" fmla="*/ 27 h 56"/>
                  <a:gd name="T6" fmla="*/ 48 w 76"/>
                  <a:gd name="T7" fmla="*/ 14 h 56"/>
                  <a:gd name="T8" fmla="*/ 54 w 76"/>
                  <a:gd name="T9" fmla="*/ 0 h 56"/>
                  <a:gd name="T10" fmla="*/ 75 w 76"/>
                  <a:gd name="T11" fmla="*/ 0 h 56"/>
                  <a:gd name="T12" fmla="*/ 75 w 76"/>
                  <a:gd name="T13" fmla="*/ 55 h 56"/>
                  <a:gd name="T14" fmla="*/ 64 w 76"/>
                  <a:gd name="T15" fmla="*/ 55 h 56"/>
                  <a:gd name="T16" fmla="*/ 64 w 76"/>
                  <a:gd name="T17" fmla="*/ 47 h 56"/>
                  <a:gd name="T18" fmla="*/ 31 w 76"/>
                  <a:gd name="T19" fmla="*/ 47 h 56"/>
                  <a:gd name="T20" fmla="*/ 31 w 76"/>
                  <a:gd name="T21" fmla="*/ 55 h 56"/>
                  <a:gd name="T22" fmla="*/ 0 w 76"/>
                  <a:gd name="T23" fmla="*/ 54 h 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6"/>
                  <a:gd name="T37" fmla="*/ 0 h 56"/>
                  <a:gd name="T38" fmla="*/ 76 w 76"/>
                  <a:gd name="T39" fmla="*/ 56 h 5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6" h="56">
                    <a:moveTo>
                      <a:pt x="0" y="54"/>
                    </a:moveTo>
                    <a:lnTo>
                      <a:pt x="5" y="44"/>
                    </a:lnTo>
                    <a:lnTo>
                      <a:pt x="15" y="27"/>
                    </a:lnTo>
                    <a:lnTo>
                      <a:pt x="48" y="14"/>
                    </a:lnTo>
                    <a:lnTo>
                      <a:pt x="54" y="0"/>
                    </a:lnTo>
                    <a:lnTo>
                      <a:pt x="75" y="0"/>
                    </a:lnTo>
                    <a:lnTo>
                      <a:pt x="75" y="55"/>
                    </a:lnTo>
                    <a:lnTo>
                      <a:pt x="64" y="55"/>
                    </a:lnTo>
                    <a:lnTo>
                      <a:pt x="64" y="47"/>
                    </a:lnTo>
                    <a:lnTo>
                      <a:pt x="31" y="47"/>
                    </a:lnTo>
                    <a:lnTo>
                      <a:pt x="31" y="55"/>
                    </a:lnTo>
                    <a:lnTo>
                      <a:pt x="0" y="54"/>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03" name="Freeform 163">
                <a:extLst>
                  <a:ext uri="{FF2B5EF4-FFF2-40B4-BE49-F238E27FC236}">
                    <a16:creationId xmlns:a16="http://schemas.microsoft.com/office/drawing/2014/main" id="{D959D55B-4843-4865-9640-27F5085ECFF9}"/>
                  </a:ext>
                </a:extLst>
              </p:cNvPr>
              <p:cNvSpPr>
                <a:spLocks/>
              </p:cNvSpPr>
              <p:nvPr/>
            </p:nvSpPr>
            <p:spPr bwMode="auto">
              <a:xfrm>
                <a:off x="922" y="700"/>
                <a:ext cx="30" cy="36"/>
              </a:xfrm>
              <a:custGeom>
                <a:avLst/>
                <a:gdLst>
                  <a:gd name="T0" fmla="*/ 0 w 30"/>
                  <a:gd name="T1" fmla="*/ 1 h 36"/>
                  <a:gd name="T2" fmla="*/ 1 w 30"/>
                  <a:gd name="T3" fmla="*/ 31 h 36"/>
                  <a:gd name="T4" fmla="*/ 20 w 30"/>
                  <a:gd name="T5" fmla="*/ 31 h 36"/>
                  <a:gd name="T6" fmla="*/ 20 w 30"/>
                  <a:gd name="T7" fmla="*/ 35 h 36"/>
                  <a:gd name="T8" fmla="*/ 29 w 30"/>
                  <a:gd name="T9" fmla="*/ 35 h 36"/>
                  <a:gd name="T10" fmla="*/ 28 w 30"/>
                  <a:gd name="T11" fmla="*/ 1 h 36"/>
                  <a:gd name="T12" fmla="*/ 16 w 30"/>
                  <a:gd name="T13" fmla="*/ 0 h 36"/>
                  <a:gd name="T14" fmla="*/ 0 w 30"/>
                  <a:gd name="T15" fmla="*/ 1 h 36"/>
                  <a:gd name="T16" fmla="*/ 0 60000 65536"/>
                  <a:gd name="T17" fmla="*/ 0 60000 65536"/>
                  <a:gd name="T18" fmla="*/ 0 60000 65536"/>
                  <a:gd name="T19" fmla="*/ 0 60000 65536"/>
                  <a:gd name="T20" fmla="*/ 0 60000 65536"/>
                  <a:gd name="T21" fmla="*/ 0 60000 65536"/>
                  <a:gd name="T22" fmla="*/ 0 60000 65536"/>
                  <a:gd name="T23" fmla="*/ 0 60000 65536"/>
                  <a:gd name="T24" fmla="*/ 0 w 30"/>
                  <a:gd name="T25" fmla="*/ 0 h 36"/>
                  <a:gd name="T26" fmla="*/ 30 w 30"/>
                  <a:gd name="T27" fmla="*/ 36 h 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 h="36">
                    <a:moveTo>
                      <a:pt x="0" y="1"/>
                    </a:moveTo>
                    <a:lnTo>
                      <a:pt x="1" y="31"/>
                    </a:lnTo>
                    <a:lnTo>
                      <a:pt x="20" y="31"/>
                    </a:lnTo>
                    <a:lnTo>
                      <a:pt x="20" y="35"/>
                    </a:lnTo>
                    <a:lnTo>
                      <a:pt x="29" y="35"/>
                    </a:lnTo>
                    <a:lnTo>
                      <a:pt x="28" y="1"/>
                    </a:lnTo>
                    <a:lnTo>
                      <a:pt x="16" y="0"/>
                    </a:lnTo>
                    <a:lnTo>
                      <a:pt x="0" y="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04" name="Freeform 164">
                <a:extLst>
                  <a:ext uri="{FF2B5EF4-FFF2-40B4-BE49-F238E27FC236}">
                    <a16:creationId xmlns:a16="http://schemas.microsoft.com/office/drawing/2014/main" id="{AFD39D3D-156E-4592-95C3-97B7B34FAEBF}"/>
                  </a:ext>
                </a:extLst>
              </p:cNvPr>
              <p:cNvSpPr>
                <a:spLocks/>
              </p:cNvSpPr>
              <p:nvPr/>
            </p:nvSpPr>
            <p:spPr bwMode="auto">
              <a:xfrm>
                <a:off x="922" y="700"/>
                <a:ext cx="33" cy="39"/>
              </a:xfrm>
              <a:custGeom>
                <a:avLst/>
                <a:gdLst>
                  <a:gd name="T0" fmla="*/ 0 w 33"/>
                  <a:gd name="T1" fmla="*/ 1 h 39"/>
                  <a:gd name="T2" fmla="*/ 1 w 33"/>
                  <a:gd name="T3" fmla="*/ 34 h 39"/>
                  <a:gd name="T4" fmla="*/ 22 w 33"/>
                  <a:gd name="T5" fmla="*/ 34 h 39"/>
                  <a:gd name="T6" fmla="*/ 22 w 33"/>
                  <a:gd name="T7" fmla="*/ 38 h 39"/>
                  <a:gd name="T8" fmla="*/ 32 w 33"/>
                  <a:gd name="T9" fmla="*/ 38 h 39"/>
                  <a:gd name="T10" fmla="*/ 31 w 33"/>
                  <a:gd name="T11" fmla="*/ 1 h 39"/>
                  <a:gd name="T12" fmla="*/ 17 w 33"/>
                  <a:gd name="T13" fmla="*/ 0 h 39"/>
                  <a:gd name="T14" fmla="*/ 0 w 33"/>
                  <a:gd name="T15" fmla="*/ 1 h 39"/>
                  <a:gd name="T16" fmla="*/ 0 60000 65536"/>
                  <a:gd name="T17" fmla="*/ 0 60000 65536"/>
                  <a:gd name="T18" fmla="*/ 0 60000 65536"/>
                  <a:gd name="T19" fmla="*/ 0 60000 65536"/>
                  <a:gd name="T20" fmla="*/ 0 60000 65536"/>
                  <a:gd name="T21" fmla="*/ 0 60000 65536"/>
                  <a:gd name="T22" fmla="*/ 0 60000 65536"/>
                  <a:gd name="T23" fmla="*/ 0 60000 65536"/>
                  <a:gd name="T24" fmla="*/ 0 w 33"/>
                  <a:gd name="T25" fmla="*/ 0 h 39"/>
                  <a:gd name="T26" fmla="*/ 33 w 33"/>
                  <a:gd name="T27" fmla="*/ 39 h 3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3" h="39">
                    <a:moveTo>
                      <a:pt x="0" y="1"/>
                    </a:moveTo>
                    <a:lnTo>
                      <a:pt x="1" y="34"/>
                    </a:lnTo>
                    <a:lnTo>
                      <a:pt x="22" y="34"/>
                    </a:lnTo>
                    <a:lnTo>
                      <a:pt x="22" y="38"/>
                    </a:lnTo>
                    <a:lnTo>
                      <a:pt x="32" y="38"/>
                    </a:lnTo>
                    <a:lnTo>
                      <a:pt x="31" y="1"/>
                    </a:lnTo>
                    <a:lnTo>
                      <a:pt x="17" y="0"/>
                    </a:lnTo>
                    <a:lnTo>
                      <a:pt x="0" y="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05" name="Freeform 165">
                <a:extLst>
                  <a:ext uri="{FF2B5EF4-FFF2-40B4-BE49-F238E27FC236}">
                    <a16:creationId xmlns:a16="http://schemas.microsoft.com/office/drawing/2014/main" id="{5DBD674C-230B-492F-98B2-7B4985F41280}"/>
                  </a:ext>
                </a:extLst>
              </p:cNvPr>
              <p:cNvSpPr>
                <a:spLocks/>
              </p:cNvSpPr>
              <p:nvPr/>
            </p:nvSpPr>
            <p:spPr bwMode="auto">
              <a:xfrm>
                <a:off x="631" y="589"/>
                <a:ext cx="66" cy="47"/>
              </a:xfrm>
              <a:custGeom>
                <a:avLst/>
                <a:gdLst>
                  <a:gd name="T0" fmla="*/ 0 w 66"/>
                  <a:gd name="T1" fmla="*/ 9 h 47"/>
                  <a:gd name="T2" fmla="*/ 2 w 66"/>
                  <a:gd name="T3" fmla="*/ 19 h 47"/>
                  <a:gd name="T4" fmla="*/ 1 w 66"/>
                  <a:gd name="T5" fmla="*/ 46 h 47"/>
                  <a:gd name="T6" fmla="*/ 64 w 66"/>
                  <a:gd name="T7" fmla="*/ 46 h 47"/>
                  <a:gd name="T8" fmla="*/ 65 w 66"/>
                  <a:gd name="T9" fmla="*/ 27 h 47"/>
                  <a:gd name="T10" fmla="*/ 64 w 66"/>
                  <a:gd name="T11" fmla="*/ 0 h 47"/>
                  <a:gd name="T12" fmla="*/ 11 w 66"/>
                  <a:gd name="T13" fmla="*/ 0 h 47"/>
                  <a:gd name="T14" fmla="*/ 11 w 66"/>
                  <a:gd name="T15" fmla="*/ 9 h 47"/>
                  <a:gd name="T16" fmla="*/ 0 w 66"/>
                  <a:gd name="T17" fmla="*/ 9 h 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6"/>
                  <a:gd name="T28" fmla="*/ 0 h 47"/>
                  <a:gd name="T29" fmla="*/ 66 w 66"/>
                  <a:gd name="T30" fmla="*/ 47 h 4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6" h="47">
                    <a:moveTo>
                      <a:pt x="0" y="9"/>
                    </a:moveTo>
                    <a:lnTo>
                      <a:pt x="2" y="19"/>
                    </a:lnTo>
                    <a:lnTo>
                      <a:pt x="1" y="46"/>
                    </a:lnTo>
                    <a:lnTo>
                      <a:pt x="64" y="46"/>
                    </a:lnTo>
                    <a:lnTo>
                      <a:pt x="65" y="27"/>
                    </a:lnTo>
                    <a:lnTo>
                      <a:pt x="64" y="0"/>
                    </a:lnTo>
                    <a:lnTo>
                      <a:pt x="11" y="0"/>
                    </a:lnTo>
                    <a:lnTo>
                      <a:pt x="11" y="9"/>
                    </a:lnTo>
                    <a:lnTo>
                      <a:pt x="0" y="9"/>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06" name="Freeform 166">
                <a:extLst>
                  <a:ext uri="{FF2B5EF4-FFF2-40B4-BE49-F238E27FC236}">
                    <a16:creationId xmlns:a16="http://schemas.microsoft.com/office/drawing/2014/main" id="{757983FB-E5BD-4868-A245-2CE405DAA37B}"/>
                  </a:ext>
                </a:extLst>
              </p:cNvPr>
              <p:cNvSpPr>
                <a:spLocks/>
              </p:cNvSpPr>
              <p:nvPr/>
            </p:nvSpPr>
            <p:spPr bwMode="auto">
              <a:xfrm>
                <a:off x="631" y="589"/>
                <a:ext cx="68" cy="50"/>
              </a:xfrm>
              <a:custGeom>
                <a:avLst/>
                <a:gdLst>
                  <a:gd name="T0" fmla="*/ 0 w 68"/>
                  <a:gd name="T1" fmla="*/ 9 h 50"/>
                  <a:gd name="T2" fmla="*/ 2 w 68"/>
                  <a:gd name="T3" fmla="*/ 20 h 50"/>
                  <a:gd name="T4" fmla="*/ 1 w 68"/>
                  <a:gd name="T5" fmla="*/ 49 h 50"/>
                  <a:gd name="T6" fmla="*/ 66 w 68"/>
                  <a:gd name="T7" fmla="*/ 49 h 50"/>
                  <a:gd name="T8" fmla="*/ 67 w 68"/>
                  <a:gd name="T9" fmla="*/ 29 h 50"/>
                  <a:gd name="T10" fmla="*/ 66 w 68"/>
                  <a:gd name="T11" fmla="*/ 0 h 50"/>
                  <a:gd name="T12" fmla="*/ 11 w 68"/>
                  <a:gd name="T13" fmla="*/ 0 h 50"/>
                  <a:gd name="T14" fmla="*/ 11 w 68"/>
                  <a:gd name="T15" fmla="*/ 10 h 50"/>
                  <a:gd name="T16" fmla="*/ 0 w 68"/>
                  <a:gd name="T17" fmla="*/ 9 h 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50"/>
                  <a:gd name="T29" fmla="*/ 68 w 68"/>
                  <a:gd name="T30" fmla="*/ 50 h 5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50">
                    <a:moveTo>
                      <a:pt x="0" y="9"/>
                    </a:moveTo>
                    <a:lnTo>
                      <a:pt x="2" y="20"/>
                    </a:lnTo>
                    <a:lnTo>
                      <a:pt x="1" y="49"/>
                    </a:lnTo>
                    <a:lnTo>
                      <a:pt x="66" y="49"/>
                    </a:lnTo>
                    <a:lnTo>
                      <a:pt x="67" y="29"/>
                    </a:lnTo>
                    <a:lnTo>
                      <a:pt x="66" y="0"/>
                    </a:lnTo>
                    <a:lnTo>
                      <a:pt x="11" y="0"/>
                    </a:lnTo>
                    <a:lnTo>
                      <a:pt x="11" y="10"/>
                    </a:lnTo>
                    <a:lnTo>
                      <a:pt x="0" y="9"/>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07" name="Freeform 167">
                <a:extLst>
                  <a:ext uri="{FF2B5EF4-FFF2-40B4-BE49-F238E27FC236}">
                    <a16:creationId xmlns:a16="http://schemas.microsoft.com/office/drawing/2014/main" id="{B776CD10-FC03-4685-A1FF-FA039243FF2A}"/>
                  </a:ext>
                </a:extLst>
              </p:cNvPr>
              <p:cNvSpPr>
                <a:spLocks/>
              </p:cNvSpPr>
              <p:nvPr/>
            </p:nvSpPr>
            <p:spPr bwMode="auto">
              <a:xfrm>
                <a:off x="697" y="618"/>
                <a:ext cx="53" cy="63"/>
              </a:xfrm>
              <a:custGeom>
                <a:avLst/>
                <a:gdLst>
                  <a:gd name="T0" fmla="*/ 1 w 53"/>
                  <a:gd name="T1" fmla="*/ 0 h 63"/>
                  <a:gd name="T2" fmla="*/ 0 w 53"/>
                  <a:gd name="T3" fmla="*/ 18 h 63"/>
                  <a:gd name="T4" fmla="*/ 0 w 53"/>
                  <a:gd name="T5" fmla="*/ 44 h 63"/>
                  <a:gd name="T6" fmla="*/ 1 w 53"/>
                  <a:gd name="T7" fmla="*/ 53 h 63"/>
                  <a:gd name="T8" fmla="*/ 11 w 53"/>
                  <a:gd name="T9" fmla="*/ 54 h 63"/>
                  <a:gd name="T10" fmla="*/ 11 w 53"/>
                  <a:gd name="T11" fmla="*/ 62 h 63"/>
                  <a:gd name="T12" fmla="*/ 52 w 53"/>
                  <a:gd name="T13" fmla="*/ 62 h 63"/>
                  <a:gd name="T14" fmla="*/ 52 w 53"/>
                  <a:gd name="T15" fmla="*/ 35 h 63"/>
                  <a:gd name="T16" fmla="*/ 52 w 53"/>
                  <a:gd name="T17" fmla="*/ 0 h 63"/>
                  <a:gd name="T18" fmla="*/ 1 w 53"/>
                  <a:gd name="T19" fmla="*/ 0 h 6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3"/>
                  <a:gd name="T31" fmla="*/ 0 h 63"/>
                  <a:gd name="T32" fmla="*/ 53 w 53"/>
                  <a:gd name="T33" fmla="*/ 63 h 6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3" h="63">
                    <a:moveTo>
                      <a:pt x="1" y="0"/>
                    </a:moveTo>
                    <a:lnTo>
                      <a:pt x="0" y="18"/>
                    </a:lnTo>
                    <a:lnTo>
                      <a:pt x="0" y="44"/>
                    </a:lnTo>
                    <a:lnTo>
                      <a:pt x="1" y="53"/>
                    </a:lnTo>
                    <a:lnTo>
                      <a:pt x="11" y="54"/>
                    </a:lnTo>
                    <a:lnTo>
                      <a:pt x="11" y="62"/>
                    </a:lnTo>
                    <a:lnTo>
                      <a:pt x="52" y="62"/>
                    </a:lnTo>
                    <a:lnTo>
                      <a:pt x="52" y="35"/>
                    </a:lnTo>
                    <a:lnTo>
                      <a:pt x="52" y="0"/>
                    </a:lnTo>
                    <a:lnTo>
                      <a:pt x="1"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08" name="Freeform 168">
                <a:extLst>
                  <a:ext uri="{FF2B5EF4-FFF2-40B4-BE49-F238E27FC236}">
                    <a16:creationId xmlns:a16="http://schemas.microsoft.com/office/drawing/2014/main" id="{1AF3FD3D-68F0-4BE1-804C-070FB0EE21F4}"/>
                  </a:ext>
                </a:extLst>
              </p:cNvPr>
              <p:cNvSpPr>
                <a:spLocks/>
              </p:cNvSpPr>
              <p:nvPr/>
            </p:nvSpPr>
            <p:spPr bwMode="auto">
              <a:xfrm>
                <a:off x="697" y="618"/>
                <a:ext cx="56" cy="66"/>
              </a:xfrm>
              <a:custGeom>
                <a:avLst/>
                <a:gdLst>
                  <a:gd name="T0" fmla="*/ 1 w 56"/>
                  <a:gd name="T1" fmla="*/ 0 h 66"/>
                  <a:gd name="T2" fmla="*/ 0 w 56"/>
                  <a:gd name="T3" fmla="*/ 19 h 66"/>
                  <a:gd name="T4" fmla="*/ 0 w 56"/>
                  <a:gd name="T5" fmla="*/ 46 h 66"/>
                  <a:gd name="T6" fmla="*/ 1 w 56"/>
                  <a:gd name="T7" fmla="*/ 56 h 66"/>
                  <a:gd name="T8" fmla="*/ 12 w 56"/>
                  <a:gd name="T9" fmla="*/ 57 h 66"/>
                  <a:gd name="T10" fmla="*/ 12 w 56"/>
                  <a:gd name="T11" fmla="*/ 65 h 66"/>
                  <a:gd name="T12" fmla="*/ 55 w 56"/>
                  <a:gd name="T13" fmla="*/ 65 h 66"/>
                  <a:gd name="T14" fmla="*/ 55 w 56"/>
                  <a:gd name="T15" fmla="*/ 37 h 66"/>
                  <a:gd name="T16" fmla="*/ 55 w 56"/>
                  <a:gd name="T17" fmla="*/ 0 h 66"/>
                  <a:gd name="T18" fmla="*/ 1 w 56"/>
                  <a:gd name="T19" fmla="*/ 0 h 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6"/>
                  <a:gd name="T31" fmla="*/ 0 h 66"/>
                  <a:gd name="T32" fmla="*/ 56 w 56"/>
                  <a:gd name="T33" fmla="*/ 66 h 6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6" h="66">
                    <a:moveTo>
                      <a:pt x="1" y="0"/>
                    </a:moveTo>
                    <a:lnTo>
                      <a:pt x="0" y="19"/>
                    </a:lnTo>
                    <a:lnTo>
                      <a:pt x="0" y="46"/>
                    </a:lnTo>
                    <a:lnTo>
                      <a:pt x="1" y="56"/>
                    </a:lnTo>
                    <a:lnTo>
                      <a:pt x="12" y="57"/>
                    </a:lnTo>
                    <a:lnTo>
                      <a:pt x="12" y="65"/>
                    </a:lnTo>
                    <a:lnTo>
                      <a:pt x="55" y="65"/>
                    </a:lnTo>
                    <a:lnTo>
                      <a:pt x="55" y="37"/>
                    </a:lnTo>
                    <a:lnTo>
                      <a:pt x="55" y="0"/>
                    </a:lnTo>
                    <a:lnTo>
                      <a:pt x="1"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09" name="Freeform 169">
                <a:extLst>
                  <a:ext uri="{FF2B5EF4-FFF2-40B4-BE49-F238E27FC236}">
                    <a16:creationId xmlns:a16="http://schemas.microsoft.com/office/drawing/2014/main" id="{A78F2089-FE65-4EF4-934B-DA6EA808403A}"/>
                  </a:ext>
                </a:extLst>
              </p:cNvPr>
              <p:cNvSpPr>
                <a:spLocks/>
              </p:cNvSpPr>
              <p:nvPr/>
            </p:nvSpPr>
            <p:spPr bwMode="auto">
              <a:xfrm>
                <a:off x="799" y="766"/>
                <a:ext cx="68" cy="36"/>
              </a:xfrm>
              <a:custGeom>
                <a:avLst/>
                <a:gdLst>
                  <a:gd name="T0" fmla="*/ 0 w 68"/>
                  <a:gd name="T1" fmla="*/ 0 h 36"/>
                  <a:gd name="T2" fmla="*/ 1 w 68"/>
                  <a:gd name="T3" fmla="*/ 4 h 36"/>
                  <a:gd name="T4" fmla="*/ 7 w 68"/>
                  <a:gd name="T5" fmla="*/ 8 h 36"/>
                  <a:gd name="T6" fmla="*/ 16 w 68"/>
                  <a:gd name="T7" fmla="*/ 8 h 36"/>
                  <a:gd name="T8" fmla="*/ 16 w 68"/>
                  <a:gd name="T9" fmla="*/ 25 h 36"/>
                  <a:gd name="T10" fmla="*/ 12 w 68"/>
                  <a:gd name="T11" fmla="*/ 28 h 36"/>
                  <a:gd name="T12" fmla="*/ 9 w 68"/>
                  <a:gd name="T13" fmla="*/ 28 h 36"/>
                  <a:gd name="T14" fmla="*/ 6 w 68"/>
                  <a:gd name="T15" fmla="*/ 33 h 36"/>
                  <a:gd name="T16" fmla="*/ 6 w 68"/>
                  <a:gd name="T17" fmla="*/ 34 h 36"/>
                  <a:gd name="T18" fmla="*/ 67 w 68"/>
                  <a:gd name="T19" fmla="*/ 35 h 36"/>
                  <a:gd name="T20" fmla="*/ 67 w 68"/>
                  <a:gd name="T21" fmla="*/ 0 h 36"/>
                  <a:gd name="T22" fmla="*/ 47 w 68"/>
                  <a:gd name="T23" fmla="*/ 0 h 36"/>
                  <a:gd name="T24" fmla="*/ 16 w 68"/>
                  <a:gd name="T25" fmla="*/ 0 h 36"/>
                  <a:gd name="T26" fmla="*/ 0 w 68"/>
                  <a:gd name="T27" fmla="*/ 0 h 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8"/>
                  <a:gd name="T43" fmla="*/ 0 h 36"/>
                  <a:gd name="T44" fmla="*/ 68 w 68"/>
                  <a:gd name="T45" fmla="*/ 36 h 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8" h="36">
                    <a:moveTo>
                      <a:pt x="0" y="0"/>
                    </a:moveTo>
                    <a:lnTo>
                      <a:pt x="1" y="4"/>
                    </a:lnTo>
                    <a:lnTo>
                      <a:pt x="7" y="8"/>
                    </a:lnTo>
                    <a:lnTo>
                      <a:pt x="16" y="8"/>
                    </a:lnTo>
                    <a:lnTo>
                      <a:pt x="16" y="25"/>
                    </a:lnTo>
                    <a:lnTo>
                      <a:pt x="12" y="28"/>
                    </a:lnTo>
                    <a:lnTo>
                      <a:pt x="9" y="28"/>
                    </a:lnTo>
                    <a:lnTo>
                      <a:pt x="6" y="33"/>
                    </a:lnTo>
                    <a:lnTo>
                      <a:pt x="6" y="34"/>
                    </a:lnTo>
                    <a:lnTo>
                      <a:pt x="67" y="35"/>
                    </a:lnTo>
                    <a:lnTo>
                      <a:pt x="67" y="0"/>
                    </a:lnTo>
                    <a:lnTo>
                      <a:pt x="47" y="0"/>
                    </a:lnTo>
                    <a:lnTo>
                      <a:pt x="16"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10" name="Freeform 170">
                <a:extLst>
                  <a:ext uri="{FF2B5EF4-FFF2-40B4-BE49-F238E27FC236}">
                    <a16:creationId xmlns:a16="http://schemas.microsoft.com/office/drawing/2014/main" id="{1CF1FB6B-D5E8-4597-8045-BD48CE6363EC}"/>
                  </a:ext>
                </a:extLst>
              </p:cNvPr>
              <p:cNvSpPr>
                <a:spLocks/>
              </p:cNvSpPr>
              <p:nvPr/>
            </p:nvSpPr>
            <p:spPr bwMode="auto">
              <a:xfrm>
                <a:off x="799" y="766"/>
                <a:ext cx="71" cy="39"/>
              </a:xfrm>
              <a:custGeom>
                <a:avLst/>
                <a:gdLst>
                  <a:gd name="T0" fmla="*/ 0 w 71"/>
                  <a:gd name="T1" fmla="*/ 0 h 39"/>
                  <a:gd name="T2" fmla="*/ 1 w 71"/>
                  <a:gd name="T3" fmla="*/ 5 h 39"/>
                  <a:gd name="T4" fmla="*/ 8 w 71"/>
                  <a:gd name="T5" fmla="*/ 9 h 39"/>
                  <a:gd name="T6" fmla="*/ 17 w 71"/>
                  <a:gd name="T7" fmla="*/ 9 h 39"/>
                  <a:gd name="T8" fmla="*/ 17 w 71"/>
                  <a:gd name="T9" fmla="*/ 27 h 39"/>
                  <a:gd name="T10" fmla="*/ 13 w 71"/>
                  <a:gd name="T11" fmla="*/ 30 h 39"/>
                  <a:gd name="T12" fmla="*/ 10 w 71"/>
                  <a:gd name="T13" fmla="*/ 30 h 39"/>
                  <a:gd name="T14" fmla="*/ 6 w 71"/>
                  <a:gd name="T15" fmla="*/ 35 h 39"/>
                  <a:gd name="T16" fmla="*/ 6 w 71"/>
                  <a:gd name="T17" fmla="*/ 37 h 39"/>
                  <a:gd name="T18" fmla="*/ 70 w 71"/>
                  <a:gd name="T19" fmla="*/ 38 h 39"/>
                  <a:gd name="T20" fmla="*/ 70 w 71"/>
                  <a:gd name="T21" fmla="*/ 0 h 39"/>
                  <a:gd name="T22" fmla="*/ 49 w 71"/>
                  <a:gd name="T23" fmla="*/ 0 h 39"/>
                  <a:gd name="T24" fmla="*/ 17 w 71"/>
                  <a:gd name="T25" fmla="*/ 0 h 39"/>
                  <a:gd name="T26" fmla="*/ 0 w 71"/>
                  <a:gd name="T27" fmla="*/ 0 h 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1"/>
                  <a:gd name="T43" fmla="*/ 0 h 39"/>
                  <a:gd name="T44" fmla="*/ 71 w 71"/>
                  <a:gd name="T45" fmla="*/ 39 h 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1" h="39">
                    <a:moveTo>
                      <a:pt x="0" y="0"/>
                    </a:moveTo>
                    <a:lnTo>
                      <a:pt x="1" y="5"/>
                    </a:lnTo>
                    <a:lnTo>
                      <a:pt x="8" y="9"/>
                    </a:lnTo>
                    <a:lnTo>
                      <a:pt x="17" y="9"/>
                    </a:lnTo>
                    <a:lnTo>
                      <a:pt x="17" y="27"/>
                    </a:lnTo>
                    <a:lnTo>
                      <a:pt x="13" y="30"/>
                    </a:lnTo>
                    <a:lnTo>
                      <a:pt x="10" y="30"/>
                    </a:lnTo>
                    <a:lnTo>
                      <a:pt x="6" y="35"/>
                    </a:lnTo>
                    <a:lnTo>
                      <a:pt x="6" y="37"/>
                    </a:lnTo>
                    <a:lnTo>
                      <a:pt x="70" y="38"/>
                    </a:lnTo>
                    <a:lnTo>
                      <a:pt x="70" y="0"/>
                    </a:lnTo>
                    <a:lnTo>
                      <a:pt x="49" y="0"/>
                    </a:lnTo>
                    <a:lnTo>
                      <a:pt x="17"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11" name="Freeform 171">
                <a:extLst>
                  <a:ext uri="{FF2B5EF4-FFF2-40B4-BE49-F238E27FC236}">
                    <a16:creationId xmlns:a16="http://schemas.microsoft.com/office/drawing/2014/main" id="{A4067A1C-B38F-4ACB-801E-50F68F319EDE}"/>
                  </a:ext>
                </a:extLst>
              </p:cNvPr>
              <p:cNvSpPr>
                <a:spLocks/>
              </p:cNvSpPr>
              <p:nvPr/>
            </p:nvSpPr>
            <p:spPr bwMode="auto">
              <a:xfrm>
                <a:off x="670" y="789"/>
                <a:ext cx="49" cy="45"/>
              </a:xfrm>
              <a:custGeom>
                <a:avLst/>
                <a:gdLst>
                  <a:gd name="T0" fmla="*/ 0 w 49"/>
                  <a:gd name="T1" fmla="*/ 0 h 45"/>
                  <a:gd name="T2" fmla="*/ 3 w 49"/>
                  <a:gd name="T3" fmla="*/ 2 h 45"/>
                  <a:gd name="T4" fmla="*/ 5 w 49"/>
                  <a:gd name="T5" fmla="*/ 7 h 45"/>
                  <a:gd name="T6" fmla="*/ 13 w 49"/>
                  <a:gd name="T7" fmla="*/ 17 h 45"/>
                  <a:gd name="T8" fmla="*/ 3 w 49"/>
                  <a:gd name="T9" fmla="*/ 31 h 45"/>
                  <a:gd name="T10" fmla="*/ 2 w 49"/>
                  <a:gd name="T11" fmla="*/ 35 h 45"/>
                  <a:gd name="T12" fmla="*/ 5 w 49"/>
                  <a:gd name="T13" fmla="*/ 44 h 45"/>
                  <a:gd name="T14" fmla="*/ 13 w 49"/>
                  <a:gd name="T15" fmla="*/ 44 h 45"/>
                  <a:gd name="T16" fmla="*/ 40 w 49"/>
                  <a:gd name="T17" fmla="*/ 30 h 45"/>
                  <a:gd name="T18" fmla="*/ 47 w 49"/>
                  <a:gd name="T19" fmla="*/ 25 h 45"/>
                  <a:gd name="T20" fmla="*/ 48 w 49"/>
                  <a:gd name="T21" fmla="*/ 15 h 45"/>
                  <a:gd name="T22" fmla="*/ 46 w 49"/>
                  <a:gd name="T23" fmla="*/ 1 h 45"/>
                  <a:gd name="T24" fmla="*/ 0 w 49"/>
                  <a:gd name="T25" fmla="*/ 0 h 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9"/>
                  <a:gd name="T40" fmla="*/ 0 h 45"/>
                  <a:gd name="T41" fmla="*/ 49 w 49"/>
                  <a:gd name="T42" fmla="*/ 45 h 4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9" h="45">
                    <a:moveTo>
                      <a:pt x="0" y="0"/>
                    </a:moveTo>
                    <a:lnTo>
                      <a:pt x="3" y="2"/>
                    </a:lnTo>
                    <a:lnTo>
                      <a:pt x="5" y="7"/>
                    </a:lnTo>
                    <a:lnTo>
                      <a:pt x="13" y="17"/>
                    </a:lnTo>
                    <a:lnTo>
                      <a:pt x="3" y="31"/>
                    </a:lnTo>
                    <a:lnTo>
                      <a:pt x="2" y="35"/>
                    </a:lnTo>
                    <a:lnTo>
                      <a:pt x="5" y="44"/>
                    </a:lnTo>
                    <a:lnTo>
                      <a:pt x="13" y="44"/>
                    </a:lnTo>
                    <a:lnTo>
                      <a:pt x="40" y="30"/>
                    </a:lnTo>
                    <a:lnTo>
                      <a:pt x="47" y="25"/>
                    </a:lnTo>
                    <a:lnTo>
                      <a:pt x="48" y="15"/>
                    </a:lnTo>
                    <a:lnTo>
                      <a:pt x="46" y="1"/>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12" name="Freeform 172">
                <a:extLst>
                  <a:ext uri="{FF2B5EF4-FFF2-40B4-BE49-F238E27FC236}">
                    <a16:creationId xmlns:a16="http://schemas.microsoft.com/office/drawing/2014/main" id="{E6A4A547-C214-405D-A69A-1EDE324A5BF0}"/>
                  </a:ext>
                </a:extLst>
              </p:cNvPr>
              <p:cNvSpPr>
                <a:spLocks/>
              </p:cNvSpPr>
              <p:nvPr/>
            </p:nvSpPr>
            <p:spPr bwMode="auto">
              <a:xfrm>
                <a:off x="670" y="789"/>
                <a:ext cx="52" cy="47"/>
              </a:xfrm>
              <a:custGeom>
                <a:avLst/>
                <a:gdLst>
                  <a:gd name="T0" fmla="*/ 0 w 52"/>
                  <a:gd name="T1" fmla="*/ 0 h 47"/>
                  <a:gd name="T2" fmla="*/ 3 w 52"/>
                  <a:gd name="T3" fmla="*/ 2 h 47"/>
                  <a:gd name="T4" fmla="*/ 5 w 52"/>
                  <a:gd name="T5" fmla="*/ 8 h 47"/>
                  <a:gd name="T6" fmla="*/ 13 w 52"/>
                  <a:gd name="T7" fmla="*/ 17 h 47"/>
                  <a:gd name="T8" fmla="*/ 3 w 52"/>
                  <a:gd name="T9" fmla="*/ 32 h 47"/>
                  <a:gd name="T10" fmla="*/ 3 w 52"/>
                  <a:gd name="T11" fmla="*/ 36 h 47"/>
                  <a:gd name="T12" fmla="*/ 5 w 52"/>
                  <a:gd name="T13" fmla="*/ 46 h 47"/>
                  <a:gd name="T14" fmla="*/ 13 w 52"/>
                  <a:gd name="T15" fmla="*/ 46 h 47"/>
                  <a:gd name="T16" fmla="*/ 43 w 52"/>
                  <a:gd name="T17" fmla="*/ 31 h 47"/>
                  <a:gd name="T18" fmla="*/ 50 w 52"/>
                  <a:gd name="T19" fmla="*/ 26 h 47"/>
                  <a:gd name="T20" fmla="*/ 51 w 52"/>
                  <a:gd name="T21" fmla="*/ 15 h 47"/>
                  <a:gd name="T22" fmla="*/ 49 w 52"/>
                  <a:gd name="T23" fmla="*/ 1 h 47"/>
                  <a:gd name="T24" fmla="*/ 0 w 52"/>
                  <a:gd name="T25" fmla="*/ 0 h 4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
                  <a:gd name="T40" fmla="*/ 0 h 47"/>
                  <a:gd name="T41" fmla="*/ 52 w 52"/>
                  <a:gd name="T42" fmla="*/ 47 h 4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 h="47">
                    <a:moveTo>
                      <a:pt x="0" y="0"/>
                    </a:moveTo>
                    <a:lnTo>
                      <a:pt x="3" y="2"/>
                    </a:lnTo>
                    <a:lnTo>
                      <a:pt x="5" y="8"/>
                    </a:lnTo>
                    <a:lnTo>
                      <a:pt x="13" y="17"/>
                    </a:lnTo>
                    <a:lnTo>
                      <a:pt x="3" y="32"/>
                    </a:lnTo>
                    <a:lnTo>
                      <a:pt x="3" y="36"/>
                    </a:lnTo>
                    <a:lnTo>
                      <a:pt x="5" y="46"/>
                    </a:lnTo>
                    <a:lnTo>
                      <a:pt x="13" y="46"/>
                    </a:lnTo>
                    <a:lnTo>
                      <a:pt x="43" y="31"/>
                    </a:lnTo>
                    <a:lnTo>
                      <a:pt x="50" y="26"/>
                    </a:lnTo>
                    <a:lnTo>
                      <a:pt x="51" y="15"/>
                    </a:lnTo>
                    <a:lnTo>
                      <a:pt x="49" y="1"/>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13" name="Freeform 173">
                <a:extLst>
                  <a:ext uri="{FF2B5EF4-FFF2-40B4-BE49-F238E27FC236}">
                    <a16:creationId xmlns:a16="http://schemas.microsoft.com/office/drawing/2014/main" id="{BA39B711-22B0-4EF4-9B9A-314546B60991}"/>
                  </a:ext>
                </a:extLst>
              </p:cNvPr>
              <p:cNvSpPr>
                <a:spLocks/>
              </p:cNvSpPr>
              <p:nvPr/>
            </p:nvSpPr>
            <p:spPr bwMode="auto">
              <a:xfrm>
                <a:off x="795" y="803"/>
                <a:ext cx="73" cy="46"/>
              </a:xfrm>
              <a:custGeom>
                <a:avLst/>
                <a:gdLst>
                  <a:gd name="T0" fmla="*/ 0 w 73"/>
                  <a:gd name="T1" fmla="*/ 10 h 46"/>
                  <a:gd name="T2" fmla="*/ 0 w 73"/>
                  <a:gd name="T3" fmla="*/ 44 h 46"/>
                  <a:gd name="T4" fmla="*/ 41 w 73"/>
                  <a:gd name="T5" fmla="*/ 44 h 46"/>
                  <a:gd name="T6" fmla="*/ 41 w 73"/>
                  <a:gd name="T7" fmla="*/ 45 h 46"/>
                  <a:gd name="T8" fmla="*/ 72 w 73"/>
                  <a:gd name="T9" fmla="*/ 45 h 46"/>
                  <a:gd name="T10" fmla="*/ 71 w 73"/>
                  <a:gd name="T11" fmla="*/ 9 h 46"/>
                  <a:gd name="T12" fmla="*/ 71 w 73"/>
                  <a:gd name="T13" fmla="*/ 1 h 46"/>
                  <a:gd name="T14" fmla="*/ 10 w 73"/>
                  <a:gd name="T15" fmla="*/ 0 h 46"/>
                  <a:gd name="T16" fmla="*/ 10 w 73"/>
                  <a:gd name="T17" fmla="*/ 3 h 46"/>
                  <a:gd name="T18" fmla="*/ 3 w 73"/>
                  <a:gd name="T19" fmla="*/ 5 h 46"/>
                  <a:gd name="T20" fmla="*/ 0 w 73"/>
                  <a:gd name="T21" fmla="*/ 10 h 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3"/>
                  <a:gd name="T34" fmla="*/ 0 h 46"/>
                  <a:gd name="T35" fmla="*/ 73 w 73"/>
                  <a:gd name="T36" fmla="*/ 46 h 4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3" h="46">
                    <a:moveTo>
                      <a:pt x="0" y="10"/>
                    </a:moveTo>
                    <a:lnTo>
                      <a:pt x="0" y="44"/>
                    </a:lnTo>
                    <a:lnTo>
                      <a:pt x="41" y="44"/>
                    </a:lnTo>
                    <a:lnTo>
                      <a:pt x="41" y="45"/>
                    </a:lnTo>
                    <a:lnTo>
                      <a:pt x="72" y="45"/>
                    </a:lnTo>
                    <a:lnTo>
                      <a:pt x="71" y="9"/>
                    </a:lnTo>
                    <a:lnTo>
                      <a:pt x="71" y="1"/>
                    </a:lnTo>
                    <a:lnTo>
                      <a:pt x="10" y="0"/>
                    </a:lnTo>
                    <a:lnTo>
                      <a:pt x="10" y="3"/>
                    </a:lnTo>
                    <a:lnTo>
                      <a:pt x="3" y="5"/>
                    </a:lnTo>
                    <a:lnTo>
                      <a:pt x="0" y="1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14" name="Freeform 174">
                <a:extLst>
                  <a:ext uri="{FF2B5EF4-FFF2-40B4-BE49-F238E27FC236}">
                    <a16:creationId xmlns:a16="http://schemas.microsoft.com/office/drawing/2014/main" id="{36E5EAD1-62E9-4908-A0F1-AFCC4BDF8818}"/>
                  </a:ext>
                </a:extLst>
              </p:cNvPr>
              <p:cNvSpPr>
                <a:spLocks/>
              </p:cNvSpPr>
              <p:nvPr/>
            </p:nvSpPr>
            <p:spPr bwMode="auto">
              <a:xfrm>
                <a:off x="795" y="803"/>
                <a:ext cx="76" cy="50"/>
              </a:xfrm>
              <a:custGeom>
                <a:avLst/>
                <a:gdLst>
                  <a:gd name="T0" fmla="*/ 0 w 76"/>
                  <a:gd name="T1" fmla="*/ 11 h 50"/>
                  <a:gd name="T2" fmla="*/ 0 w 76"/>
                  <a:gd name="T3" fmla="*/ 47 h 50"/>
                  <a:gd name="T4" fmla="*/ 43 w 76"/>
                  <a:gd name="T5" fmla="*/ 47 h 50"/>
                  <a:gd name="T6" fmla="*/ 43 w 76"/>
                  <a:gd name="T7" fmla="*/ 49 h 50"/>
                  <a:gd name="T8" fmla="*/ 75 w 76"/>
                  <a:gd name="T9" fmla="*/ 49 h 50"/>
                  <a:gd name="T10" fmla="*/ 74 w 76"/>
                  <a:gd name="T11" fmla="*/ 9 h 50"/>
                  <a:gd name="T12" fmla="*/ 74 w 76"/>
                  <a:gd name="T13" fmla="*/ 1 h 50"/>
                  <a:gd name="T14" fmla="*/ 11 w 76"/>
                  <a:gd name="T15" fmla="*/ 0 h 50"/>
                  <a:gd name="T16" fmla="*/ 10 w 76"/>
                  <a:gd name="T17" fmla="*/ 3 h 50"/>
                  <a:gd name="T18" fmla="*/ 3 w 76"/>
                  <a:gd name="T19" fmla="*/ 6 h 50"/>
                  <a:gd name="T20" fmla="*/ 0 w 76"/>
                  <a:gd name="T21" fmla="*/ 11 h 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50"/>
                  <a:gd name="T35" fmla="*/ 76 w 76"/>
                  <a:gd name="T36" fmla="*/ 50 h 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50">
                    <a:moveTo>
                      <a:pt x="0" y="11"/>
                    </a:moveTo>
                    <a:lnTo>
                      <a:pt x="0" y="47"/>
                    </a:lnTo>
                    <a:lnTo>
                      <a:pt x="43" y="47"/>
                    </a:lnTo>
                    <a:lnTo>
                      <a:pt x="43" y="49"/>
                    </a:lnTo>
                    <a:lnTo>
                      <a:pt x="75" y="49"/>
                    </a:lnTo>
                    <a:lnTo>
                      <a:pt x="74" y="9"/>
                    </a:lnTo>
                    <a:lnTo>
                      <a:pt x="74" y="1"/>
                    </a:lnTo>
                    <a:lnTo>
                      <a:pt x="11" y="0"/>
                    </a:lnTo>
                    <a:lnTo>
                      <a:pt x="10" y="3"/>
                    </a:lnTo>
                    <a:lnTo>
                      <a:pt x="3" y="6"/>
                    </a:lnTo>
                    <a:lnTo>
                      <a:pt x="0" y="1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15" name="Freeform 175">
                <a:extLst>
                  <a:ext uri="{FF2B5EF4-FFF2-40B4-BE49-F238E27FC236}">
                    <a16:creationId xmlns:a16="http://schemas.microsoft.com/office/drawing/2014/main" id="{E8C09F07-DB0B-47F5-9D59-96639AEA312E}"/>
                  </a:ext>
                </a:extLst>
              </p:cNvPr>
              <p:cNvSpPr>
                <a:spLocks/>
              </p:cNvSpPr>
              <p:nvPr/>
            </p:nvSpPr>
            <p:spPr bwMode="auto">
              <a:xfrm>
                <a:off x="869" y="766"/>
                <a:ext cx="53" cy="45"/>
              </a:xfrm>
              <a:custGeom>
                <a:avLst/>
                <a:gdLst>
                  <a:gd name="T0" fmla="*/ 0 w 53"/>
                  <a:gd name="T1" fmla="*/ 1 h 45"/>
                  <a:gd name="T2" fmla="*/ 0 w 53"/>
                  <a:gd name="T3" fmla="*/ 36 h 45"/>
                  <a:gd name="T4" fmla="*/ 0 w 53"/>
                  <a:gd name="T5" fmla="*/ 44 h 45"/>
                  <a:gd name="T6" fmla="*/ 41 w 53"/>
                  <a:gd name="T7" fmla="*/ 44 h 45"/>
                  <a:gd name="T8" fmla="*/ 52 w 53"/>
                  <a:gd name="T9" fmla="*/ 44 h 45"/>
                  <a:gd name="T10" fmla="*/ 52 w 53"/>
                  <a:gd name="T11" fmla="*/ 9 h 45"/>
                  <a:gd name="T12" fmla="*/ 52 w 53"/>
                  <a:gd name="T13" fmla="*/ 0 h 45"/>
                  <a:gd name="T14" fmla="*/ 10 w 53"/>
                  <a:gd name="T15" fmla="*/ 0 h 45"/>
                  <a:gd name="T16" fmla="*/ 0 w 53"/>
                  <a:gd name="T17" fmla="*/ 1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3"/>
                  <a:gd name="T28" fmla="*/ 0 h 45"/>
                  <a:gd name="T29" fmla="*/ 53 w 53"/>
                  <a:gd name="T30" fmla="*/ 45 h 4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3" h="45">
                    <a:moveTo>
                      <a:pt x="0" y="1"/>
                    </a:moveTo>
                    <a:lnTo>
                      <a:pt x="0" y="36"/>
                    </a:lnTo>
                    <a:lnTo>
                      <a:pt x="0" y="44"/>
                    </a:lnTo>
                    <a:lnTo>
                      <a:pt x="41" y="44"/>
                    </a:lnTo>
                    <a:lnTo>
                      <a:pt x="52" y="44"/>
                    </a:lnTo>
                    <a:lnTo>
                      <a:pt x="52" y="9"/>
                    </a:lnTo>
                    <a:lnTo>
                      <a:pt x="52" y="0"/>
                    </a:lnTo>
                    <a:lnTo>
                      <a:pt x="10" y="0"/>
                    </a:lnTo>
                    <a:lnTo>
                      <a:pt x="0" y="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16" name="Freeform 176">
                <a:extLst>
                  <a:ext uri="{FF2B5EF4-FFF2-40B4-BE49-F238E27FC236}">
                    <a16:creationId xmlns:a16="http://schemas.microsoft.com/office/drawing/2014/main" id="{EDE24341-EEC0-44E5-B619-8AD5789B5C80}"/>
                  </a:ext>
                </a:extLst>
              </p:cNvPr>
              <p:cNvSpPr>
                <a:spLocks/>
              </p:cNvSpPr>
              <p:nvPr/>
            </p:nvSpPr>
            <p:spPr bwMode="auto">
              <a:xfrm>
                <a:off x="869" y="766"/>
                <a:ext cx="56" cy="46"/>
              </a:xfrm>
              <a:custGeom>
                <a:avLst/>
                <a:gdLst>
                  <a:gd name="T0" fmla="*/ 0 w 56"/>
                  <a:gd name="T1" fmla="*/ 1 h 46"/>
                  <a:gd name="T2" fmla="*/ 0 w 56"/>
                  <a:gd name="T3" fmla="*/ 37 h 46"/>
                  <a:gd name="T4" fmla="*/ 0 w 56"/>
                  <a:gd name="T5" fmla="*/ 45 h 46"/>
                  <a:gd name="T6" fmla="*/ 43 w 56"/>
                  <a:gd name="T7" fmla="*/ 45 h 46"/>
                  <a:gd name="T8" fmla="*/ 55 w 56"/>
                  <a:gd name="T9" fmla="*/ 45 h 46"/>
                  <a:gd name="T10" fmla="*/ 55 w 56"/>
                  <a:gd name="T11" fmla="*/ 9 h 46"/>
                  <a:gd name="T12" fmla="*/ 55 w 56"/>
                  <a:gd name="T13" fmla="*/ 0 h 46"/>
                  <a:gd name="T14" fmla="*/ 11 w 56"/>
                  <a:gd name="T15" fmla="*/ 0 h 46"/>
                  <a:gd name="T16" fmla="*/ 0 w 56"/>
                  <a:gd name="T17" fmla="*/ 1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6"/>
                  <a:gd name="T28" fmla="*/ 0 h 46"/>
                  <a:gd name="T29" fmla="*/ 56 w 56"/>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6" h="46">
                    <a:moveTo>
                      <a:pt x="0" y="1"/>
                    </a:moveTo>
                    <a:lnTo>
                      <a:pt x="0" y="37"/>
                    </a:lnTo>
                    <a:lnTo>
                      <a:pt x="0" y="45"/>
                    </a:lnTo>
                    <a:lnTo>
                      <a:pt x="43" y="45"/>
                    </a:lnTo>
                    <a:lnTo>
                      <a:pt x="55" y="45"/>
                    </a:lnTo>
                    <a:lnTo>
                      <a:pt x="55" y="9"/>
                    </a:lnTo>
                    <a:lnTo>
                      <a:pt x="55" y="0"/>
                    </a:lnTo>
                    <a:lnTo>
                      <a:pt x="11" y="0"/>
                    </a:lnTo>
                    <a:lnTo>
                      <a:pt x="0" y="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17" name="Freeform 177">
                <a:extLst>
                  <a:ext uri="{FF2B5EF4-FFF2-40B4-BE49-F238E27FC236}">
                    <a16:creationId xmlns:a16="http://schemas.microsoft.com/office/drawing/2014/main" id="{3D1A464D-63C4-4011-B97C-4E47F5A86FEC}"/>
                  </a:ext>
                </a:extLst>
              </p:cNvPr>
              <p:cNvSpPr>
                <a:spLocks/>
              </p:cNvSpPr>
              <p:nvPr/>
            </p:nvSpPr>
            <p:spPr bwMode="auto">
              <a:xfrm>
                <a:off x="978" y="587"/>
                <a:ext cx="67" cy="66"/>
              </a:xfrm>
              <a:custGeom>
                <a:avLst/>
                <a:gdLst>
                  <a:gd name="T0" fmla="*/ 0 w 67"/>
                  <a:gd name="T1" fmla="*/ 65 h 66"/>
                  <a:gd name="T2" fmla="*/ 10 w 67"/>
                  <a:gd name="T3" fmla="*/ 48 h 66"/>
                  <a:gd name="T4" fmla="*/ 13 w 67"/>
                  <a:gd name="T5" fmla="*/ 45 h 66"/>
                  <a:gd name="T6" fmla="*/ 17 w 67"/>
                  <a:gd name="T7" fmla="*/ 47 h 66"/>
                  <a:gd name="T8" fmla="*/ 27 w 67"/>
                  <a:gd name="T9" fmla="*/ 42 h 66"/>
                  <a:gd name="T10" fmla="*/ 31 w 67"/>
                  <a:gd name="T11" fmla="*/ 46 h 66"/>
                  <a:gd name="T12" fmla="*/ 33 w 67"/>
                  <a:gd name="T13" fmla="*/ 44 h 66"/>
                  <a:gd name="T14" fmla="*/ 31 w 67"/>
                  <a:gd name="T15" fmla="*/ 39 h 66"/>
                  <a:gd name="T16" fmla="*/ 34 w 67"/>
                  <a:gd name="T17" fmla="*/ 29 h 66"/>
                  <a:gd name="T18" fmla="*/ 43 w 67"/>
                  <a:gd name="T19" fmla="*/ 17 h 66"/>
                  <a:gd name="T20" fmla="*/ 43 w 67"/>
                  <a:gd name="T21" fmla="*/ 12 h 66"/>
                  <a:gd name="T22" fmla="*/ 50 w 67"/>
                  <a:gd name="T23" fmla="*/ 13 h 66"/>
                  <a:gd name="T24" fmla="*/ 50 w 67"/>
                  <a:gd name="T25" fmla="*/ 10 h 66"/>
                  <a:gd name="T26" fmla="*/ 54 w 67"/>
                  <a:gd name="T27" fmla="*/ 9 h 66"/>
                  <a:gd name="T28" fmla="*/ 52 w 67"/>
                  <a:gd name="T29" fmla="*/ 4 h 66"/>
                  <a:gd name="T30" fmla="*/ 57 w 67"/>
                  <a:gd name="T31" fmla="*/ 3 h 66"/>
                  <a:gd name="T32" fmla="*/ 57 w 67"/>
                  <a:gd name="T33" fmla="*/ 0 h 66"/>
                  <a:gd name="T34" fmla="*/ 64 w 67"/>
                  <a:gd name="T35" fmla="*/ 0 h 66"/>
                  <a:gd name="T36" fmla="*/ 66 w 67"/>
                  <a:gd name="T37" fmla="*/ 3 h 66"/>
                  <a:gd name="T38" fmla="*/ 60 w 67"/>
                  <a:gd name="T39" fmla="*/ 11 h 66"/>
                  <a:gd name="T40" fmla="*/ 59 w 67"/>
                  <a:gd name="T41" fmla="*/ 20 h 66"/>
                  <a:gd name="T42" fmla="*/ 53 w 67"/>
                  <a:gd name="T43" fmla="*/ 23 h 66"/>
                  <a:gd name="T44" fmla="*/ 47 w 67"/>
                  <a:gd name="T45" fmla="*/ 34 h 66"/>
                  <a:gd name="T46" fmla="*/ 47 w 67"/>
                  <a:gd name="T47" fmla="*/ 39 h 66"/>
                  <a:gd name="T48" fmla="*/ 37 w 67"/>
                  <a:gd name="T49" fmla="*/ 50 h 66"/>
                  <a:gd name="T50" fmla="*/ 33 w 67"/>
                  <a:gd name="T51" fmla="*/ 64 h 66"/>
                  <a:gd name="T52" fmla="*/ 0 w 67"/>
                  <a:gd name="T53" fmla="*/ 65 h 6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7"/>
                  <a:gd name="T82" fmla="*/ 0 h 66"/>
                  <a:gd name="T83" fmla="*/ 67 w 67"/>
                  <a:gd name="T84" fmla="*/ 66 h 6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7" h="66">
                    <a:moveTo>
                      <a:pt x="0" y="65"/>
                    </a:moveTo>
                    <a:lnTo>
                      <a:pt x="10" y="48"/>
                    </a:lnTo>
                    <a:lnTo>
                      <a:pt x="13" y="45"/>
                    </a:lnTo>
                    <a:lnTo>
                      <a:pt x="17" y="47"/>
                    </a:lnTo>
                    <a:lnTo>
                      <a:pt x="27" y="42"/>
                    </a:lnTo>
                    <a:lnTo>
                      <a:pt x="31" y="46"/>
                    </a:lnTo>
                    <a:lnTo>
                      <a:pt x="33" y="44"/>
                    </a:lnTo>
                    <a:lnTo>
                      <a:pt x="31" y="39"/>
                    </a:lnTo>
                    <a:lnTo>
                      <a:pt x="34" y="29"/>
                    </a:lnTo>
                    <a:lnTo>
                      <a:pt x="43" y="17"/>
                    </a:lnTo>
                    <a:lnTo>
                      <a:pt x="43" y="12"/>
                    </a:lnTo>
                    <a:lnTo>
                      <a:pt x="50" y="13"/>
                    </a:lnTo>
                    <a:lnTo>
                      <a:pt x="50" y="10"/>
                    </a:lnTo>
                    <a:lnTo>
                      <a:pt x="54" y="9"/>
                    </a:lnTo>
                    <a:lnTo>
                      <a:pt x="52" y="4"/>
                    </a:lnTo>
                    <a:lnTo>
                      <a:pt x="57" y="3"/>
                    </a:lnTo>
                    <a:lnTo>
                      <a:pt x="57" y="0"/>
                    </a:lnTo>
                    <a:lnTo>
                      <a:pt x="64" y="0"/>
                    </a:lnTo>
                    <a:lnTo>
                      <a:pt x="66" y="3"/>
                    </a:lnTo>
                    <a:lnTo>
                      <a:pt x="60" y="11"/>
                    </a:lnTo>
                    <a:lnTo>
                      <a:pt x="59" y="20"/>
                    </a:lnTo>
                    <a:lnTo>
                      <a:pt x="53" y="23"/>
                    </a:lnTo>
                    <a:lnTo>
                      <a:pt x="47" y="34"/>
                    </a:lnTo>
                    <a:lnTo>
                      <a:pt x="47" y="39"/>
                    </a:lnTo>
                    <a:lnTo>
                      <a:pt x="37" y="50"/>
                    </a:lnTo>
                    <a:lnTo>
                      <a:pt x="33" y="64"/>
                    </a:lnTo>
                    <a:lnTo>
                      <a:pt x="0" y="65"/>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18" name="Freeform 178">
                <a:extLst>
                  <a:ext uri="{FF2B5EF4-FFF2-40B4-BE49-F238E27FC236}">
                    <a16:creationId xmlns:a16="http://schemas.microsoft.com/office/drawing/2014/main" id="{6609C82A-D3F3-4AEC-A351-43C7B507C301}"/>
                  </a:ext>
                </a:extLst>
              </p:cNvPr>
              <p:cNvSpPr>
                <a:spLocks/>
              </p:cNvSpPr>
              <p:nvPr/>
            </p:nvSpPr>
            <p:spPr bwMode="auto">
              <a:xfrm>
                <a:off x="978" y="587"/>
                <a:ext cx="69" cy="68"/>
              </a:xfrm>
              <a:custGeom>
                <a:avLst/>
                <a:gdLst>
                  <a:gd name="T0" fmla="*/ 0 w 69"/>
                  <a:gd name="T1" fmla="*/ 67 h 68"/>
                  <a:gd name="T2" fmla="*/ 10 w 69"/>
                  <a:gd name="T3" fmla="*/ 49 h 68"/>
                  <a:gd name="T4" fmla="*/ 13 w 69"/>
                  <a:gd name="T5" fmla="*/ 47 h 68"/>
                  <a:gd name="T6" fmla="*/ 18 w 69"/>
                  <a:gd name="T7" fmla="*/ 48 h 68"/>
                  <a:gd name="T8" fmla="*/ 28 w 69"/>
                  <a:gd name="T9" fmla="*/ 43 h 68"/>
                  <a:gd name="T10" fmla="*/ 31 w 69"/>
                  <a:gd name="T11" fmla="*/ 47 h 68"/>
                  <a:gd name="T12" fmla="*/ 34 w 69"/>
                  <a:gd name="T13" fmla="*/ 46 h 68"/>
                  <a:gd name="T14" fmla="*/ 32 w 69"/>
                  <a:gd name="T15" fmla="*/ 40 h 68"/>
                  <a:gd name="T16" fmla="*/ 35 w 69"/>
                  <a:gd name="T17" fmla="*/ 30 h 68"/>
                  <a:gd name="T18" fmla="*/ 44 w 69"/>
                  <a:gd name="T19" fmla="*/ 18 h 68"/>
                  <a:gd name="T20" fmla="*/ 44 w 69"/>
                  <a:gd name="T21" fmla="*/ 13 h 68"/>
                  <a:gd name="T22" fmla="*/ 52 w 69"/>
                  <a:gd name="T23" fmla="*/ 13 h 68"/>
                  <a:gd name="T24" fmla="*/ 51 w 69"/>
                  <a:gd name="T25" fmla="*/ 11 h 68"/>
                  <a:gd name="T26" fmla="*/ 55 w 69"/>
                  <a:gd name="T27" fmla="*/ 10 h 68"/>
                  <a:gd name="T28" fmla="*/ 54 w 69"/>
                  <a:gd name="T29" fmla="*/ 4 h 68"/>
                  <a:gd name="T30" fmla="*/ 58 w 69"/>
                  <a:gd name="T31" fmla="*/ 3 h 68"/>
                  <a:gd name="T32" fmla="*/ 58 w 69"/>
                  <a:gd name="T33" fmla="*/ 0 h 68"/>
                  <a:gd name="T34" fmla="*/ 66 w 69"/>
                  <a:gd name="T35" fmla="*/ 0 h 68"/>
                  <a:gd name="T36" fmla="*/ 68 w 69"/>
                  <a:gd name="T37" fmla="*/ 3 h 68"/>
                  <a:gd name="T38" fmla="*/ 62 w 69"/>
                  <a:gd name="T39" fmla="*/ 11 h 68"/>
                  <a:gd name="T40" fmla="*/ 61 w 69"/>
                  <a:gd name="T41" fmla="*/ 20 h 68"/>
                  <a:gd name="T42" fmla="*/ 55 w 69"/>
                  <a:gd name="T43" fmla="*/ 24 h 68"/>
                  <a:gd name="T44" fmla="*/ 49 w 69"/>
                  <a:gd name="T45" fmla="*/ 36 h 68"/>
                  <a:gd name="T46" fmla="*/ 48 w 69"/>
                  <a:gd name="T47" fmla="*/ 41 h 68"/>
                  <a:gd name="T48" fmla="*/ 39 w 69"/>
                  <a:gd name="T49" fmla="*/ 52 h 68"/>
                  <a:gd name="T50" fmla="*/ 34 w 69"/>
                  <a:gd name="T51" fmla="*/ 66 h 68"/>
                  <a:gd name="T52" fmla="*/ 0 w 69"/>
                  <a:gd name="T53" fmla="*/ 67 h 6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9"/>
                  <a:gd name="T82" fmla="*/ 0 h 68"/>
                  <a:gd name="T83" fmla="*/ 69 w 69"/>
                  <a:gd name="T84" fmla="*/ 68 h 6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9" h="68">
                    <a:moveTo>
                      <a:pt x="0" y="67"/>
                    </a:moveTo>
                    <a:lnTo>
                      <a:pt x="10" y="49"/>
                    </a:lnTo>
                    <a:lnTo>
                      <a:pt x="13" y="47"/>
                    </a:lnTo>
                    <a:lnTo>
                      <a:pt x="18" y="48"/>
                    </a:lnTo>
                    <a:lnTo>
                      <a:pt x="28" y="43"/>
                    </a:lnTo>
                    <a:lnTo>
                      <a:pt x="31" y="47"/>
                    </a:lnTo>
                    <a:lnTo>
                      <a:pt x="34" y="46"/>
                    </a:lnTo>
                    <a:lnTo>
                      <a:pt x="32" y="40"/>
                    </a:lnTo>
                    <a:lnTo>
                      <a:pt x="35" y="30"/>
                    </a:lnTo>
                    <a:lnTo>
                      <a:pt x="44" y="18"/>
                    </a:lnTo>
                    <a:lnTo>
                      <a:pt x="44" y="13"/>
                    </a:lnTo>
                    <a:lnTo>
                      <a:pt x="52" y="13"/>
                    </a:lnTo>
                    <a:lnTo>
                      <a:pt x="51" y="11"/>
                    </a:lnTo>
                    <a:lnTo>
                      <a:pt x="55" y="10"/>
                    </a:lnTo>
                    <a:lnTo>
                      <a:pt x="54" y="4"/>
                    </a:lnTo>
                    <a:lnTo>
                      <a:pt x="58" y="3"/>
                    </a:lnTo>
                    <a:lnTo>
                      <a:pt x="58" y="0"/>
                    </a:lnTo>
                    <a:lnTo>
                      <a:pt x="66" y="0"/>
                    </a:lnTo>
                    <a:lnTo>
                      <a:pt x="68" y="3"/>
                    </a:lnTo>
                    <a:lnTo>
                      <a:pt x="62" y="11"/>
                    </a:lnTo>
                    <a:lnTo>
                      <a:pt x="61" y="20"/>
                    </a:lnTo>
                    <a:lnTo>
                      <a:pt x="55" y="24"/>
                    </a:lnTo>
                    <a:lnTo>
                      <a:pt x="49" y="36"/>
                    </a:lnTo>
                    <a:lnTo>
                      <a:pt x="48" y="41"/>
                    </a:lnTo>
                    <a:lnTo>
                      <a:pt x="39" y="52"/>
                    </a:lnTo>
                    <a:lnTo>
                      <a:pt x="34" y="66"/>
                    </a:lnTo>
                    <a:lnTo>
                      <a:pt x="0" y="67"/>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19" name="Freeform 179">
                <a:extLst>
                  <a:ext uri="{FF2B5EF4-FFF2-40B4-BE49-F238E27FC236}">
                    <a16:creationId xmlns:a16="http://schemas.microsoft.com/office/drawing/2014/main" id="{5DA7F167-D4FB-4294-89E4-5EC0C696949D}"/>
                  </a:ext>
                </a:extLst>
              </p:cNvPr>
              <p:cNvSpPr>
                <a:spLocks/>
              </p:cNvSpPr>
              <p:nvPr/>
            </p:nvSpPr>
            <p:spPr bwMode="auto">
              <a:xfrm>
                <a:off x="579" y="435"/>
                <a:ext cx="62" cy="62"/>
              </a:xfrm>
              <a:custGeom>
                <a:avLst/>
                <a:gdLst>
                  <a:gd name="T0" fmla="*/ 0 w 62"/>
                  <a:gd name="T1" fmla="*/ 9 h 62"/>
                  <a:gd name="T2" fmla="*/ 0 w 62"/>
                  <a:gd name="T3" fmla="*/ 33 h 62"/>
                  <a:gd name="T4" fmla="*/ 0 w 62"/>
                  <a:gd name="T5" fmla="*/ 61 h 62"/>
                  <a:gd name="T6" fmla="*/ 19 w 62"/>
                  <a:gd name="T7" fmla="*/ 61 h 62"/>
                  <a:gd name="T8" fmla="*/ 61 w 62"/>
                  <a:gd name="T9" fmla="*/ 61 h 62"/>
                  <a:gd name="T10" fmla="*/ 61 w 62"/>
                  <a:gd name="T11" fmla="*/ 1 h 62"/>
                  <a:gd name="T12" fmla="*/ 55 w 62"/>
                  <a:gd name="T13" fmla="*/ 1 h 62"/>
                  <a:gd name="T14" fmla="*/ 40 w 62"/>
                  <a:gd name="T15" fmla="*/ 8 h 62"/>
                  <a:gd name="T16" fmla="*/ 31 w 62"/>
                  <a:gd name="T17" fmla="*/ 8 h 62"/>
                  <a:gd name="T18" fmla="*/ 17 w 62"/>
                  <a:gd name="T19" fmla="*/ 1 h 62"/>
                  <a:gd name="T20" fmla="*/ 13 w 62"/>
                  <a:gd name="T21" fmla="*/ 6 h 62"/>
                  <a:gd name="T22" fmla="*/ 11 w 62"/>
                  <a:gd name="T23" fmla="*/ 5 h 62"/>
                  <a:gd name="T24" fmla="*/ 12 w 62"/>
                  <a:gd name="T25" fmla="*/ 0 h 62"/>
                  <a:gd name="T26" fmla="*/ 0 w 62"/>
                  <a:gd name="T27" fmla="*/ 9 h 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2"/>
                  <a:gd name="T43" fmla="*/ 0 h 62"/>
                  <a:gd name="T44" fmla="*/ 62 w 62"/>
                  <a:gd name="T45" fmla="*/ 62 h 6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2" h="62">
                    <a:moveTo>
                      <a:pt x="0" y="9"/>
                    </a:moveTo>
                    <a:lnTo>
                      <a:pt x="0" y="33"/>
                    </a:lnTo>
                    <a:lnTo>
                      <a:pt x="0" y="61"/>
                    </a:lnTo>
                    <a:lnTo>
                      <a:pt x="19" y="61"/>
                    </a:lnTo>
                    <a:lnTo>
                      <a:pt x="61" y="61"/>
                    </a:lnTo>
                    <a:lnTo>
                      <a:pt x="61" y="1"/>
                    </a:lnTo>
                    <a:lnTo>
                      <a:pt x="55" y="1"/>
                    </a:lnTo>
                    <a:lnTo>
                      <a:pt x="40" y="8"/>
                    </a:lnTo>
                    <a:lnTo>
                      <a:pt x="31" y="8"/>
                    </a:lnTo>
                    <a:lnTo>
                      <a:pt x="17" y="1"/>
                    </a:lnTo>
                    <a:lnTo>
                      <a:pt x="13" y="6"/>
                    </a:lnTo>
                    <a:lnTo>
                      <a:pt x="11" y="5"/>
                    </a:lnTo>
                    <a:lnTo>
                      <a:pt x="12" y="0"/>
                    </a:lnTo>
                    <a:lnTo>
                      <a:pt x="0" y="9"/>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20" name="Freeform 180">
                <a:extLst>
                  <a:ext uri="{FF2B5EF4-FFF2-40B4-BE49-F238E27FC236}">
                    <a16:creationId xmlns:a16="http://schemas.microsoft.com/office/drawing/2014/main" id="{C72C15BD-616B-4BDD-B526-D0BA26AA15BD}"/>
                  </a:ext>
                </a:extLst>
              </p:cNvPr>
              <p:cNvSpPr>
                <a:spLocks/>
              </p:cNvSpPr>
              <p:nvPr/>
            </p:nvSpPr>
            <p:spPr bwMode="auto">
              <a:xfrm>
                <a:off x="579" y="435"/>
                <a:ext cx="66" cy="63"/>
              </a:xfrm>
              <a:custGeom>
                <a:avLst/>
                <a:gdLst>
                  <a:gd name="T0" fmla="*/ 0 w 66"/>
                  <a:gd name="T1" fmla="*/ 9 h 63"/>
                  <a:gd name="T2" fmla="*/ 0 w 66"/>
                  <a:gd name="T3" fmla="*/ 33 h 63"/>
                  <a:gd name="T4" fmla="*/ 0 w 66"/>
                  <a:gd name="T5" fmla="*/ 62 h 63"/>
                  <a:gd name="T6" fmla="*/ 21 w 66"/>
                  <a:gd name="T7" fmla="*/ 62 h 63"/>
                  <a:gd name="T8" fmla="*/ 65 w 66"/>
                  <a:gd name="T9" fmla="*/ 62 h 63"/>
                  <a:gd name="T10" fmla="*/ 65 w 66"/>
                  <a:gd name="T11" fmla="*/ 1 h 63"/>
                  <a:gd name="T12" fmla="*/ 59 w 66"/>
                  <a:gd name="T13" fmla="*/ 1 h 63"/>
                  <a:gd name="T14" fmla="*/ 42 w 66"/>
                  <a:gd name="T15" fmla="*/ 8 h 63"/>
                  <a:gd name="T16" fmla="*/ 33 w 66"/>
                  <a:gd name="T17" fmla="*/ 8 h 63"/>
                  <a:gd name="T18" fmla="*/ 18 w 66"/>
                  <a:gd name="T19" fmla="*/ 1 h 63"/>
                  <a:gd name="T20" fmla="*/ 14 w 66"/>
                  <a:gd name="T21" fmla="*/ 6 h 63"/>
                  <a:gd name="T22" fmla="*/ 12 w 66"/>
                  <a:gd name="T23" fmla="*/ 5 h 63"/>
                  <a:gd name="T24" fmla="*/ 13 w 66"/>
                  <a:gd name="T25" fmla="*/ 0 h 63"/>
                  <a:gd name="T26" fmla="*/ 0 w 66"/>
                  <a:gd name="T27" fmla="*/ 9 h 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
                  <a:gd name="T43" fmla="*/ 0 h 63"/>
                  <a:gd name="T44" fmla="*/ 66 w 66"/>
                  <a:gd name="T45" fmla="*/ 63 h 6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 h="63">
                    <a:moveTo>
                      <a:pt x="0" y="9"/>
                    </a:moveTo>
                    <a:lnTo>
                      <a:pt x="0" y="33"/>
                    </a:lnTo>
                    <a:lnTo>
                      <a:pt x="0" y="62"/>
                    </a:lnTo>
                    <a:lnTo>
                      <a:pt x="21" y="62"/>
                    </a:lnTo>
                    <a:lnTo>
                      <a:pt x="65" y="62"/>
                    </a:lnTo>
                    <a:lnTo>
                      <a:pt x="65" y="1"/>
                    </a:lnTo>
                    <a:lnTo>
                      <a:pt x="59" y="1"/>
                    </a:lnTo>
                    <a:lnTo>
                      <a:pt x="42" y="8"/>
                    </a:lnTo>
                    <a:lnTo>
                      <a:pt x="33" y="8"/>
                    </a:lnTo>
                    <a:lnTo>
                      <a:pt x="18" y="1"/>
                    </a:lnTo>
                    <a:lnTo>
                      <a:pt x="14" y="6"/>
                    </a:lnTo>
                    <a:lnTo>
                      <a:pt x="12" y="5"/>
                    </a:lnTo>
                    <a:lnTo>
                      <a:pt x="13" y="0"/>
                    </a:lnTo>
                    <a:lnTo>
                      <a:pt x="0" y="9"/>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21" name="Freeform 181">
                <a:extLst>
                  <a:ext uri="{FF2B5EF4-FFF2-40B4-BE49-F238E27FC236}">
                    <a16:creationId xmlns:a16="http://schemas.microsoft.com/office/drawing/2014/main" id="{CCD528DF-29EE-47F0-834E-979B8BBF34F5}"/>
                  </a:ext>
                </a:extLst>
              </p:cNvPr>
              <p:cNvSpPr>
                <a:spLocks/>
              </p:cNvSpPr>
              <p:nvPr/>
            </p:nvSpPr>
            <p:spPr bwMode="auto">
              <a:xfrm>
                <a:off x="588" y="597"/>
                <a:ext cx="43" cy="56"/>
              </a:xfrm>
              <a:custGeom>
                <a:avLst/>
                <a:gdLst>
                  <a:gd name="T0" fmla="*/ 0 w 43"/>
                  <a:gd name="T1" fmla="*/ 9 h 56"/>
                  <a:gd name="T2" fmla="*/ 0 w 43"/>
                  <a:gd name="T3" fmla="*/ 0 h 56"/>
                  <a:gd name="T4" fmla="*/ 40 w 43"/>
                  <a:gd name="T5" fmla="*/ 1 h 56"/>
                  <a:gd name="T6" fmla="*/ 42 w 43"/>
                  <a:gd name="T7" fmla="*/ 11 h 56"/>
                  <a:gd name="T8" fmla="*/ 41 w 43"/>
                  <a:gd name="T9" fmla="*/ 38 h 56"/>
                  <a:gd name="T10" fmla="*/ 41 w 43"/>
                  <a:gd name="T11" fmla="*/ 55 h 56"/>
                  <a:gd name="T12" fmla="*/ 1 w 43"/>
                  <a:gd name="T13" fmla="*/ 54 h 56"/>
                  <a:gd name="T14" fmla="*/ 2 w 43"/>
                  <a:gd name="T15" fmla="*/ 36 h 56"/>
                  <a:gd name="T16" fmla="*/ 2 w 43"/>
                  <a:gd name="T17" fmla="*/ 9 h 56"/>
                  <a:gd name="T18" fmla="*/ 0 w 43"/>
                  <a:gd name="T19" fmla="*/ 9 h 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3"/>
                  <a:gd name="T31" fmla="*/ 0 h 56"/>
                  <a:gd name="T32" fmla="*/ 43 w 43"/>
                  <a:gd name="T33" fmla="*/ 56 h 5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3" h="56">
                    <a:moveTo>
                      <a:pt x="0" y="9"/>
                    </a:moveTo>
                    <a:lnTo>
                      <a:pt x="0" y="0"/>
                    </a:lnTo>
                    <a:lnTo>
                      <a:pt x="40" y="1"/>
                    </a:lnTo>
                    <a:lnTo>
                      <a:pt x="42" y="11"/>
                    </a:lnTo>
                    <a:lnTo>
                      <a:pt x="41" y="38"/>
                    </a:lnTo>
                    <a:lnTo>
                      <a:pt x="41" y="55"/>
                    </a:lnTo>
                    <a:lnTo>
                      <a:pt x="1" y="54"/>
                    </a:lnTo>
                    <a:lnTo>
                      <a:pt x="2" y="36"/>
                    </a:lnTo>
                    <a:lnTo>
                      <a:pt x="2" y="9"/>
                    </a:lnTo>
                    <a:lnTo>
                      <a:pt x="0" y="9"/>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22" name="Freeform 182">
                <a:extLst>
                  <a:ext uri="{FF2B5EF4-FFF2-40B4-BE49-F238E27FC236}">
                    <a16:creationId xmlns:a16="http://schemas.microsoft.com/office/drawing/2014/main" id="{2AEF9CD7-6EBD-4A10-BA71-F292B172A5FA}"/>
                  </a:ext>
                </a:extLst>
              </p:cNvPr>
              <p:cNvSpPr>
                <a:spLocks/>
              </p:cNvSpPr>
              <p:nvPr/>
            </p:nvSpPr>
            <p:spPr bwMode="auto">
              <a:xfrm>
                <a:off x="588" y="597"/>
                <a:ext cx="46" cy="59"/>
              </a:xfrm>
              <a:custGeom>
                <a:avLst/>
                <a:gdLst>
                  <a:gd name="T0" fmla="*/ 0 w 46"/>
                  <a:gd name="T1" fmla="*/ 10 h 59"/>
                  <a:gd name="T2" fmla="*/ 0 w 46"/>
                  <a:gd name="T3" fmla="*/ 0 h 59"/>
                  <a:gd name="T4" fmla="*/ 43 w 46"/>
                  <a:gd name="T5" fmla="*/ 1 h 59"/>
                  <a:gd name="T6" fmla="*/ 45 w 46"/>
                  <a:gd name="T7" fmla="*/ 12 h 59"/>
                  <a:gd name="T8" fmla="*/ 44 w 46"/>
                  <a:gd name="T9" fmla="*/ 40 h 59"/>
                  <a:gd name="T10" fmla="*/ 44 w 46"/>
                  <a:gd name="T11" fmla="*/ 58 h 59"/>
                  <a:gd name="T12" fmla="*/ 1 w 46"/>
                  <a:gd name="T13" fmla="*/ 57 h 59"/>
                  <a:gd name="T14" fmla="*/ 2 w 46"/>
                  <a:gd name="T15" fmla="*/ 38 h 59"/>
                  <a:gd name="T16" fmla="*/ 2 w 46"/>
                  <a:gd name="T17" fmla="*/ 10 h 59"/>
                  <a:gd name="T18" fmla="*/ 0 w 46"/>
                  <a:gd name="T19" fmla="*/ 10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6"/>
                  <a:gd name="T31" fmla="*/ 0 h 59"/>
                  <a:gd name="T32" fmla="*/ 46 w 46"/>
                  <a:gd name="T33" fmla="*/ 59 h 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6" h="59">
                    <a:moveTo>
                      <a:pt x="0" y="10"/>
                    </a:moveTo>
                    <a:lnTo>
                      <a:pt x="0" y="0"/>
                    </a:lnTo>
                    <a:lnTo>
                      <a:pt x="43" y="1"/>
                    </a:lnTo>
                    <a:lnTo>
                      <a:pt x="45" y="12"/>
                    </a:lnTo>
                    <a:lnTo>
                      <a:pt x="44" y="40"/>
                    </a:lnTo>
                    <a:lnTo>
                      <a:pt x="44" y="58"/>
                    </a:lnTo>
                    <a:lnTo>
                      <a:pt x="1" y="57"/>
                    </a:lnTo>
                    <a:lnTo>
                      <a:pt x="2" y="38"/>
                    </a:lnTo>
                    <a:lnTo>
                      <a:pt x="2" y="10"/>
                    </a:lnTo>
                    <a:lnTo>
                      <a:pt x="0" y="1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23" name="Freeform 183">
                <a:extLst>
                  <a:ext uri="{FF2B5EF4-FFF2-40B4-BE49-F238E27FC236}">
                    <a16:creationId xmlns:a16="http://schemas.microsoft.com/office/drawing/2014/main" id="{43EB319C-8809-470D-B9BE-E413CC080482}"/>
                  </a:ext>
                </a:extLst>
              </p:cNvPr>
              <p:cNvSpPr>
                <a:spLocks/>
              </p:cNvSpPr>
              <p:nvPr/>
            </p:nvSpPr>
            <p:spPr bwMode="auto">
              <a:xfrm>
                <a:off x="631" y="637"/>
                <a:ext cx="65" cy="26"/>
              </a:xfrm>
              <a:custGeom>
                <a:avLst/>
                <a:gdLst>
                  <a:gd name="T0" fmla="*/ 0 w 65"/>
                  <a:gd name="T1" fmla="*/ 0 h 26"/>
                  <a:gd name="T2" fmla="*/ 0 w 65"/>
                  <a:gd name="T3" fmla="*/ 16 h 26"/>
                  <a:gd name="T4" fmla="*/ 1 w 65"/>
                  <a:gd name="T5" fmla="*/ 25 h 26"/>
                  <a:gd name="T6" fmla="*/ 11 w 65"/>
                  <a:gd name="T7" fmla="*/ 25 h 26"/>
                  <a:gd name="T8" fmla="*/ 42 w 65"/>
                  <a:gd name="T9" fmla="*/ 25 h 26"/>
                  <a:gd name="T10" fmla="*/ 64 w 65"/>
                  <a:gd name="T11" fmla="*/ 25 h 26"/>
                  <a:gd name="T12" fmla="*/ 64 w 65"/>
                  <a:gd name="T13" fmla="*/ 0 h 26"/>
                  <a:gd name="T14" fmla="*/ 0 w 65"/>
                  <a:gd name="T15" fmla="*/ 0 h 26"/>
                  <a:gd name="T16" fmla="*/ 0 60000 65536"/>
                  <a:gd name="T17" fmla="*/ 0 60000 65536"/>
                  <a:gd name="T18" fmla="*/ 0 60000 65536"/>
                  <a:gd name="T19" fmla="*/ 0 60000 65536"/>
                  <a:gd name="T20" fmla="*/ 0 60000 65536"/>
                  <a:gd name="T21" fmla="*/ 0 60000 65536"/>
                  <a:gd name="T22" fmla="*/ 0 60000 65536"/>
                  <a:gd name="T23" fmla="*/ 0 60000 65536"/>
                  <a:gd name="T24" fmla="*/ 0 w 65"/>
                  <a:gd name="T25" fmla="*/ 0 h 26"/>
                  <a:gd name="T26" fmla="*/ 65 w 65"/>
                  <a:gd name="T27" fmla="*/ 26 h 2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5" h="26">
                    <a:moveTo>
                      <a:pt x="0" y="0"/>
                    </a:moveTo>
                    <a:lnTo>
                      <a:pt x="0" y="16"/>
                    </a:lnTo>
                    <a:lnTo>
                      <a:pt x="1" y="25"/>
                    </a:lnTo>
                    <a:lnTo>
                      <a:pt x="11" y="25"/>
                    </a:lnTo>
                    <a:lnTo>
                      <a:pt x="42" y="25"/>
                    </a:lnTo>
                    <a:lnTo>
                      <a:pt x="64" y="25"/>
                    </a:lnTo>
                    <a:lnTo>
                      <a:pt x="64"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24" name="Freeform 184">
                <a:extLst>
                  <a:ext uri="{FF2B5EF4-FFF2-40B4-BE49-F238E27FC236}">
                    <a16:creationId xmlns:a16="http://schemas.microsoft.com/office/drawing/2014/main" id="{DC47C240-9D42-4E56-A1FB-7A4A9FBCAA82}"/>
                  </a:ext>
                </a:extLst>
              </p:cNvPr>
              <p:cNvSpPr>
                <a:spLocks/>
              </p:cNvSpPr>
              <p:nvPr/>
            </p:nvSpPr>
            <p:spPr bwMode="auto">
              <a:xfrm>
                <a:off x="631" y="637"/>
                <a:ext cx="67" cy="28"/>
              </a:xfrm>
              <a:custGeom>
                <a:avLst/>
                <a:gdLst>
                  <a:gd name="T0" fmla="*/ 0 w 67"/>
                  <a:gd name="T1" fmla="*/ 0 h 28"/>
                  <a:gd name="T2" fmla="*/ 0 w 67"/>
                  <a:gd name="T3" fmla="*/ 18 h 28"/>
                  <a:gd name="T4" fmla="*/ 1 w 67"/>
                  <a:gd name="T5" fmla="*/ 27 h 28"/>
                  <a:gd name="T6" fmla="*/ 12 w 67"/>
                  <a:gd name="T7" fmla="*/ 27 h 28"/>
                  <a:gd name="T8" fmla="*/ 44 w 67"/>
                  <a:gd name="T9" fmla="*/ 27 h 28"/>
                  <a:gd name="T10" fmla="*/ 66 w 67"/>
                  <a:gd name="T11" fmla="*/ 27 h 28"/>
                  <a:gd name="T12" fmla="*/ 66 w 67"/>
                  <a:gd name="T13" fmla="*/ 0 h 28"/>
                  <a:gd name="T14" fmla="*/ 0 w 67"/>
                  <a:gd name="T15" fmla="*/ 0 h 28"/>
                  <a:gd name="T16" fmla="*/ 0 60000 65536"/>
                  <a:gd name="T17" fmla="*/ 0 60000 65536"/>
                  <a:gd name="T18" fmla="*/ 0 60000 65536"/>
                  <a:gd name="T19" fmla="*/ 0 60000 65536"/>
                  <a:gd name="T20" fmla="*/ 0 60000 65536"/>
                  <a:gd name="T21" fmla="*/ 0 60000 65536"/>
                  <a:gd name="T22" fmla="*/ 0 60000 65536"/>
                  <a:gd name="T23" fmla="*/ 0 60000 65536"/>
                  <a:gd name="T24" fmla="*/ 0 w 67"/>
                  <a:gd name="T25" fmla="*/ 0 h 28"/>
                  <a:gd name="T26" fmla="*/ 67 w 67"/>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7" h="28">
                    <a:moveTo>
                      <a:pt x="0" y="0"/>
                    </a:moveTo>
                    <a:lnTo>
                      <a:pt x="0" y="18"/>
                    </a:lnTo>
                    <a:lnTo>
                      <a:pt x="1" y="27"/>
                    </a:lnTo>
                    <a:lnTo>
                      <a:pt x="12" y="27"/>
                    </a:lnTo>
                    <a:lnTo>
                      <a:pt x="44" y="27"/>
                    </a:lnTo>
                    <a:lnTo>
                      <a:pt x="66" y="27"/>
                    </a:lnTo>
                    <a:lnTo>
                      <a:pt x="66"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25" name="Freeform 185">
                <a:extLst>
                  <a:ext uri="{FF2B5EF4-FFF2-40B4-BE49-F238E27FC236}">
                    <a16:creationId xmlns:a16="http://schemas.microsoft.com/office/drawing/2014/main" id="{C3EA5A03-7326-465B-B364-45D7A3C2BC6B}"/>
                  </a:ext>
                </a:extLst>
              </p:cNvPr>
              <p:cNvSpPr>
                <a:spLocks/>
              </p:cNvSpPr>
              <p:nvPr/>
            </p:nvSpPr>
            <p:spPr bwMode="auto">
              <a:xfrm>
                <a:off x="892" y="511"/>
                <a:ext cx="54" cy="32"/>
              </a:xfrm>
              <a:custGeom>
                <a:avLst/>
                <a:gdLst>
                  <a:gd name="T0" fmla="*/ 0 w 54"/>
                  <a:gd name="T1" fmla="*/ 1 h 32"/>
                  <a:gd name="T2" fmla="*/ 1 w 54"/>
                  <a:gd name="T3" fmla="*/ 31 h 32"/>
                  <a:gd name="T4" fmla="*/ 23 w 54"/>
                  <a:gd name="T5" fmla="*/ 30 h 32"/>
                  <a:gd name="T6" fmla="*/ 53 w 54"/>
                  <a:gd name="T7" fmla="*/ 31 h 32"/>
                  <a:gd name="T8" fmla="*/ 53 w 54"/>
                  <a:gd name="T9" fmla="*/ 23 h 32"/>
                  <a:gd name="T10" fmla="*/ 46 w 54"/>
                  <a:gd name="T11" fmla="*/ 19 h 32"/>
                  <a:gd name="T12" fmla="*/ 46 w 54"/>
                  <a:gd name="T13" fmla="*/ 17 h 32"/>
                  <a:gd name="T14" fmla="*/ 49 w 54"/>
                  <a:gd name="T15" fmla="*/ 13 h 32"/>
                  <a:gd name="T16" fmla="*/ 46 w 54"/>
                  <a:gd name="T17" fmla="*/ 9 h 32"/>
                  <a:gd name="T18" fmla="*/ 42 w 54"/>
                  <a:gd name="T19" fmla="*/ 6 h 32"/>
                  <a:gd name="T20" fmla="*/ 29 w 54"/>
                  <a:gd name="T21" fmla="*/ 5 h 32"/>
                  <a:gd name="T22" fmla="*/ 13 w 54"/>
                  <a:gd name="T23" fmla="*/ 0 h 32"/>
                  <a:gd name="T24" fmla="*/ 7 w 54"/>
                  <a:gd name="T25" fmla="*/ 1 h 32"/>
                  <a:gd name="T26" fmla="*/ 5 w 54"/>
                  <a:gd name="T27" fmla="*/ 3 h 32"/>
                  <a:gd name="T28" fmla="*/ 0 w 54"/>
                  <a:gd name="T29" fmla="*/ 1 h 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4"/>
                  <a:gd name="T46" fmla="*/ 0 h 32"/>
                  <a:gd name="T47" fmla="*/ 54 w 54"/>
                  <a:gd name="T48" fmla="*/ 32 h 3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4" h="32">
                    <a:moveTo>
                      <a:pt x="0" y="1"/>
                    </a:moveTo>
                    <a:lnTo>
                      <a:pt x="1" y="31"/>
                    </a:lnTo>
                    <a:lnTo>
                      <a:pt x="23" y="30"/>
                    </a:lnTo>
                    <a:lnTo>
                      <a:pt x="53" y="31"/>
                    </a:lnTo>
                    <a:lnTo>
                      <a:pt x="53" y="23"/>
                    </a:lnTo>
                    <a:lnTo>
                      <a:pt x="46" y="19"/>
                    </a:lnTo>
                    <a:lnTo>
                      <a:pt x="46" y="17"/>
                    </a:lnTo>
                    <a:lnTo>
                      <a:pt x="49" y="13"/>
                    </a:lnTo>
                    <a:lnTo>
                      <a:pt x="46" y="9"/>
                    </a:lnTo>
                    <a:lnTo>
                      <a:pt x="42" y="6"/>
                    </a:lnTo>
                    <a:lnTo>
                      <a:pt x="29" y="5"/>
                    </a:lnTo>
                    <a:lnTo>
                      <a:pt x="13" y="0"/>
                    </a:lnTo>
                    <a:lnTo>
                      <a:pt x="7" y="1"/>
                    </a:lnTo>
                    <a:lnTo>
                      <a:pt x="5" y="3"/>
                    </a:lnTo>
                    <a:lnTo>
                      <a:pt x="0" y="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26" name="Freeform 186">
                <a:extLst>
                  <a:ext uri="{FF2B5EF4-FFF2-40B4-BE49-F238E27FC236}">
                    <a16:creationId xmlns:a16="http://schemas.microsoft.com/office/drawing/2014/main" id="{A73DE89B-96E5-4D82-8CD5-D07F3F5D7E4A}"/>
                  </a:ext>
                </a:extLst>
              </p:cNvPr>
              <p:cNvSpPr>
                <a:spLocks/>
              </p:cNvSpPr>
              <p:nvPr/>
            </p:nvSpPr>
            <p:spPr bwMode="auto">
              <a:xfrm>
                <a:off x="892" y="511"/>
                <a:ext cx="56" cy="34"/>
              </a:xfrm>
              <a:custGeom>
                <a:avLst/>
                <a:gdLst>
                  <a:gd name="T0" fmla="*/ 0 w 56"/>
                  <a:gd name="T1" fmla="*/ 2 h 34"/>
                  <a:gd name="T2" fmla="*/ 1 w 56"/>
                  <a:gd name="T3" fmla="*/ 33 h 34"/>
                  <a:gd name="T4" fmla="*/ 24 w 56"/>
                  <a:gd name="T5" fmla="*/ 32 h 34"/>
                  <a:gd name="T6" fmla="*/ 55 w 56"/>
                  <a:gd name="T7" fmla="*/ 33 h 34"/>
                  <a:gd name="T8" fmla="*/ 55 w 56"/>
                  <a:gd name="T9" fmla="*/ 25 h 34"/>
                  <a:gd name="T10" fmla="*/ 48 w 56"/>
                  <a:gd name="T11" fmla="*/ 20 h 34"/>
                  <a:gd name="T12" fmla="*/ 47 w 56"/>
                  <a:gd name="T13" fmla="*/ 18 h 34"/>
                  <a:gd name="T14" fmla="*/ 51 w 56"/>
                  <a:gd name="T15" fmla="*/ 14 h 34"/>
                  <a:gd name="T16" fmla="*/ 48 w 56"/>
                  <a:gd name="T17" fmla="*/ 9 h 34"/>
                  <a:gd name="T18" fmla="*/ 43 w 56"/>
                  <a:gd name="T19" fmla="*/ 6 h 34"/>
                  <a:gd name="T20" fmla="*/ 30 w 56"/>
                  <a:gd name="T21" fmla="*/ 5 h 34"/>
                  <a:gd name="T22" fmla="*/ 13 w 56"/>
                  <a:gd name="T23" fmla="*/ 0 h 34"/>
                  <a:gd name="T24" fmla="*/ 7 w 56"/>
                  <a:gd name="T25" fmla="*/ 1 h 34"/>
                  <a:gd name="T26" fmla="*/ 5 w 56"/>
                  <a:gd name="T27" fmla="*/ 3 h 34"/>
                  <a:gd name="T28" fmla="*/ 0 w 56"/>
                  <a:gd name="T29" fmla="*/ 2 h 3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6"/>
                  <a:gd name="T46" fmla="*/ 0 h 34"/>
                  <a:gd name="T47" fmla="*/ 56 w 56"/>
                  <a:gd name="T48" fmla="*/ 34 h 3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6" h="34">
                    <a:moveTo>
                      <a:pt x="0" y="2"/>
                    </a:moveTo>
                    <a:lnTo>
                      <a:pt x="1" y="33"/>
                    </a:lnTo>
                    <a:lnTo>
                      <a:pt x="24" y="32"/>
                    </a:lnTo>
                    <a:lnTo>
                      <a:pt x="55" y="33"/>
                    </a:lnTo>
                    <a:lnTo>
                      <a:pt x="55" y="25"/>
                    </a:lnTo>
                    <a:lnTo>
                      <a:pt x="48" y="20"/>
                    </a:lnTo>
                    <a:lnTo>
                      <a:pt x="47" y="18"/>
                    </a:lnTo>
                    <a:lnTo>
                      <a:pt x="51" y="14"/>
                    </a:lnTo>
                    <a:lnTo>
                      <a:pt x="48" y="9"/>
                    </a:lnTo>
                    <a:lnTo>
                      <a:pt x="43" y="6"/>
                    </a:lnTo>
                    <a:lnTo>
                      <a:pt x="30" y="5"/>
                    </a:lnTo>
                    <a:lnTo>
                      <a:pt x="13" y="0"/>
                    </a:lnTo>
                    <a:lnTo>
                      <a:pt x="7" y="1"/>
                    </a:lnTo>
                    <a:lnTo>
                      <a:pt x="5" y="3"/>
                    </a:lnTo>
                    <a:lnTo>
                      <a:pt x="0" y="2"/>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27" name="Freeform 187">
                <a:extLst>
                  <a:ext uri="{FF2B5EF4-FFF2-40B4-BE49-F238E27FC236}">
                    <a16:creationId xmlns:a16="http://schemas.microsoft.com/office/drawing/2014/main" id="{1B3083FB-A1F4-4232-A288-257B4FB6E473}"/>
                  </a:ext>
                </a:extLst>
              </p:cNvPr>
              <p:cNvSpPr>
                <a:spLocks/>
              </p:cNvSpPr>
              <p:nvPr/>
            </p:nvSpPr>
            <p:spPr bwMode="auto">
              <a:xfrm>
                <a:off x="879" y="733"/>
                <a:ext cx="64" cy="41"/>
              </a:xfrm>
              <a:custGeom>
                <a:avLst/>
                <a:gdLst>
                  <a:gd name="T0" fmla="*/ 0 w 64"/>
                  <a:gd name="T1" fmla="*/ 4 h 41"/>
                  <a:gd name="T2" fmla="*/ 1 w 64"/>
                  <a:gd name="T3" fmla="*/ 31 h 41"/>
                  <a:gd name="T4" fmla="*/ 43 w 64"/>
                  <a:gd name="T5" fmla="*/ 31 h 41"/>
                  <a:gd name="T6" fmla="*/ 43 w 64"/>
                  <a:gd name="T7" fmla="*/ 40 h 41"/>
                  <a:gd name="T8" fmla="*/ 63 w 64"/>
                  <a:gd name="T9" fmla="*/ 39 h 41"/>
                  <a:gd name="T10" fmla="*/ 62 w 64"/>
                  <a:gd name="T11" fmla="*/ 4 h 41"/>
                  <a:gd name="T12" fmla="*/ 63 w 64"/>
                  <a:gd name="T13" fmla="*/ 0 h 41"/>
                  <a:gd name="T14" fmla="*/ 42 w 64"/>
                  <a:gd name="T15" fmla="*/ 0 h 41"/>
                  <a:gd name="T16" fmla="*/ 43 w 64"/>
                  <a:gd name="T17" fmla="*/ 4 h 41"/>
                  <a:gd name="T18" fmla="*/ 0 w 64"/>
                  <a:gd name="T19" fmla="*/ 4 h 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4"/>
                  <a:gd name="T31" fmla="*/ 0 h 41"/>
                  <a:gd name="T32" fmla="*/ 64 w 64"/>
                  <a:gd name="T33" fmla="*/ 41 h 4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4" h="41">
                    <a:moveTo>
                      <a:pt x="0" y="4"/>
                    </a:moveTo>
                    <a:lnTo>
                      <a:pt x="1" y="31"/>
                    </a:lnTo>
                    <a:lnTo>
                      <a:pt x="43" y="31"/>
                    </a:lnTo>
                    <a:lnTo>
                      <a:pt x="43" y="40"/>
                    </a:lnTo>
                    <a:lnTo>
                      <a:pt x="63" y="39"/>
                    </a:lnTo>
                    <a:lnTo>
                      <a:pt x="62" y="4"/>
                    </a:lnTo>
                    <a:lnTo>
                      <a:pt x="63" y="0"/>
                    </a:lnTo>
                    <a:lnTo>
                      <a:pt x="42" y="0"/>
                    </a:lnTo>
                    <a:lnTo>
                      <a:pt x="43" y="4"/>
                    </a:lnTo>
                    <a:lnTo>
                      <a:pt x="0" y="4"/>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28" name="Freeform 188">
                <a:extLst>
                  <a:ext uri="{FF2B5EF4-FFF2-40B4-BE49-F238E27FC236}">
                    <a16:creationId xmlns:a16="http://schemas.microsoft.com/office/drawing/2014/main" id="{B6BA9D3E-7782-43F9-BD71-447879CA68BC}"/>
                  </a:ext>
                </a:extLst>
              </p:cNvPr>
              <p:cNvSpPr>
                <a:spLocks/>
              </p:cNvSpPr>
              <p:nvPr/>
            </p:nvSpPr>
            <p:spPr bwMode="auto">
              <a:xfrm>
                <a:off x="879" y="733"/>
                <a:ext cx="67" cy="43"/>
              </a:xfrm>
              <a:custGeom>
                <a:avLst/>
                <a:gdLst>
                  <a:gd name="T0" fmla="*/ 0 w 67"/>
                  <a:gd name="T1" fmla="*/ 5 h 43"/>
                  <a:gd name="T2" fmla="*/ 1 w 67"/>
                  <a:gd name="T3" fmla="*/ 32 h 43"/>
                  <a:gd name="T4" fmla="*/ 45 w 67"/>
                  <a:gd name="T5" fmla="*/ 32 h 43"/>
                  <a:gd name="T6" fmla="*/ 45 w 67"/>
                  <a:gd name="T7" fmla="*/ 42 h 43"/>
                  <a:gd name="T8" fmla="*/ 66 w 67"/>
                  <a:gd name="T9" fmla="*/ 41 h 43"/>
                  <a:gd name="T10" fmla="*/ 65 w 67"/>
                  <a:gd name="T11" fmla="*/ 5 h 43"/>
                  <a:gd name="T12" fmla="*/ 66 w 67"/>
                  <a:gd name="T13" fmla="*/ 0 h 43"/>
                  <a:gd name="T14" fmla="*/ 44 w 67"/>
                  <a:gd name="T15" fmla="*/ 0 h 43"/>
                  <a:gd name="T16" fmla="*/ 45 w 67"/>
                  <a:gd name="T17" fmla="*/ 5 h 43"/>
                  <a:gd name="T18" fmla="*/ 0 w 67"/>
                  <a:gd name="T19" fmla="*/ 5 h 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7"/>
                  <a:gd name="T31" fmla="*/ 0 h 43"/>
                  <a:gd name="T32" fmla="*/ 67 w 67"/>
                  <a:gd name="T33" fmla="*/ 43 h 4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7" h="43">
                    <a:moveTo>
                      <a:pt x="0" y="5"/>
                    </a:moveTo>
                    <a:lnTo>
                      <a:pt x="1" y="32"/>
                    </a:lnTo>
                    <a:lnTo>
                      <a:pt x="45" y="32"/>
                    </a:lnTo>
                    <a:lnTo>
                      <a:pt x="45" y="42"/>
                    </a:lnTo>
                    <a:lnTo>
                      <a:pt x="66" y="41"/>
                    </a:lnTo>
                    <a:lnTo>
                      <a:pt x="65" y="5"/>
                    </a:lnTo>
                    <a:lnTo>
                      <a:pt x="66" y="0"/>
                    </a:lnTo>
                    <a:lnTo>
                      <a:pt x="44" y="0"/>
                    </a:lnTo>
                    <a:lnTo>
                      <a:pt x="45" y="5"/>
                    </a:lnTo>
                    <a:lnTo>
                      <a:pt x="0" y="5"/>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29" name="Freeform 189">
                <a:extLst>
                  <a:ext uri="{FF2B5EF4-FFF2-40B4-BE49-F238E27FC236}">
                    <a16:creationId xmlns:a16="http://schemas.microsoft.com/office/drawing/2014/main" id="{F6C5B958-9FCA-42F7-8893-658CC5A06533}"/>
                  </a:ext>
                </a:extLst>
              </p:cNvPr>
              <p:cNvSpPr>
                <a:spLocks/>
              </p:cNvSpPr>
              <p:nvPr/>
            </p:nvSpPr>
            <p:spPr bwMode="auto">
              <a:xfrm>
                <a:off x="860" y="505"/>
                <a:ext cx="55" cy="74"/>
              </a:xfrm>
              <a:custGeom>
                <a:avLst/>
                <a:gdLst>
                  <a:gd name="T0" fmla="*/ 0 w 55"/>
                  <a:gd name="T1" fmla="*/ 12 h 74"/>
                  <a:gd name="T2" fmla="*/ 0 w 55"/>
                  <a:gd name="T3" fmla="*/ 19 h 74"/>
                  <a:gd name="T4" fmla="*/ 1 w 55"/>
                  <a:gd name="T5" fmla="*/ 64 h 74"/>
                  <a:gd name="T6" fmla="*/ 11 w 55"/>
                  <a:gd name="T7" fmla="*/ 64 h 74"/>
                  <a:gd name="T8" fmla="*/ 11 w 55"/>
                  <a:gd name="T9" fmla="*/ 72 h 74"/>
                  <a:gd name="T10" fmla="*/ 32 w 55"/>
                  <a:gd name="T11" fmla="*/ 72 h 74"/>
                  <a:gd name="T12" fmla="*/ 54 w 55"/>
                  <a:gd name="T13" fmla="*/ 73 h 74"/>
                  <a:gd name="T14" fmla="*/ 53 w 55"/>
                  <a:gd name="T15" fmla="*/ 37 h 74"/>
                  <a:gd name="T16" fmla="*/ 31 w 55"/>
                  <a:gd name="T17" fmla="*/ 37 h 74"/>
                  <a:gd name="T18" fmla="*/ 30 w 55"/>
                  <a:gd name="T19" fmla="*/ 7 h 74"/>
                  <a:gd name="T20" fmla="*/ 16 w 55"/>
                  <a:gd name="T21" fmla="*/ 4 h 74"/>
                  <a:gd name="T22" fmla="*/ 10 w 55"/>
                  <a:gd name="T23" fmla="*/ 0 h 74"/>
                  <a:gd name="T24" fmla="*/ 9 w 55"/>
                  <a:gd name="T25" fmla="*/ 12 h 74"/>
                  <a:gd name="T26" fmla="*/ 0 w 55"/>
                  <a:gd name="T27" fmla="*/ 12 h 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5"/>
                  <a:gd name="T43" fmla="*/ 0 h 74"/>
                  <a:gd name="T44" fmla="*/ 55 w 55"/>
                  <a:gd name="T45" fmla="*/ 74 h 7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5" h="74">
                    <a:moveTo>
                      <a:pt x="0" y="12"/>
                    </a:moveTo>
                    <a:lnTo>
                      <a:pt x="0" y="19"/>
                    </a:lnTo>
                    <a:lnTo>
                      <a:pt x="1" y="64"/>
                    </a:lnTo>
                    <a:lnTo>
                      <a:pt x="11" y="64"/>
                    </a:lnTo>
                    <a:lnTo>
                      <a:pt x="11" y="72"/>
                    </a:lnTo>
                    <a:lnTo>
                      <a:pt x="32" y="72"/>
                    </a:lnTo>
                    <a:lnTo>
                      <a:pt x="54" y="73"/>
                    </a:lnTo>
                    <a:lnTo>
                      <a:pt x="53" y="37"/>
                    </a:lnTo>
                    <a:lnTo>
                      <a:pt x="31" y="37"/>
                    </a:lnTo>
                    <a:lnTo>
                      <a:pt x="30" y="7"/>
                    </a:lnTo>
                    <a:lnTo>
                      <a:pt x="16" y="4"/>
                    </a:lnTo>
                    <a:lnTo>
                      <a:pt x="10" y="0"/>
                    </a:lnTo>
                    <a:lnTo>
                      <a:pt x="9" y="12"/>
                    </a:lnTo>
                    <a:lnTo>
                      <a:pt x="0" y="12"/>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30" name="Freeform 190">
                <a:extLst>
                  <a:ext uri="{FF2B5EF4-FFF2-40B4-BE49-F238E27FC236}">
                    <a16:creationId xmlns:a16="http://schemas.microsoft.com/office/drawing/2014/main" id="{16DC39FD-C24B-4D3E-A1D2-B92EEC501811}"/>
                  </a:ext>
                </a:extLst>
              </p:cNvPr>
              <p:cNvSpPr>
                <a:spLocks/>
              </p:cNvSpPr>
              <p:nvPr/>
            </p:nvSpPr>
            <p:spPr bwMode="auto">
              <a:xfrm>
                <a:off x="860" y="505"/>
                <a:ext cx="57" cy="76"/>
              </a:xfrm>
              <a:custGeom>
                <a:avLst/>
                <a:gdLst>
                  <a:gd name="T0" fmla="*/ 0 w 57"/>
                  <a:gd name="T1" fmla="*/ 12 h 76"/>
                  <a:gd name="T2" fmla="*/ 0 w 57"/>
                  <a:gd name="T3" fmla="*/ 20 h 76"/>
                  <a:gd name="T4" fmla="*/ 1 w 57"/>
                  <a:gd name="T5" fmla="*/ 65 h 76"/>
                  <a:gd name="T6" fmla="*/ 12 w 57"/>
                  <a:gd name="T7" fmla="*/ 66 h 76"/>
                  <a:gd name="T8" fmla="*/ 12 w 57"/>
                  <a:gd name="T9" fmla="*/ 74 h 76"/>
                  <a:gd name="T10" fmla="*/ 33 w 57"/>
                  <a:gd name="T11" fmla="*/ 74 h 76"/>
                  <a:gd name="T12" fmla="*/ 56 w 57"/>
                  <a:gd name="T13" fmla="*/ 75 h 76"/>
                  <a:gd name="T14" fmla="*/ 55 w 57"/>
                  <a:gd name="T15" fmla="*/ 38 h 76"/>
                  <a:gd name="T16" fmla="*/ 32 w 57"/>
                  <a:gd name="T17" fmla="*/ 38 h 76"/>
                  <a:gd name="T18" fmla="*/ 31 w 57"/>
                  <a:gd name="T19" fmla="*/ 8 h 76"/>
                  <a:gd name="T20" fmla="*/ 17 w 57"/>
                  <a:gd name="T21" fmla="*/ 5 h 76"/>
                  <a:gd name="T22" fmla="*/ 10 w 57"/>
                  <a:gd name="T23" fmla="*/ 0 h 76"/>
                  <a:gd name="T24" fmla="*/ 10 w 57"/>
                  <a:gd name="T25" fmla="*/ 12 h 76"/>
                  <a:gd name="T26" fmla="*/ 0 w 57"/>
                  <a:gd name="T27" fmla="*/ 12 h 7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7"/>
                  <a:gd name="T43" fmla="*/ 0 h 76"/>
                  <a:gd name="T44" fmla="*/ 57 w 57"/>
                  <a:gd name="T45" fmla="*/ 76 h 7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7" h="76">
                    <a:moveTo>
                      <a:pt x="0" y="12"/>
                    </a:moveTo>
                    <a:lnTo>
                      <a:pt x="0" y="20"/>
                    </a:lnTo>
                    <a:lnTo>
                      <a:pt x="1" y="65"/>
                    </a:lnTo>
                    <a:lnTo>
                      <a:pt x="12" y="66"/>
                    </a:lnTo>
                    <a:lnTo>
                      <a:pt x="12" y="74"/>
                    </a:lnTo>
                    <a:lnTo>
                      <a:pt x="33" y="74"/>
                    </a:lnTo>
                    <a:lnTo>
                      <a:pt x="56" y="75"/>
                    </a:lnTo>
                    <a:lnTo>
                      <a:pt x="55" y="38"/>
                    </a:lnTo>
                    <a:lnTo>
                      <a:pt x="32" y="38"/>
                    </a:lnTo>
                    <a:lnTo>
                      <a:pt x="31" y="8"/>
                    </a:lnTo>
                    <a:lnTo>
                      <a:pt x="17" y="5"/>
                    </a:lnTo>
                    <a:lnTo>
                      <a:pt x="10" y="0"/>
                    </a:lnTo>
                    <a:lnTo>
                      <a:pt x="10" y="12"/>
                    </a:lnTo>
                    <a:lnTo>
                      <a:pt x="0" y="12"/>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31" name="Freeform 191">
                <a:extLst>
                  <a:ext uri="{FF2B5EF4-FFF2-40B4-BE49-F238E27FC236}">
                    <a16:creationId xmlns:a16="http://schemas.microsoft.com/office/drawing/2014/main" id="{A0357F23-A4EB-4740-B505-E0B65AE9C4D5}"/>
                  </a:ext>
                </a:extLst>
              </p:cNvPr>
              <p:cNvSpPr>
                <a:spLocks/>
              </p:cNvSpPr>
              <p:nvPr/>
            </p:nvSpPr>
            <p:spPr bwMode="auto">
              <a:xfrm>
                <a:off x="675" y="813"/>
                <a:ext cx="65" cy="74"/>
              </a:xfrm>
              <a:custGeom>
                <a:avLst/>
                <a:gdLst>
                  <a:gd name="T0" fmla="*/ 0 w 65"/>
                  <a:gd name="T1" fmla="*/ 22 h 74"/>
                  <a:gd name="T2" fmla="*/ 2 w 65"/>
                  <a:gd name="T3" fmla="*/ 30 h 74"/>
                  <a:gd name="T4" fmla="*/ 5 w 65"/>
                  <a:gd name="T5" fmla="*/ 35 h 74"/>
                  <a:gd name="T6" fmla="*/ 8 w 65"/>
                  <a:gd name="T7" fmla="*/ 47 h 74"/>
                  <a:gd name="T8" fmla="*/ 24 w 65"/>
                  <a:gd name="T9" fmla="*/ 55 h 74"/>
                  <a:gd name="T10" fmla="*/ 35 w 65"/>
                  <a:gd name="T11" fmla="*/ 58 h 74"/>
                  <a:gd name="T12" fmla="*/ 43 w 65"/>
                  <a:gd name="T13" fmla="*/ 66 h 74"/>
                  <a:gd name="T14" fmla="*/ 44 w 65"/>
                  <a:gd name="T15" fmla="*/ 73 h 74"/>
                  <a:gd name="T16" fmla="*/ 64 w 65"/>
                  <a:gd name="T17" fmla="*/ 73 h 74"/>
                  <a:gd name="T18" fmla="*/ 64 w 65"/>
                  <a:gd name="T19" fmla="*/ 42 h 74"/>
                  <a:gd name="T20" fmla="*/ 64 w 65"/>
                  <a:gd name="T21" fmla="*/ 1 h 74"/>
                  <a:gd name="T22" fmla="*/ 51 w 65"/>
                  <a:gd name="T23" fmla="*/ 0 h 74"/>
                  <a:gd name="T24" fmla="*/ 43 w 65"/>
                  <a:gd name="T25" fmla="*/ 3 h 74"/>
                  <a:gd name="T26" fmla="*/ 36 w 65"/>
                  <a:gd name="T27" fmla="*/ 8 h 74"/>
                  <a:gd name="T28" fmla="*/ 8 w 65"/>
                  <a:gd name="T29" fmla="*/ 22 h 74"/>
                  <a:gd name="T30" fmla="*/ 0 w 65"/>
                  <a:gd name="T31" fmla="*/ 22 h 7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5"/>
                  <a:gd name="T49" fmla="*/ 0 h 74"/>
                  <a:gd name="T50" fmla="*/ 65 w 65"/>
                  <a:gd name="T51" fmla="*/ 74 h 7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5" h="74">
                    <a:moveTo>
                      <a:pt x="0" y="22"/>
                    </a:moveTo>
                    <a:lnTo>
                      <a:pt x="2" y="30"/>
                    </a:lnTo>
                    <a:lnTo>
                      <a:pt x="5" y="35"/>
                    </a:lnTo>
                    <a:lnTo>
                      <a:pt x="8" y="47"/>
                    </a:lnTo>
                    <a:lnTo>
                      <a:pt x="24" y="55"/>
                    </a:lnTo>
                    <a:lnTo>
                      <a:pt x="35" y="58"/>
                    </a:lnTo>
                    <a:lnTo>
                      <a:pt x="43" y="66"/>
                    </a:lnTo>
                    <a:lnTo>
                      <a:pt x="44" y="73"/>
                    </a:lnTo>
                    <a:lnTo>
                      <a:pt x="64" y="73"/>
                    </a:lnTo>
                    <a:lnTo>
                      <a:pt x="64" y="42"/>
                    </a:lnTo>
                    <a:lnTo>
                      <a:pt x="64" y="1"/>
                    </a:lnTo>
                    <a:lnTo>
                      <a:pt x="51" y="0"/>
                    </a:lnTo>
                    <a:lnTo>
                      <a:pt x="43" y="3"/>
                    </a:lnTo>
                    <a:lnTo>
                      <a:pt x="36" y="8"/>
                    </a:lnTo>
                    <a:lnTo>
                      <a:pt x="8" y="22"/>
                    </a:lnTo>
                    <a:lnTo>
                      <a:pt x="0" y="22"/>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32" name="Freeform 192">
                <a:extLst>
                  <a:ext uri="{FF2B5EF4-FFF2-40B4-BE49-F238E27FC236}">
                    <a16:creationId xmlns:a16="http://schemas.microsoft.com/office/drawing/2014/main" id="{11B99648-F88F-4EAD-8228-BFAE7ED37DC1}"/>
                  </a:ext>
                </a:extLst>
              </p:cNvPr>
              <p:cNvSpPr>
                <a:spLocks/>
              </p:cNvSpPr>
              <p:nvPr/>
            </p:nvSpPr>
            <p:spPr bwMode="auto">
              <a:xfrm>
                <a:off x="675" y="813"/>
                <a:ext cx="68" cy="74"/>
              </a:xfrm>
              <a:custGeom>
                <a:avLst/>
                <a:gdLst>
                  <a:gd name="T0" fmla="*/ 0 w 68"/>
                  <a:gd name="T1" fmla="*/ 22 h 74"/>
                  <a:gd name="T2" fmla="*/ 2 w 68"/>
                  <a:gd name="T3" fmla="*/ 30 h 74"/>
                  <a:gd name="T4" fmla="*/ 5 w 68"/>
                  <a:gd name="T5" fmla="*/ 35 h 74"/>
                  <a:gd name="T6" fmla="*/ 8 w 68"/>
                  <a:gd name="T7" fmla="*/ 47 h 74"/>
                  <a:gd name="T8" fmla="*/ 25 w 68"/>
                  <a:gd name="T9" fmla="*/ 55 h 74"/>
                  <a:gd name="T10" fmla="*/ 36 w 68"/>
                  <a:gd name="T11" fmla="*/ 58 h 74"/>
                  <a:gd name="T12" fmla="*/ 45 w 68"/>
                  <a:gd name="T13" fmla="*/ 66 h 74"/>
                  <a:gd name="T14" fmla="*/ 46 w 68"/>
                  <a:gd name="T15" fmla="*/ 73 h 74"/>
                  <a:gd name="T16" fmla="*/ 67 w 68"/>
                  <a:gd name="T17" fmla="*/ 73 h 74"/>
                  <a:gd name="T18" fmla="*/ 67 w 68"/>
                  <a:gd name="T19" fmla="*/ 42 h 74"/>
                  <a:gd name="T20" fmla="*/ 67 w 68"/>
                  <a:gd name="T21" fmla="*/ 1 h 74"/>
                  <a:gd name="T22" fmla="*/ 54 w 68"/>
                  <a:gd name="T23" fmla="*/ 0 h 74"/>
                  <a:gd name="T24" fmla="*/ 45 w 68"/>
                  <a:gd name="T25" fmla="*/ 3 h 74"/>
                  <a:gd name="T26" fmla="*/ 38 w 68"/>
                  <a:gd name="T27" fmla="*/ 8 h 74"/>
                  <a:gd name="T28" fmla="*/ 8 w 68"/>
                  <a:gd name="T29" fmla="*/ 22 h 74"/>
                  <a:gd name="T30" fmla="*/ 0 w 68"/>
                  <a:gd name="T31" fmla="*/ 22 h 7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8"/>
                  <a:gd name="T49" fmla="*/ 0 h 74"/>
                  <a:gd name="T50" fmla="*/ 68 w 68"/>
                  <a:gd name="T51" fmla="*/ 74 h 7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8" h="74">
                    <a:moveTo>
                      <a:pt x="0" y="22"/>
                    </a:moveTo>
                    <a:lnTo>
                      <a:pt x="2" y="30"/>
                    </a:lnTo>
                    <a:lnTo>
                      <a:pt x="5" y="35"/>
                    </a:lnTo>
                    <a:lnTo>
                      <a:pt x="8" y="47"/>
                    </a:lnTo>
                    <a:lnTo>
                      <a:pt x="25" y="55"/>
                    </a:lnTo>
                    <a:lnTo>
                      <a:pt x="36" y="58"/>
                    </a:lnTo>
                    <a:lnTo>
                      <a:pt x="45" y="66"/>
                    </a:lnTo>
                    <a:lnTo>
                      <a:pt x="46" y="73"/>
                    </a:lnTo>
                    <a:lnTo>
                      <a:pt x="67" y="73"/>
                    </a:lnTo>
                    <a:lnTo>
                      <a:pt x="67" y="42"/>
                    </a:lnTo>
                    <a:lnTo>
                      <a:pt x="67" y="1"/>
                    </a:lnTo>
                    <a:lnTo>
                      <a:pt x="54" y="0"/>
                    </a:lnTo>
                    <a:lnTo>
                      <a:pt x="45" y="3"/>
                    </a:lnTo>
                    <a:lnTo>
                      <a:pt x="38" y="8"/>
                    </a:lnTo>
                    <a:lnTo>
                      <a:pt x="8" y="22"/>
                    </a:lnTo>
                    <a:lnTo>
                      <a:pt x="0" y="22"/>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33" name="Freeform 193">
                <a:extLst>
                  <a:ext uri="{FF2B5EF4-FFF2-40B4-BE49-F238E27FC236}">
                    <a16:creationId xmlns:a16="http://schemas.microsoft.com/office/drawing/2014/main" id="{EE23F434-E49D-4769-BDF1-112236FEBF1D}"/>
                  </a:ext>
                </a:extLst>
              </p:cNvPr>
              <p:cNvSpPr>
                <a:spLocks/>
              </p:cNvSpPr>
              <p:nvPr/>
            </p:nvSpPr>
            <p:spPr bwMode="auto">
              <a:xfrm>
                <a:off x="795" y="849"/>
                <a:ext cx="41" cy="38"/>
              </a:xfrm>
              <a:custGeom>
                <a:avLst/>
                <a:gdLst>
                  <a:gd name="T0" fmla="*/ 0 w 41"/>
                  <a:gd name="T1" fmla="*/ 0 h 38"/>
                  <a:gd name="T2" fmla="*/ 0 w 41"/>
                  <a:gd name="T3" fmla="*/ 5 h 38"/>
                  <a:gd name="T4" fmla="*/ 0 w 41"/>
                  <a:gd name="T5" fmla="*/ 37 h 38"/>
                  <a:gd name="T6" fmla="*/ 38 w 41"/>
                  <a:gd name="T7" fmla="*/ 37 h 38"/>
                  <a:gd name="T8" fmla="*/ 40 w 41"/>
                  <a:gd name="T9" fmla="*/ 37 h 38"/>
                  <a:gd name="T10" fmla="*/ 39 w 41"/>
                  <a:gd name="T11" fmla="*/ 1 h 38"/>
                  <a:gd name="T12" fmla="*/ 40 w 41"/>
                  <a:gd name="T13" fmla="*/ 0 h 38"/>
                  <a:gd name="T14" fmla="*/ 0 w 41"/>
                  <a:gd name="T15" fmla="*/ 0 h 38"/>
                  <a:gd name="T16" fmla="*/ 0 60000 65536"/>
                  <a:gd name="T17" fmla="*/ 0 60000 65536"/>
                  <a:gd name="T18" fmla="*/ 0 60000 65536"/>
                  <a:gd name="T19" fmla="*/ 0 60000 65536"/>
                  <a:gd name="T20" fmla="*/ 0 60000 65536"/>
                  <a:gd name="T21" fmla="*/ 0 60000 65536"/>
                  <a:gd name="T22" fmla="*/ 0 60000 65536"/>
                  <a:gd name="T23" fmla="*/ 0 60000 65536"/>
                  <a:gd name="T24" fmla="*/ 0 w 41"/>
                  <a:gd name="T25" fmla="*/ 0 h 38"/>
                  <a:gd name="T26" fmla="*/ 41 w 41"/>
                  <a:gd name="T27" fmla="*/ 38 h 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1" h="38">
                    <a:moveTo>
                      <a:pt x="0" y="0"/>
                    </a:moveTo>
                    <a:lnTo>
                      <a:pt x="0" y="5"/>
                    </a:lnTo>
                    <a:lnTo>
                      <a:pt x="0" y="37"/>
                    </a:lnTo>
                    <a:lnTo>
                      <a:pt x="38" y="37"/>
                    </a:lnTo>
                    <a:lnTo>
                      <a:pt x="40" y="37"/>
                    </a:lnTo>
                    <a:lnTo>
                      <a:pt x="39" y="1"/>
                    </a:lnTo>
                    <a:lnTo>
                      <a:pt x="40"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34" name="Freeform 194">
                <a:extLst>
                  <a:ext uri="{FF2B5EF4-FFF2-40B4-BE49-F238E27FC236}">
                    <a16:creationId xmlns:a16="http://schemas.microsoft.com/office/drawing/2014/main" id="{D92DBA60-4E55-4F96-B8D9-ECE051680E09}"/>
                  </a:ext>
                </a:extLst>
              </p:cNvPr>
              <p:cNvSpPr>
                <a:spLocks/>
              </p:cNvSpPr>
              <p:nvPr/>
            </p:nvSpPr>
            <p:spPr bwMode="auto">
              <a:xfrm>
                <a:off x="795" y="849"/>
                <a:ext cx="44" cy="38"/>
              </a:xfrm>
              <a:custGeom>
                <a:avLst/>
                <a:gdLst>
                  <a:gd name="T0" fmla="*/ 0 w 44"/>
                  <a:gd name="T1" fmla="*/ 0 h 38"/>
                  <a:gd name="T2" fmla="*/ 0 w 44"/>
                  <a:gd name="T3" fmla="*/ 5 h 38"/>
                  <a:gd name="T4" fmla="*/ 0 w 44"/>
                  <a:gd name="T5" fmla="*/ 37 h 38"/>
                  <a:gd name="T6" fmla="*/ 41 w 44"/>
                  <a:gd name="T7" fmla="*/ 37 h 38"/>
                  <a:gd name="T8" fmla="*/ 43 w 44"/>
                  <a:gd name="T9" fmla="*/ 37 h 38"/>
                  <a:gd name="T10" fmla="*/ 42 w 44"/>
                  <a:gd name="T11" fmla="*/ 1 h 38"/>
                  <a:gd name="T12" fmla="*/ 43 w 44"/>
                  <a:gd name="T13" fmla="*/ 0 h 38"/>
                  <a:gd name="T14" fmla="*/ 0 w 44"/>
                  <a:gd name="T15" fmla="*/ 0 h 38"/>
                  <a:gd name="T16" fmla="*/ 0 60000 65536"/>
                  <a:gd name="T17" fmla="*/ 0 60000 65536"/>
                  <a:gd name="T18" fmla="*/ 0 60000 65536"/>
                  <a:gd name="T19" fmla="*/ 0 60000 65536"/>
                  <a:gd name="T20" fmla="*/ 0 60000 65536"/>
                  <a:gd name="T21" fmla="*/ 0 60000 65536"/>
                  <a:gd name="T22" fmla="*/ 0 60000 65536"/>
                  <a:gd name="T23" fmla="*/ 0 60000 65536"/>
                  <a:gd name="T24" fmla="*/ 0 w 44"/>
                  <a:gd name="T25" fmla="*/ 0 h 38"/>
                  <a:gd name="T26" fmla="*/ 44 w 44"/>
                  <a:gd name="T27" fmla="*/ 38 h 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 h="38">
                    <a:moveTo>
                      <a:pt x="0" y="0"/>
                    </a:moveTo>
                    <a:lnTo>
                      <a:pt x="0" y="5"/>
                    </a:lnTo>
                    <a:lnTo>
                      <a:pt x="0" y="37"/>
                    </a:lnTo>
                    <a:lnTo>
                      <a:pt x="41" y="37"/>
                    </a:lnTo>
                    <a:lnTo>
                      <a:pt x="43" y="37"/>
                    </a:lnTo>
                    <a:lnTo>
                      <a:pt x="42" y="1"/>
                    </a:lnTo>
                    <a:lnTo>
                      <a:pt x="43"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35" name="Freeform 195">
                <a:extLst>
                  <a:ext uri="{FF2B5EF4-FFF2-40B4-BE49-F238E27FC236}">
                    <a16:creationId xmlns:a16="http://schemas.microsoft.com/office/drawing/2014/main" id="{9B15A7BC-018F-4C32-BAFB-39788692A4B7}"/>
                  </a:ext>
                </a:extLst>
              </p:cNvPr>
              <p:cNvSpPr>
                <a:spLocks/>
              </p:cNvSpPr>
              <p:nvPr/>
            </p:nvSpPr>
            <p:spPr bwMode="auto">
              <a:xfrm>
                <a:off x="847" y="728"/>
                <a:ext cx="31" cy="36"/>
              </a:xfrm>
              <a:custGeom>
                <a:avLst/>
                <a:gdLst>
                  <a:gd name="T0" fmla="*/ 1 w 31"/>
                  <a:gd name="T1" fmla="*/ 23 h 36"/>
                  <a:gd name="T2" fmla="*/ 0 w 31"/>
                  <a:gd name="T3" fmla="*/ 35 h 36"/>
                  <a:gd name="T4" fmla="*/ 20 w 31"/>
                  <a:gd name="T5" fmla="*/ 35 h 36"/>
                  <a:gd name="T6" fmla="*/ 30 w 31"/>
                  <a:gd name="T7" fmla="*/ 34 h 36"/>
                  <a:gd name="T8" fmla="*/ 29 w 31"/>
                  <a:gd name="T9" fmla="*/ 8 h 36"/>
                  <a:gd name="T10" fmla="*/ 30 w 31"/>
                  <a:gd name="T11" fmla="*/ 1 h 36"/>
                  <a:gd name="T12" fmla="*/ 6 w 31"/>
                  <a:gd name="T13" fmla="*/ 0 h 36"/>
                  <a:gd name="T14" fmla="*/ 6 w 31"/>
                  <a:gd name="T15" fmla="*/ 9 h 36"/>
                  <a:gd name="T16" fmla="*/ 4 w 31"/>
                  <a:gd name="T17" fmla="*/ 9 h 36"/>
                  <a:gd name="T18" fmla="*/ 4 w 31"/>
                  <a:gd name="T19" fmla="*/ 17 h 36"/>
                  <a:gd name="T20" fmla="*/ 6 w 31"/>
                  <a:gd name="T21" fmla="*/ 16 h 36"/>
                  <a:gd name="T22" fmla="*/ 7 w 31"/>
                  <a:gd name="T23" fmla="*/ 23 h 36"/>
                  <a:gd name="T24" fmla="*/ 1 w 31"/>
                  <a:gd name="T25" fmla="*/ 23 h 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1"/>
                  <a:gd name="T40" fmla="*/ 0 h 36"/>
                  <a:gd name="T41" fmla="*/ 31 w 31"/>
                  <a:gd name="T42" fmla="*/ 36 h 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1" h="36">
                    <a:moveTo>
                      <a:pt x="1" y="23"/>
                    </a:moveTo>
                    <a:lnTo>
                      <a:pt x="0" y="35"/>
                    </a:lnTo>
                    <a:lnTo>
                      <a:pt x="20" y="35"/>
                    </a:lnTo>
                    <a:lnTo>
                      <a:pt x="30" y="34"/>
                    </a:lnTo>
                    <a:lnTo>
                      <a:pt x="29" y="8"/>
                    </a:lnTo>
                    <a:lnTo>
                      <a:pt x="30" y="1"/>
                    </a:lnTo>
                    <a:lnTo>
                      <a:pt x="6" y="0"/>
                    </a:lnTo>
                    <a:lnTo>
                      <a:pt x="6" y="9"/>
                    </a:lnTo>
                    <a:lnTo>
                      <a:pt x="4" y="9"/>
                    </a:lnTo>
                    <a:lnTo>
                      <a:pt x="4" y="17"/>
                    </a:lnTo>
                    <a:lnTo>
                      <a:pt x="6" y="16"/>
                    </a:lnTo>
                    <a:lnTo>
                      <a:pt x="7" y="23"/>
                    </a:lnTo>
                    <a:lnTo>
                      <a:pt x="1" y="23"/>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36" name="Freeform 196">
                <a:extLst>
                  <a:ext uri="{FF2B5EF4-FFF2-40B4-BE49-F238E27FC236}">
                    <a16:creationId xmlns:a16="http://schemas.microsoft.com/office/drawing/2014/main" id="{FAF2FEFC-5E67-4484-A349-687AE107F3F1}"/>
                  </a:ext>
                </a:extLst>
              </p:cNvPr>
              <p:cNvSpPr>
                <a:spLocks/>
              </p:cNvSpPr>
              <p:nvPr/>
            </p:nvSpPr>
            <p:spPr bwMode="auto">
              <a:xfrm>
                <a:off x="847" y="728"/>
                <a:ext cx="35" cy="39"/>
              </a:xfrm>
              <a:custGeom>
                <a:avLst/>
                <a:gdLst>
                  <a:gd name="T0" fmla="*/ 1 w 35"/>
                  <a:gd name="T1" fmla="*/ 25 h 39"/>
                  <a:gd name="T2" fmla="*/ 0 w 35"/>
                  <a:gd name="T3" fmla="*/ 38 h 39"/>
                  <a:gd name="T4" fmla="*/ 23 w 35"/>
                  <a:gd name="T5" fmla="*/ 38 h 39"/>
                  <a:gd name="T6" fmla="*/ 34 w 35"/>
                  <a:gd name="T7" fmla="*/ 37 h 39"/>
                  <a:gd name="T8" fmla="*/ 33 w 35"/>
                  <a:gd name="T9" fmla="*/ 9 h 39"/>
                  <a:gd name="T10" fmla="*/ 34 w 35"/>
                  <a:gd name="T11" fmla="*/ 1 h 39"/>
                  <a:gd name="T12" fmla="*/ 7 w 35"/>
                  <a:gd name="T13" fmla="*/ 0 h 39"/>
                  <a:gd name="T14" fmla="*/ 7 w 35"/>
                  <a:gd name="T15" fmla="*/ 10 h 39"/>
                  <a:gd name="T16" fmla="*/ 5 w 35"/>
                  <a:gd name="T17" fmla="*/ 10 h 39"/>
                  <a:gd name="T18" fmla="*/ 4 w 35"/>
                  <a:gd name="T19" fmla="*/ 18 h 39"/>
                  <a:gd name="T20" fmla="*/ 7 w 35"/>
                  <a:gd name="T21" fmla="*/ 18 h 39"/>
                  <a:gd name="T22" fmla="*/ 8 w 35"/>
                  <a:gd name="T23" fmla="*/ 25 h 39"/>
                  <a:gd name="T24" fmla="*/ 1 w 35"/>
                  <a:gd name="T25" fmla="*/ 25 h 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
                  <a:gd name="T40" fmla="*/ 0 h 39"/>
                  <a:gd name="T41" fmla="*/ 35 w 35"/>
                  <a:gd name="T42" fmla="*/ 39 h 3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 h="39">
                    <a:moveTo>
                      <a:pt x="1" y="25"/>
                    </a:moveTo>
                    <a:lnTo>
                      <a:pt x="0" y="38"/>
                    </a:lnTo>
                    <a:lnTo>
                      <a:pt x="23" y="38"/>
                    </a:lnTo>
                    <a:lnTo>
                      <a:pt x="34" y="37"/>
                    </a:lnTo>
                    <a:lnTo>
                      <a:pt x="33" y="9"/>
                    </a:lnTo>
                    <a:lnTo>
                      <a:pt x="34" y="1"/>
                    </a:lnTo>
                    <a:lnTo>
                      <a:pt x="7" y="0"/>
                    </a:lnTo>
                    <a:lnTo>
                      <a:pt x="7" y="10"/>
                    </a:lnTo>
                    <a:lnTo>
                      <a:pt x="5" y="10"/>
                    </a:lnTo>
                    <a:lnTo>
                      <a:pt x="4" y="18"/>
                    </a:lnTo>
                    <a:lnTo>
                      <a:pt x="7" y="18"/>
                    </a:lnTo>
                    <a:lnTo>
                      <a:pt x="8" y="25"/>
                    </a:lnTo>
                    <a:lnTo>
                      <a:pt x="1" y="25"/>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37" name="Freeform 197">
                <a:extLst>
                  <a:ext uri="{FF2B5EF4-FFF2-40B4-BE49-F238E27FC236}">
                    <a16:creationId xmlns:a16="http://schemas.microsoft.com/office/drawing/2014/main" id="{689E8E55-26AD-40B4-9078-23FFD7100BB5}"/>
                  </a:ext>
                </a:extLst>
              </p:cNvPr>
              <p:cNvSpPr>
                <a:spLocks/>
              </p:cNvSpPr>
              <p:nvPr/>
            </p:nvSpPr>
            <p:spPr bwMode="auto">
              <a:xfrm>
                <a:off x="741" y="811"/>
                <a:ext cx="53" cy="43"/>
              </a:xfrm>
              <a:custGeom>
                <a:avLst/>
                <a:gdLst>
                  <a:gd name="T0" fmla="*/ 0 w 53"/>
                  <a:gd name="T1" fmla="*/ 2 h 43"/>
                  <a:gd name="T2" fmla="*/ 0 w 53"/>
                  <a:gd name="T3" fmla="*/ 42 h 43"/>
                  <a:gd name="T4" fmla="*/ 52 w 53"/>
                  <a:gd name="T5" fmla="*/ 41 h 43"/>
                  <a:gd name="T6" fmla="*/ 52 w 53"/>
                  <a:gd name="T7" fmla="*/ 37 h 43"/>
                  <a:gd name="T8" fmla="*/ 52 w 53"/>
                  <a:gd name="T9" fmla="*/ 2 h 43"/>
                  <a:gd name="T10" fmla="*/ 36 w 53"/>
                  <a:gd name="T11" fmla="*/ 1 h 43"/>
                  <a:gd name="T12" fmla="*/ 33 w 53"/>
                  <a:gd name="T13" fmla="*/ 6 h 43"/>
                  <a:gd name="T14" fmla="*/ 20 w 53"/>
                  <a:gd name="T15" fmla="*/ 5 h 43"/>
                  <a:gd name="T16" fmla="*/ 9 w 53"/>
                  <a:gd name="T17" fmla="*/ 0 h 43"/>
                  <a:gd name="T18" fmla="*/ 0 w 53"/>
                  <a:gd name="T19" fmla="*/ 2 h 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3"/>
                  <a:gd name="T31" fmla="*/ 0 h 43"/>
                  <a:gd name="T32" fmla="*/ 53 w 53"/>
                  <a:gd name="T33" fmla="*/ 43 h 4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3" h="43">
                    <a:moveTo>
                      <a:pt x="0" y="2"/>
                    </a:moveTo>
                    <a:lnTo>
                      <a:pt x="0" y="42"/>
                    </a:lnTo>
                    <a:lnTo>
                      <a:pt x="52" y="41"/>
                    </a:lnTo>
                    <a:lnTo>
                      <a:pt x="52" y="37"/>
                    </a:lnTo>
                    <a:lnTo>
                      <a:pt x="52" y="2"/>
                    </a:lnTo>
                    <a:lnTo>
                      <a:pt x="36" y="1"/>
                    </a:lnTo>
                    <a:lnTo>
                      <a:pt x="33" y="6"/>
                    </a:lnTo>
                    <a:lnTo>
                      <a:pt x="20" y="5"/>
                    </a:lnTo>
                    <a:lnTo>
                      <a:pt x="9" y="0"/>
                    </a:lnTo>
                    <a:lnTo>
                      <a:pt x="0" y="2"/>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38" name="Freeform 198">
                <a:extLst>
                  <a:ext uri="{FF2B5EF4-FFF2-40B4-BE49-F238E27FC236}">
                    <a16:creationId xmlns:a16="http://schemas.microsoft.com/office/drawing/2014/main" id="{2E30C206-F101-4F1D-8A24-19D9AD99393A}"/>
                  </a:ext>
                </a:extLst>
              </p:cNvPr>
              <p:cNvSpPr>
                <a:spLocks/>
              </p:cNvSpPr>
              <p:nvPr/>
            </p:nvSpPr>
            <p:spPr bwMode="auto">
              <a:xfrm>
                <a:off x="741" y="811"/>
                <a:ext cx="55" cy="45"/>
              </a:xfrm>
              <a:custGeom>
                <a:avLst/>
                <a:gdLst>
                  <a:gd name="T0" fmla="*/ 0 w 55"/>
                  <a:gd name="T1" fmla="*/ 2 h 45"/>
                  <a:gd name="T2" fmla="*/ 0 w 55"/>
                  <a:gd name="T3" fmla="*/ 44 h 45"/>
                  <a:gd name="T4" fmla="*/ 54 w 55"/>
                  <a:gd name="T5" fmla="*/ 43 h 45"/>
                  <a:gd name="T6" fmla="*/ 54 w 55"/>
                  <a:gd name="T7" fmla="*/ 38 h 45"/>
                  <a:gd name="T8" fmla="*/ 54 w 55"/>
                  <a:gd name="T9" fmla="*/ 2 h 45"/>
                  <a:gd name="T10" fmla="*/ 37 w 55"/>
                  <a:gd name="T11" fmla="*/ 2 h 45"/>
                  <a:gd name="T12" fmla="*/ 35 w 55"/>
                  <a:gd name="T13" fmla="*/ 6 h 45"/>
                  <a:gd name="T14" fmla="*/ 21 w 55"/>
                  <a:gd name="T15" fmla="*/ 5 h 45"/>
                  <a:gd name="T16" fmla="*/ 9 w 55"/>
                  <a:gd name="T17" fmla="*/ 0 h 45"/>
                  <a:gd name="T18" fmla="*/ 0 w 55"/>
                  <a:gd name="T19" fmla="*/ 2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5"/>
                  <a:gd name="T31" fmla="*/ 0 h 45"/>
                  <a:gd name="T32" fmla="*/ 55 w 55"/>
                  <a:gd name="T33" fmla="*/ 45 h 4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5" h="45">
                    <a:moveTo>
                      <a:pt x="0" y="2"/>
                    </a:moveTo>
                    <a:lnTo>
                      <a:pt x="0" y="44"/>
                    </a:lnTo>
                    <a:lnTo>
                      <a:pt x="54" y="43"/>
                    </a:lnTo>
                    <a:lnTo>
                      <a:pt x="54" y="38"/>
                    </a:lnTo>
                    <a:lnTo>
                      <a:pt x="54" y="2"/>
                    </a:lnTo>
                    <a:lnTo>
                      <a:pt x="37" y="2"/>
                    </a:lnTo>
                    <a:lnTo>
                      <a:pt x="35" y="6"/>
                    </a:lnTo>
                    <a:lnTo>
                      <a:pt x="21" y="5"/>
                    </a:lnTo>
                    <a:lnTo>
                      <a:pt x="9" y="0"/>
                    </a:lnTo>
                    <a:lnTo>
                      <a:pt x="0" y="2"/>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39" name="Freeform 199">
                <a:extLst>
                  <a:ext uri="{FF2B5EF4-FFF2-40B4-BE49-F238E27FC236}">
                    <a16:creationId xmlns:a16="http://schemas.microsoft.com/office/drawing/2014/main" id="{C0E29141-4058-4271-80CB-0E7EEDB8B4DE}"/>
                  </a:ext>
                </a:extLst>
              </p:cNvPr>
              <p:cNvSpPr>
                <a:spLocks/>
              </p:cNvSpPr>
              <p:nvPr/>
            </p:nvSpPr>
            <p:spPr bwMode="auto">
              <a:xfrm>
                <a:off x="729" y="452"/>
                <a:ext cx="53" cy="65"/>
              </a:xfrm>
              <a:custGeom>
                <a:avLst/>
                <a:gdLst>
                  <a:gd name="T0" fmla="*/ 0 w 53"/>
                  <a:gd name="T1" fmla="*/ 0 h 65"/>
                  <a:gd name="T2" fmla="*/ 1 w 53"/>
                  <a:gd name="T3" fmla="*/ 37 h 65"/>
                  <a:gd name="T4" fmla="*/ 11 w 53"/>
                  <a:gd name="T5" fmla="*/ 37 h 65"/>
                  <a:gd name="T6" fmla="*/ 11 w 53"/>
                  <a:gd name="T7" fmla="*/ 45 h 65"/>
                  <a:gd name="T8" fmla="*/ 21 w 53"/>
                  <a:gd name="T9" fmla="*/ 46 h 65"/>
                  <a:gd name="T10" fmla="*/ 21 w 53"/>
                  <a:gd name="T11" fmla="*/ 62 h 65"/>
                  <a:gd name="T12" fmla="*/ 43 w 53"/>
                  <a:gd name="T13" fmla="*/ 62 h 65"/>
                  <a:gd name="T14" fmla="*/ 52 w 53"/>
                  <a:gd name="T15" fmla="*/ 64 h 65"/>
                  <a:gd name="T16" fmla="*/ 52 w 53"/>
                  <a:gd name="T17" fmla="*/ 31 h 65"/>
                  <a:gd name="T18" fmla="*/ 36 w 53"/>
                  <a:gd name="T19" fmla="*/ 26 h 65"/>
                  <a:gd name="T20" fmla="*/ 28 w 53"/>
                  <a:gd name="T21" fmla="*/ 9 h 65"/>
                  <a:gd name="T22" fmla="*/ 20 w 53"/>
                  <a:gd name="T23" fmla="*/ 8 h 65"/>
                  <a:gd name="T24" fmla="*/ 18 w 53"/>
                  <a:gd name="T25" fmla="*/ 5 h 65"/>
                  <a:gd name="T26" fmla="*/ 12 w 53"/>
                  <a:gd name="T27" fmla="*/ 3 h 65"/>
                  <a:gd name="T28" fmla="*/ 0 w 53"/>
                  <a:gd name="T29" fmla="*/ 0 h 6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3"/>
                  <a:gd name="T46" fmla="*/ 0 h 65"/>
                  <a:gd name="T47" fmla="*/ 53 w 53"/>
                  <a:gd name="T48" fmla="*/ 65 h 6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3" h="65">
                    <a:moveTo>
                      <a:pt x="0" y="0"/>
                    </a:moveTo>
                    <a:lnTo>
                      <a:pt x="1" y="37"/>
                    </a:lnTo>
                    <a:lnTo>
                      <a:pt x="11" y="37"/>
                    </a:lnTo>
                    <a:lnTo>
                      <a:pt x="11" y="45"/>
                    </a:lnTo>
                    <a:lnTo>
                      <a:pt x="21" y="46"/>
                    </a:lnTo>
                    <a:lnTo>
                      <a:pt x="21" y="62"/>
                    </a:lnTo>
                    <a:lnTo>
                      <a:pt x="43" y="62"/>
                    </a:lnTo>
                    <a:lnTo>
                      <a:pt x="52" y="64"/>
                    </a:lnTo>
                    <a:lnTo>
                      <a:pt x="52" y="31"/>
                    </a:lnTo>
                    <a:lnTo>
                      <a:pt x="36" y="26"/>
                    </a:lnTo>
                    <a:lnTo>
                      <a:pt x="28" y="9"/>
                    </a:lnTo>
                    <a:lnTo>
                      <a:pt x="20" y="8"/>
                    </a:lnTo>
                    <a:lnTo>
                      <a:pt x="18" y="5"/>
                    </a:lnTo>
                    <a:lnTo>
                      <a:pt x="12" y="3"/>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40" name="Freeform 200">
                <a:extLst>
                  <a:ext uri="{FF2B5EF4-FFF2-40B4-BE49-F238E27FC236}">
                    <a16:creationId xmlns:a16="http://schemas.microsoft.com/office/drawing/2014/main" id="{B8691EE0-06C4-4F53-9ACD-1AC317EBD022}"/>
                  </a:ext>
                </a:extLst>
              </p:cNvPr>
              <p:cNvSpPr>
                <a:spLocks/>
              </p:cNvSpPr>
              <p:nvPr/>
            </p:nvSpPr>
            <p:spPr bwMode="auto">
              <a:xfrm>
                <a:off x="729" y="452"/>
                <a:ext cx="56" cy="67"/>
              </a:xfrm>
              <a:custGeom>
                <a:avLst/>
                <a:gdLst>
                  <a:gd name="T0" fmla="*/ 0 w 56"/>
                  <a:gd name="T1" fmla="*/ 0 h 67"/>
                  <a:gd name="T2" fmla="*/ 1 w 56"/>
                  <a:gd name="T3" fmla="*/ 38 h 67"/>
                  <a:gd name="T4" fmla="*/ 11 w 56"/>
                  <a:gd name="T5" fmla="*/ 38 h 67"/>
                  <a:gd name="T6" fmla="*/ 11 w 56"/>
                  <a:gd name="T7" fmla="*/ 47 h 67"/>
                  <a:gd name="T8" fmla="*/ 22 w 56"/>
                  <a:gd name="T9" fmla="*/ 47 h 67"/>
                  <a:gd name="T10" fmla="*/ 22 w 56"/>
                  <a:gd name="T11" fmla="*/ 64 h 67"/>
                  <a:gd name="T12" fmla="*/ 45 w 56"/>
                  <a:gd name="T13" fmla="*/ 64 h 67"/>
                  <a:gd name="T14" fmla="*/ 55 w 56"/>
                  <a:gd name="T15" fmla="*/ 66 h 67"/>
                  <a:gd name="T16" fmla="*/ 55 w 56"/>
                  <a:gd name="T17" fmla="*/ 32 h 67"/>
                  <a:gd name="T18" fmla="*/ 38 w 56"/>
                  <a:gd name="T19" fmla="*/ 27 h 67"/>
                  <a:gd name="T20" fmla="*/ 29 w 56"/>
                  <a:gd name="T21" fmla="*/ 10 h 67"/>
                  <a:gd name="T22" fmla="*/ 21 w 56"/>
                  <a:gd name="T23" fmla="*/ 8 h 67"/>
                  <a:gd name="T24" fmla="*/ 19 w 56"/>
                  <a:gd name="T25" fmla="*/ 5 h 67"/>
                  <a:gd name="T26" fmla="*/ 13 w 56"/>
                  <a:gd name="T27" fmla="*/ 3 h 67"/>
                  <a:gd name="T28" fmla="*/ 0 w 56"/>
                  <a:gd name="T29" fmla="*/ 0 h 6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6"/>
                  <a:gd name="T46" fmla="*/ 0 h 67"/>
                  <a:gd name="T47" fmla="*/ 56 w 56"/>
                  <a:gd name="T48" fmla="*/ 67 h 6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6" h="67">
                    <a:moveTo>
                      <a:pt x="0" y="0"/>
                    </a:moveTo>
                    <a:lnTo>
                      <a:pt x="1" y="38"/>
                    </a:lnTo>
                    <a:lnTo>
                      <a:pt x="11" y="38"/>
                    </a:lnTo>
                    <a:lnTo>
                      <a:pt x="11" y="47"/>
                    </a:lnTo>
                    <a:lnTo>
                      <a:pt x="22" y="47"/>
                    </a:lnTo>
                    <a:lnTo>
                      <a:pt x="22" y="64"/>
                    </a:lnTo>
                    <a:lnTo>
                      <a:pt x="45" y="64"/>
                    </a:lnTo>
                    <a:lnTo>
                      <a:pt x="55" y="66"/>
                    </a:lnTo>
                    <a:lnTo>
                      <a:pt x="55" y="32"/>
                    </a:lnTo>
                    <a:lnTo>
                      <a:pt x="38" y="27"/>
                    </a:lnTo>
                    <a:lnTo>
                      <a:pt x="29" y="10"/>
                    </a:lnTo>
                    <a:lnTo>
                      <a:pt x="21" y="8"/>
                    </a:lnTo>
                    <a:lnTo>
                      <a:pt x="19" y="5"/>
                    </a:lnTo>
                    <a:lnTo>
                      <a:pt x="13" y="3"/>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41" name="Freeform 201">
                <a:extLst>
                  <a:ext uri="{FF2B5EF4-FFF2-40B4-BE49-F238E27FC236}">
                    <a16:creationId xmlns:a16="http://schemas.microsoft.com/office/drawing/2014/main" id="{2C40874D-3146-430C-909E-9BF7CA691689}"/>
                  </a:ext>
                </a:extLst>
              </p:cNvPr>
              <p:cNvSpPr>
                <a:spLocks/>
              </p:cNvSpPr>
              <p:nvPr/>
            </p:nvSpPr>
            <p:spPr bwMode="auto">
              <a:xfrm>
                <a:off x="675" y="663"/>
                <a:ext cx="76" cy="55"/>
              </a:xfrm>
              <a:custGeom>
                <a:avLst/>
                <a:gdLst>
                  <a:gd name="T0" fmla="*/ 0 w 76"/>
                  <a:gd name="T1" fmla="*/ 0 h 55"/>
                  <a:gd name="T2" fmla="*/ 0 w 76"/>
                  <a:gd name="T3" fmla="*/ 52 h 55"/>
                  <a:gd name="T4" fmla="*/ 0 w 76"/>
                  <a:gd name="T5" fmla="*/ 54 h 55"/>
                  <a:gd name="T6" fmla="*/ 17 w 76"/>
                  <a:gd name="T7" fmla="*/ 54 h 55"/>
                  <a:gd name="T8" fmla="*/ 16 w 76"/>
                  <a:gd name="T9" fmla="*/ 48 h 55"/>
                  <a:gd name="T10" fmla="*/ 22 w 76"/>
                  <a:gd name="T11" fmla="*/ 44 h 55"/>
                  <a:gd name="T12" fmla="*/ 75 w 76"/>
                  <a:gd name="T13" fmla="*/ 46 h 55"/>
                  <a:gd name="T14" fmla="*/ 75 w 76"/>
                  <a:gd name="T15" fmla="*/ 36 h 55"/>
                  <a:gd name="T16" fmla="*/ 74 w 76"/>
                  <a:gd name="T17" fmla="*/ 18 h 55"/>
                  <a:gd name="T18" fmla="*/ 33 w 76"/>
                  <a:gd name="T19" fmla="*/ 18 h 55"/>
                  <a:gd name="T20" fmla="*/ 33 w 76"/>
                  <a:gd name="T21" fmla="*/ 11 h 55"/>
                  <a:gd name="T22" fmla="*/ 22 w 76"/>
                  <a:gd name="T23" fmla="*/ 10 h 55"/>
                  <a:gd name="T24" fmla="*/ 21 w 76"/>
                  <a:gd name="T25" fmla="*/ 1 h 55"/>
                  <a:gd name="T26" fmla="*/ 0 w 76"/>
                  <a:gd name="T27" fmla="*/ 0 h 5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
                  <a:gd name="T43" fmla="*/ 0 h 55"/>
                  <a:gd name="T44" fmla="*/ 76 w 76"/>
                  <a:gd name="T45" fmla="*/ 55 h 5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 h="55">
                    <a:moveTo>
                      <a:pt x="0" y="0"/>
                    </a:moveTo>
                    <a:lnTo>
                      <a:pt x="0" y="52"/>
                    </a:lnTo>
                    <a:lnTo>
                      <a:pt x="0" y="54"/>
                    </a:lnTo>
                    <a:lnTo>
                      <a:pt x="17" y="54"/>
                    </a:lnTo>
                    <a:lnTo>
                      <a:pt x="16" y="48"/>
                    </a:lnTo>
                    <a:lnTo>
                      <a:pt x="22" y="44"/>
                    </a:lnTo>
                    <a:lnTo>
                      <a:pt x="75" y="46"/>
                    </a:lnTo>
                    <a:lnTo>
                      <a:pt x="75" y="36"/>
                    </a:lnTo>
                    <a:lnTo>
                      <a:pt x="74" y="18"/>
                    </a:lnTo>
                    <a:lnTo>
                      <a:pt x="33" y="18"/>
                    </a:lnTo>
                    <a:lnTo>
                      <a:pt x="33" y="11"/>
                    </a:lnTo>
                    <a:lnTo>
                      <a:pt x="22" y="10"/>
                    </a:lnTo>
                    <a:lnTo>
                      <a:pt x="21" y="1"/>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42" name="Freeform 202">
                <a:extLst>
                  <a:ext uri="{FF2B5EF4-FFF2-40B4-BE49-F238E27FC236}">
                    <a16:creationId xmlns:a16="http://schemas.microsoft.com/office/drawing/2014/main" id="{85A14247-509B-4CA7-B225-23BACE3F564D}"/>
                  </a:ext>
                </a:extLst>
              </p:cNvPr>
              <p:cNvSpPr>
                <a:spLocks/>
              </p:cNvSpPr>
              <p:nvPr/>
            </p:nvSpPr>
            <p:spPr bwMode="auto">
              <a:xfrm>
                <a:off x="675" y="663"/>
                <a:ext cx="78" cy="59"/>
              </a:xfrm>
              <a:custGeom>
                <a:avLst/>
                <a:gdLst>
                  <a:gd name="T0" fmla="*/ 0 w 78"/>
                  <a:gd name="T1" fmla="*/ 0 h 59"/>
                  <a:gd name="T2" fmla="*/ 0 w 78"/>
                  <a:gd name="T3" fmla="*/ 56 h 59"/>
                  <a:gd name="T4" fmla="*/ 0 w 78"/>
                  <a:gd name="T5" fmla="*/ 58 h 59"/>
                  <a:gd name="T6" fmla="*/ 17 w 78"/>
                  <a:gd name="T7" fmla="*/ 58 h 59"/>
                  <a:gd name="T8" fmla="*/ 16 w 78"/>
                  <a:gd name="T9" fmla="*/ 51 h 59"/>
                  <a:gd name="T10" fmla="*/ 23 w 78"/>
                  <a:gd name="T11" fmla="*/ 48 h 59"/>
                  <a:gd name="T12" fmla="*/ 77 w 78"/>
                  <a:gd name="T13" fmla="*/ 49 h 59"/>
                  <a:gd name="T14" fmla="*/ 77 w 78"/>
                  <a:gd name="T15" fmla="*/ 39 h 59"/>
                  <a:gd name="T16" fmla="*/ 76 w 78"/>
                  <a:gd name="T17" fmla="*/ 19 h 59"/>
                  <a:gd name="T18" fmla="*/ 34 w 78"/>
                  <a:gd name="T19" fmla="*/ 20 h 59"/>
                  <a:gd name="T20" fmla="*/ 34 w 78"/>
                  <a:gd name="T21" fmla="*/ 11 h 59"/>
                  <a:gd name="T22" fmla="*/ 23 w 78"/>
                  <a:gd name="T23" fmla="*/ 11 h 59"/>
                  <a:gd name="T24" fmla="*/ 22 w 78"/>
                  <a:gd name="T25" fmla="*/ 1 h 59"/>
                  <a:gd name="T26" fmla="*/ 0 w 78"/>
                  <a:gd name="T27" fmla="*/ 0 h 5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8"/>
                  <a:gd name="T43" fmla="*/ 0 h 59"/>
                  <a:gd name="T44" fmla="*/ 78 w 78"/>
                  <a:gd name="T45" fmla="*/ 59 h 5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8" h="59">
                    <a:moveTo>
                      <a:pt x="0" y="0"/>
                    </a:moveTo>
                    <a:lnTo>
                      <a:pt x="0" y="56"/>
                    </a:lnTo>
                    <a:lnTo>
                      <a:pt x="0" y="58"/>
                    </a:lnTo>
                    <a:lnTo>
                      <a:pt x="17" y="58"/>
                    </a:lnTo>
                    <a:lnTo>
                      <a:pt x="16" y="51"/>
                    </a:lnTo>
                    <a:lnTo>
                      <a:pt x="23" y="48"/>
                    </a:lnTo>
                    <a:lnTo>
                      <a:pt x="77" y="49"/>
                    </a:lnTo>
                    <a:lnTo>
                      <a:pt x="77" y="39"/>
                    </a:lnTo>
                    <a:lnTo>
                      <a:pt x="76" y="19"/>
                    </a:lnTo>
                    <a:lnTo>
                      <a:pt x="34" y="20"/>
                    </a:lnTo>
                    <a:lnTo>
                      <a:pt x="34" y="11"/>
                    </a:lnTo>
                    <a:lnTo>
                      <a:pt x="23" y="11"/>
                    </a:lnTo>
                    <a:lnTo>
                      <a:pt x="22" y="1"/>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43" name="Freeform 203">
                <a:extLst>
                  <a:ext uri="{FF2B5EF4-FFF2-40B4-BE49-F238E27FC236}">
                    <a16:creationId xmlns:a16="http://schemas.microsoft.com/office/drawing/2014/main" id="{2F51E0FD-13E1-42EA-AE81-41A170F68A9B}"/>
                  </a:ext>
                </a:extLst>
              </p:cNvPr>
              <p:cNvSpPr>
                <a:spLocks/>
              </p:cNvSpPr>
              <p:nvPr/>
            </p:nvSpPr>
            <p:spPr bwMode="auto">
              <a:xfrm>
                <a:off x="869" y="811"/>
                <a:ext cx="42" cy="38"/>
              </a:xfrm>
              <a:custGeom>
                <a:avLst/>
                <a:gdLst>
                  <a:gd name="T0" fmla="*/ 0 w 42"/>
                  <a:gd name="T1" fmla="*/ 0 h 38"/>
                  <a:gd name="T2" fmla="*/ 1 w 42"/>
                  <a:gd name="T3" fmla="*/ 37 h 38"/>
                  <a:gd name="T4" fmla="*/ 21 w 42"/>
                  <a:gd name="T5" fmla="*/ 37 h 38"/>
                  <a:gd name="T6" fmla="*/ 41 w 42"/>
                  <a:gd name="T7" fmla="*/ 37 h 38"/>
                  <a:gd name="T8" fmla="*/ 41 w 42"/>
                  <a:gd name="T9" fmla="*/ 0 h 38"/>
                  <a:gd name="T10" fmla="*/ 0 w 42"/>
                  <a:gd name="T11" fmla="*/ 0 h 38"/>
                  <a:gd name="T12" fmla="*/ 0 60000 65536"/>
                  <a:gd name="T13" fmla="*/ 0 60000 65536"/>
                  <a:gd name="T14" fmla="*/ 0 60000 65536"/>
                  <a:gd name="T15" fmla="*/ 0 60000 65536"/>
                  <a:gd name="T16" fmla="*/ 0 60000 65536"/>
                  <a:gd name="T17" fmla="*/ 0 60000 65536"/>
                  <a:gd name="T18" fmla="*/ 0 w 42"/>
                  <a:gd name="T19" fmla="*/ 0 h 38"/>
                  <a:gd name="T20" fmla="*/ 42 w 42"/>
                  <a:gd name="T21" fmla="*/ 38 h 38"/>
                </a:gdLst>
                <a:ahLst/>
                <a:cxnLst>
                  <a:cxn ang="T12">
                    <a:pos x="T0" y="T1"/>
                  </a:cxn>
                  <a:cxn ang="T13">
                    <a:pos x="T2" y="T3"/>
                  </a:cxn>
                  <a:cxn ang="T14">
                    <a:pos x="T4" y="T5"/>
                  </a:cxn>
                  <a:cxn ang="T15">
                    <a:pos x="T6" y="T7"/>
                  </a:cxn>
                  <a:cxn ang="T16">
                    <a:pos x="T8" y="T9"/>
                  </a:cxn>
                  <a:cxn ang="T17">
                    <a:pos x="T10" y="T11"/>
                  </a:cxn>
                </a:cxnLst>
                <a:rect l="T18" t="T19" r="T20" b="T21"/>
                <a:pathLst>
                  <a:path w="42" h="38">
                    <a:moveTo>
                      <a:pt x="0" y="0"/>
                    </a:moveTo>
                    <a:lnTo>
                      <a:pt x="1" y="37"/>
                    </a:lnTo>
                    <a:lnTo>
                      <a:pt x="21" y="37"/>
                    </a:lnTo>
                    <a:lnTo>
                      <a:pt x="41" y="37"/>
                    </a:lnTo>
                    <a:lnTo>
                      <a:pt x="41"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44" name="Freeform 204">
                <a:extLst>
                  <a:ext uri="{FF2B5EF4-FFF2-40B4-BE49-F238E27FC236}">
                    <a16:creationId xmlns:a16="http://schemas.microsoft.com/office/drawing/2014/main" id="{EFA30F74-B424-4FA9-BC66-2385033121B6}"/>
                  </a:ext>
                </a:extLst>
              </p:cNvPr>
              <p:cNvSpPr>
                <a:spLocks/>
              </p:cNvSpPr>
              <p:nvPr/>
            </p:nvSpPr>
            <p:spPr bwMode="auto">
              <a:xfrm>
                <a:off x="869" y="811"/>
                <a:ext cx="45" cy="41"/>
              </a:xfrm>
              <a:custGeom>
                <a:avLst/>
                <a:gdLst>
                  <a:gd name="T0" fmla="*/ 0 w 45"/>
                  <a:gd name="T1" fmla="*/ 0 h 41"/>
                  <a:gd name="T2" fmla="*/ 1 w 45"/>
                  <a:gd name="T3" fmla="*/ 40 h 41"/>
                  <a:gd name="T4" fmla="*/ 22 w 45"/>
                  <a:gd name="T5" fmla="*/ 40 h 41"/>
                  <a:gd name="T6" fmla="*/ 44 w 45"/>
                  <a:gd name="T7" fmla="*/ 40 h 41"/>
                  <a:gd name="T8" fmla="*/ 44 w 45"/>
                  <a:gd name="T9" fmla="*/ 0 h 41"/>
                  <a:gd name="T10" fmla="*/ 0 w 45"/>
                  <a:gd name="T11" fmla="*/ 0 h 41"/>
                  <a:gd name="T12" fmla="*/ 0 60000 65536"/>
                  <a:gd name="T13" fmla="*/ 0 60000 65536"/>
                  <a:gd name="T14" fmla="*/ 0 60000 65536"/>
                  <a:gd name="T15" fmla="*/ 0 60000 65536"/>
                  <a:gd name="T16" fmla="*/ 0 60000 65536"/>
                  <a:gd name="T17" fmla="*/ 0 60000 65536"/>
                  <a:gd name="T18" fmla="*/ 0 w 45"/>
                  <a:gd name="T19" fmla="*/ 0 h 41"/>
                  <a:gd name="T20" fmla="*/ 45 w 45"/>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45" h="41">
                    <a:moveTo>
                      <a:pt x="0" y="0"/>
                    </a:moveTo>
                    <a:lnTo>
                      <a:pt x="1" y="40"/>
                    </a:lnTo>
                    <a:lnTo>
                      <a:pt x="22" y="40"/>
                    </a:lnTo>
                    <a:lnTo>
                      <a:pt x="44" y="40"/>
                    </a:lnTo>
                    <a:lnTo>
                      <a:pt x="44"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45" name="Freeform 205">
                <a:extLst>
                  <a:ext uri="{FF2B5EF4-FFF2-40B4-BE49-F238E27FC236}">
                    <a16:creationId xmlns:a16="http://schemas.microsoft.com/office/drawing/2014/main" id="{28FFE516-E70A-4538-AB94-647DA6DFCA22}"/>
                  </a:ext>
                </a:extLst>
              </p:cNvPr>
              <p:cNvSpPr>
                <a:spLocks/>
              </p:cNvSpPr>
              <p:nvPr/>
            </p:nvSpPr>
            <p:spPr bwMode="auto">
              <a:xfrm>
                <a:off x="752" y="700"/>
                <a:ext cx="45" cy="64"/>
              </a:xfrm>
              <a:custGeom>
                <a:avLst/>
                <a:gdLst>
                  <a:gd name="T0" fmla="*/ 0 w 45"/>
                  <a:gd name="T1" fmla="*/ 0 h 64"/>
                  <a:gd name="T2" fmla="*/ 1 w 45"/>
                  <a:gd name="T3" fmla="*/ 11 h 64"/>
                  <a:gd name="T4" fmla="*/ 0 w 45"/>
                  <a:gd name="T5" fmla="*/ 55 h 64"/>
                  <a:gd name="T6" fmla="*/ 0 w 45"/>
                  <a:gd name="T7" fmla="*/ 63 h 64"/>
                  <a:gd name="T8" fmla="*/ 44 w 45"/>
                  <a:gd name="T9" fmla="*/ 63 h 64"/>
                  <a:gd name="T10" fmla="*/ 44 w 45"/>
                  <a:gd name="T11" fmla="*/ 60 h 64"/>
                  <a:gd name="T12" fmla="*/ 40 w 45"/>
                  <a:gd name="T13" fmla="*/ 55 h 64"/>
                  <a:gd name="T14" fmla="*/ 39 w 45"/>
                  <a:gd name="T15" fmla="*/ 49 h 64"/>
                  <a:gd name="T16" fmla="*/ 28 w 45"/>
                  <a:gd name="T17" fmla="*/ 36 h 64"/>
                  <a:gd name="T18" fmla="*/ 30 w 45"/>
                  <a:gd name="T19" fmla="*/ 32 h 64"/>
                  <a:gd name="T20" fmla="*/ 24 w 45"/>
                  <a:gd name="T21" fmla="*/ 21 h 64"/>
                  <a:gd name="T22" fmla="*/ 24 w 45"/>
                  <a:gd name="T23" fmla="*/ 16 h 64"/>
                  <a:gd name="T24" fmla="*/ 25 w 45"/>
                  <a:gd name="T25" fmla="*/ 14 h 64"/>
                  <a:gd name="T26" fmla="*/ 28 w 45"/>
                  <a:gd name="T27" fmla="*/ 14 h 64"/>
                  <a:gd name="T28" fmla="*/ 29 w 45"/>
                  <a:gd name="T29" fmla="*/ 8 h 64"/>
                  <a:gd name="T30" fmla="*/ 33 w 45"/>
                  <a:gd name="T31" fmla="*/ 10 h 64"/>
                  <a:gd name="T32" fmla="*/ 34 w 45"/>
                  <a:gd name="T33" fmla="*/ 7 h 64"/>
                  <a:gd name="T34" fmla="*/ 34 w 45"/>
                  <a:gd name="T35" fmla="*/ 0 h 64"/>
                  <a:gd name="T36" fmla="*/ 0 w 45"/>
                  <a:gd name="T37" fmla="*/ 0 h 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5"/>
                  <a:gd name="T58" fmla="*/ 0 h 64"/>
                  <a:gd name="T59" fmla="*/ 45 w 45"/>
                  <a:gd name="T60" fmla="*/ 64 h 6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5" h="64">
                    <a:moveTo>
                      <a:pt x="0" y="0"/>
                    </a:moveTo>
                    <a:lnTo>
                      <a:pt x="1" y="11"/>
                    </a:lnTo>
                    <a:lnTo>
                      <a:pt x="0" y="55"/>
                    </a:lnTo>
                    <a:lnTo>
                      <a:pt x="0" y="63"/>
                    </a:lnTo>
                    <a:lnTo>
                      <a:pt x="44" y="63"/>
                    </a:lnTo>
                    <a:lnTo>
                      <a:pt x="44" y="60"/>
                    </a:lnTo>
                    <a:lnTo>
                      <a:pt x="40" y="55"/>
                    </a:lnTo>
                    <a:lnTo>
                      <a:pt x="39" y="49"/>
                    </a:lnTo>
                    <a:lnTo>
                      <a:pt x="28" y="36"/>
                    </a:lnTo>
                    <a:lnTo>
                      <a:pt x="30" y="32"/>
                    </a:lnTo>
                    <a:lnTo>
                      <a:pt x="24" y="21"/>
                    </a:lnTo>
                    <a:lnTo>
                      <a:pt x="24" y="16"/>
                    </a:lnTo>
                    <a:lnTo>
                      <a:pt x="25" y="14"/>
                    </a:lnTo>
                    <a:lnTo>
                      <a:pt x="28" y="14"/>
                    </a:lnTo>
                    <a:lnTo>
                      <a:pt x="29" y="8"/>
                    </a:lnTo>
                    <a:lnTo>
                      <a:pt x="33" y="10"/>
                    </a:lnTo>
                    <a:lnTo>
                      <a:pt x="34" y="7"/>
                    </a:lnTo>
                    <a:lnTo>
                      <a:pt x="34"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46" name="Freeform 206">
                <a:extLst>
                  <a:ext uri="{FF2B5EF4-FFF2-40B4-BE49-F238E27FC236}">
                    <a16:creationId xmlns:a16="http://schemas.microsoft.com/office/drawing/2014/main" id="{CB3DBB24-E01A-49BC-8AC5-4AA995897E9A}"/>
                  </a:ext>
                </a:extLst>
              </p:cNvPr>
              <p:cNvSpPr>
                <a:spLocks/>
              </p:cNvSpPr>
              <p:nvPr/>
            </p:nvSpPr>
            <p:spPr bwMode="auto">
              <a:xfrm>
                <a:off x="752" y="700"/>
                <a:ext cx="48" cy="67"/>
              </a:xfrm>
              <a:custGeom>
                <a:avLst/>
                <a:gdLst>
                  <a:gd name="T0" fmla="*/ 0 w 48"/>
                  <a:gd name="T1" fmla="*/ 0 h 67"/>
                  <a:gd name="T2" fmla="*/ 1 w 48"/>
                  <a:gd name="T3" fmla="*/ 11 h 67"/>
                  <a:gd name="T4" fmla="*/ 0 w 48"/>
                  <a:gd name="T5" fmla="*/ 57 h 67"/>
                  <a:gd name="T6" fmla="*/ 0 w 48"/>
                  <a:gd name="T7" fmla="*/ 66 h 67"/>
                  <a:gd name="T8" fmla="*/ 47 w 48"/>
                  <a:gd name="T9" fmla="*/ 66 h 67"/>
                  <a:gd name="T10" fmla="*/ 47 w 48"/>
                  <a:gd name="T11" fmla="*/ 63 h 67"/>
                  <a:gd name="T12" fmla="*/ 43 w 48"/>
                  <a:gd name="T13" fmla="*/ 58 h 67"/>
                  <a:gd name="T14" fmla="*/ 41 w 48"/>
                  <a:gd name="T15" fmla="*/ 51 h 67"/>
                  <a:gd name="T16" fmla="*/ 30 w 48"/>
                  <a:gd name="T17" fmla="*/ 38 h 67"/>
                  <a:gd name="T18" fmla="*/ 32 w 48"/>
                  <a:gd name="T19" fmla="*/ 33 h 67"/>
                  <a:gd name="T20" fmla="*/ 26 w 48"/>
                  <a:gd name="T21" fmla="*/ 22 h 67"/>
                  <a:gd name="T22" fmla="*/ 25 w 48"/>
                  <a:gd name="T23" fmla="*/ 17 h 67"/>
                  <a:gd name="T24" fmla="*/ 27 w 48"/>
                  <a:gd name="T25" fmla="*/ 15 h 67"/>
                  <a:gd name="T26" fmla="*/ 30 w 48"/>
                  <a:gd name="T27" fmla="*/ 14 h 67"/>
                  <a:gd name="T28" fmla="*/ 31 w 48"/>
                  <a:gd name="T29" fmla="*/ 9 h 67"/>
                  <a:gd name="T30" fmla="*/ 35 w 48"/>
                  <a:gd name="T31" fmla="*/ 10 h 67"/>
                  <a:gd name="T32" fmla="*/ 36 w 48"/>
                  <a:gd name="T33" fmla="*/ 8 h 67"/>
                  <a:gd name="T34" fmla="*/ 37 w 48"/>
                  <a:gd name="T35" fmla="*/ 0 h 67"/>
                  <a:gd name="T36" fmla="*/ 0 w 48"/>
                  <a:gd name="T37" fmla="*/ 0 h 6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8"/>
                  <a:gd name="T58" fmla="*/ 0 h 67"/>
                  <a:gd name="T59" fmla="*/ 48 w 48"/>
                  <a:gd name="T60" fmla="*/ 67 h 6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8" h="67">
                    <a:moveTo>
                      <a:pt x="0" y="0"/>
                    </a:moveTo>
                    <a:lnTo>
                      <a:pt x="1" y="11"/>
                    </a:lnTo>
                    <a:lnTo>
                      <a:pt x="0" y="57"/>
                    </a:lnTo>
                    <a:lnTo>
                      <a:pt x="0" y="66"/>
                    </a:lnTo>
                    <a:lnTo>
                      <a:pt x="47" y="66"/>
                    </a:lnTo>
                    <a:lnTo>
                      <a:pt x="47" y="63"/>
                    </a:lnTo>
                    <a:lnTo>
                      <a:pt x="43" y="58"/>
                    </a:lnTo>
                    <a:lnTo>
                      <a:pt x="41" y="51"/>
                    </a:lnTo>
                    <a:lnTo>
                      <a:pt x="30" y="38"/>
                    </a:lnTo>
                    <a:lnTo>
                      <a:pt x="32" y="33"/>
                    </a:lnTo>
                    <a:lnTo>
                      <a:pt x="26" y="22"/>
                    </a:lnTo>
                    <a:lnTo>
                      <a:pt x="25" y="17"/>
                    </a:lnTo>
                    <a:lnTo>
                      <a:pt x="27" y="15"/>
                    </a:lnTo>
                    <a:lnTo>
                      <a:pt x="30" y="14"/>
                    </a:lnTo>
                    <a:lnTo>
                      <a:pt x="31" y="9"/>
                    </a:lnTo>
                    <a:lnTo>
                      <a:pt x="35" y="10"/>
                    </a:lnTo>
                    <a:lnTo>
                      <a:pt x="36" y="8"/>
                    </a:lnTo>
                    <a:lnTo>
                      <a:pt x="37"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47" name="Freeform 207">
                <a:extLst>
                  <a:ext uri="{FF2B5EF4-FFF2-40B4-BE49-F238E27FC236}">
                    <a16:creationId xmlns:a16="http://schemas.microsoft.com/office/drawing/2014/main" id="{2F9B956D-24A3-4445-B6D3-9058469B191A}"/>
                  </a:ext>
                </a:extLst>
              </p:cNvPr>
              <p:cNvSpPr>
                <a:spLocks/>
              </p:cNvSpPr>
              <p:nvPr/>
            </p:nvSpPr>
            <p:spPr bwMode="auto">
              <a:xfrm>
                <a:off x="934" y="866"/>
                <a:ext cx="47" cy="18"/>
              </a:xfrm>
              <a:custGeom>
                <a:avLst/>
                <a:gdLst>
                  <a:gd name="T0" fmla="*/ 0 w 47"/>
                  <a:gd name="T1" fmla="*/ 6 h 18"/>
                  <a:gd name="T2" fmla="*/ 0 w 47"/>
                  <a:gd name="T3" fmla="*/ 17 h 18"/>
                  <a:gd name="T4" fmla="*/ 10 w 47"/>
                  <a:gd name="T5" fmla="*/ 16 h 18"/>
                  <a:gd name="T6" fmla="*/ 46 w 47"/>
                  <a:gd name="T7" fmla="*/ 16 h 18"/>
                  <a:gd name="T8" fmla="*/ 44 w 47"/>
                  <a:gd name="T9" fmla="*/ 9 h 18"/>
                  <a:gd name="T10" fmla="*/ 46 w 47"/>
                  <a:gd name="T11" fmla="*/ 0 h 18"/>
                  <a:gd name="T12" fmla="*/ 10 w 47"/>
                  <a:gd name="T13" fmla="*/ 0 h 18"/>
                  <a:gd name="T14" fmla="*/ 10 w 47"/>
                  <a:gd name="T15" fmla="*/ 5 h 18"/>
                  <a:gd name="T16" fmla="*/ 0 w 47"/>
                  <a:gd name="T17" fmla="*/ 6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7"/>
                  <a:gd name="T28" fmla="*/ 0 h 18"/>
                  <a:gd name="T29" fmla="*/ 47 w 47"/>
                  <a:gd name="T30" fmla="*/ 18 h 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7" h="18">
                    <a:moveTo>
                      <a:pt x="0" y="6"/>
                    </a:moveTo>
                    <a:lnTo>
                      <a:pt x="0" y="17"/>
                    </a:lnTo>
                    <a:lnTo>
                      <a:pt x="10" y="16"/>
                    </a:lnTo>
                    <a:lnTo>
                      <a:pt x="46" y="16"/>
                    </a:lnTo>
                    <a:lnTo>
                      <a:pt x="44" y="9"/>
                    </a:lnTo>
                    <a:lnTo>
                      <a:pt x="46" y="0"/>
                    </a:lnTo>
                    <a:lnTo>
                      <a:pt x="10" y="0"/>
                    </a:lnTo>
                    <a:lnTo>
                      <a:pt x="10" y="5"/>
                    </a:lnTo>
                    <a:lnTo>
                      <a:pt x="0" y="6"/>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48" name="Freeform 208">
                <a:extLst>
                  <a:ext uri="{FF2B5EF4-FFF2-40B4-BE49-F238E27FC236}">
                    <a16:creationId xmlns:a16="http://schemas.microsoft.com/office/drawing/2014/main" id="{E8A9D743-677E-44CB-8C2F-3D40AE608735}"/>
                  </a:ext>
                </a:extLst>
              </p:cNvPr>
              <p:cNvSpPr>
                <a:spLocks/>
              </p:cNvSpPr>
              <p:nvPr/>
            </p:nvSpPr>
            <p:spPr bwMode="auto">
              <a:xfrm>
                <a:off x="934" y="866"/>
                <a:ext cx="48" cy="21"/>
              </a:xfrm>
              <a:custGeom>
                <a:avLst/>
                <a:gdLst>
                  <a:gd name="T0" fmla="*/ 0 w 48"/>
                  <a:gd name="T1" fmla="*/ 7 h 21"/>
                  <a:gd name="T2" fmla="*/ 0 w 48"/>
                  <a:gd name="T3" fmla="*/ 20 h 21"/>
                  <a:gd name="T4" fmla="*/ 10 w 48"/>
                  <a:gd name="T5" fmla="*/ 19 h 21"/>
                  <a:gd name="T6" fmla="*/ 47 w 48"/>
                  <a:gd name="T7" fmla="*/ 19 h 21"/>
                  <a:gd name="T8" fmla="*/ 45 w 48"/>
                  <a:gd name="T9" fmla="*/ 10 h 21"/>
                  <a:gd name="T10" fmla="*/ 47 w 48"/>
                  <a:gd name="T11" fmla="*/ 0 h 21"/>
                  <a:gd name="T12" fmla="*/ 11 w 48"/>
                  <a:gd name="T13" fmla="*/ 0 h 21"/>
                  <a:gd name="T14" fmla="*/ 10 w 48"/>
                  <a:gd name="T15" fmla="*/ 6 h 21"/>
                  <a:gd name="T16" fmla="*/ 0 w 48"/>
                  <a:gd name="T17" fmla="*/ 7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8"/>
                  <a:gd name="T28" fmla="*/ 0 h 21"/>
                  <a:gd name="T29" fmla="*/ 48 w 48"/>
                  <a:gd name="T30" fmla="*/ 21 h 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8" h="21">
                    <a:moveTo>
                      <a:pt x="0" y="7"/>
                    </a:moveTo>
                    <a:lnTo>
                      <a:pt x="0" y="20"/>
                    </a:lnTo>
                    <a:lnTo>
                      <a:pt x="10" y="19"/>
                    </a:lnTo>
                    <a:lnTo>
                      <a:pt x="47" y="19"/>
                    </a:lnTo>
                    <a:lnTo>
                      <a:pt x="45" y="10"/>
                    </a:lnTo>
                    <a:lnTo>
                      <a:pt x="47" y="0"/>
                    </a:lnTo>
                    <a:lnTo>
                      <a:pt x="11" y="0"/>
                    </a:lnTo>
                    <a:lnTo>
                      <a:pt x="10" y="6"/>
                    </a:lnTo>
                    <a:lnTo>
                      <a:pt x="0" y="7"/>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49" name="Freeform 209">
                <a:extLst>
                  <a:ext uri="{FF2B5EF4-FFF2-40B4-BE49-F238E27FC236}">
                    <a16:creationId xmlns:a16="http://schemas.microsoft.com/office/drawing/2014/main" id="{99A5FA3C-F998-46E8-962A-265E3F2C6747}"/>
                  </a:ext>
                </a:extLst>
              </p:cNvPr>
              <p:cNvSpPr>
                <a:spLocks/>
              </p:cNvSpPr>
              <p:nvPr/>
            </p:nvSpPr>
            <p:spPr bwMode="auto">
              <a:xfrm>
                <a:off x="977" y="653"/>
                <a:ext cx="33" cy="36"/>
              </a:xfrm>
              <a:custGeom>
                <a:avLst/>
                <a:gdLst>
                  <a:gd name="T0" fmla="*/ 0 w 33"/>
                  <a:gd name="T1" fmla="*/ 2 h 36"/>
                  <a:gd name="T2" fmla="*/ 1 w 33"/>
                  <a:gd name="T3" fmla="*/ 1 h 36"/>
                  <a:gd name="T4" fmla="*/ 32 w 33"/>
                  <a:gd name="T5" fmla="*/ 0 h 36"/>
                  <a:gd name="T6" fmla="*/ 23 w 33"/>
                  <a:gd name="T7" fmla="*/ 18 h 36"/>
                  <a:gd name="T8" fmla="*/ 21 w 33"/>
                  <a:gd name="T9" fmla="*/ 34 h 36"/>
                  <a:gd name="T10" fmla="*/ 1 w 33"/>
                  <a:gd name="T11" fmla="*/ 35 h 36"/>
                  <a:gd name="T12" fmla="*/ 0 w 33"/>
                  <a:gd name="T13" fmla="*/ 2 h 36"/>
                  <a:gd name="T14" fmla="*/ 0 60000 65536"/>
                  <a:gd name="T15" fmla="*/ 0 60000 65536"/>
                  <a:gd name="T16" fmla="*/ 0 60000 65536"/>
                  <a:gd name="T17" fmla="*/ 0 60000 65536"/>
                  <a:gd name="T18" fmla="*/ 0 60000 65536"/>
                  <a:gd name="T19" fmla="*/ 0 60000 65536"/>
                  <a:gd name="T20" fmla="*/ 0 60000 65536"/>
                  <a:gd name="T21" fmla="*/ 0 w 33"/>
                  <a:gd name="T22" fmla="*/ 0 h 36"/>
                  <a:gd name="T23" fmla="*/ 33 w 33"/>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 h="36">
                    <a:moveTo>
                      <a:pt x="0" y="2"/>
                    </a:moveTo>
                    <a:lnTo>
                      <a:pt x="1" y="1"/>
                    </a:lnTo>
                    <a:lnTo>
                      <a:pt x="32" y="0"/>
                    </a:lnTo>
                    <a:lnTo>
                      <a:pt x="23" y="18"/>
                    </a:lnTo>
                    <a:lnTo>
                      <a:pt x="21" y="34"/>
                    </a:lnTo>
                    <a:lnTo>
                      <a:pt x="1" y="35"/>
                    </a:lnTo>
                    <a:lnTo>
                      <a:pt x="0" y="2"/>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50" name="Freeform 210">
                <a:extLst>
                  <a:ext uri="{FF2B5EF4-FFF2-40B4-BE49-F238E27FC236}">
                    <a16:creationId xmlns:a16="http://schemas.microsoft.com/office/drawing/2014/main" id="{69A7ECF4-D317-4A57-8CEF-650D650941AF}"/>
                  </a:ext>
                </a:extLst>
              </p:cNvPr>
              <p:cNvSpPr>
                <a:spLocks/>
              </p:cNvSpPr>
              <p:nvPr/>
            </p:nvSpPr>
            <p:spPr bwMode="auto">
              <a:xfrm>
                <a:off x="977" y="653"/>
                <a:ext cx="36" cy="38"/>
              </a:xfrm>
              <a:custGeom>
                <a:avLst/>
                <a:gdLst>
                  <a:gd name="T0" fmla="*/ 0 w 36"/>
                  <a:gd name="T1" fmla="*/ 3 h 38"/>
                  <a:gd name="T2" fmla="*/ 1 w 36"/>
                  <a:gd name="T3" fmla="*/ 1 h 38"/>
                  <a:gd name="T4" fmla="*/ 35 w 36"/>
                  <a:gd name="T5" fmla="*/ 0 h 38"/>
                  <a:gd name="T6" fmla="*/ 25 w 36"/>
                  <a:gd name="T7" fmla="*/ 19 h 38"/>
                  <a:gd name="T8" fmla="*/ 23 w 36"/>
                  <a:gd name="T9" fmla="*/ 36 h 38"/>
                  <a:gd name="T10" fmla="*/ 1 w 36"/>
                  <a:gd name="T11" fmla="*/ 37 h 38"/>
                  <a:gd name="T12" fmla="*/ 0 w 36"/>
                  <a:gd name="T13" fmla="*/ 3 h 38"/>
                  <a:gd name="T14" fmla="*/ 0 60000 65536"/>
                  <a:gd name="T15" fmla="*/ 0 60000 65536"/>
                  <a:gd name="T16" fmla="*/ 0 60000 65536"/>
                  <a:gd name="T17" fmla="*/ 0 60000 65536"/>
                  <a:gd name="T18" fmla="*/ 0 60000 65536"/>
                  <a:gd name="T19" fmla="*/ 0 60000 65536"/>
                  <a:gd name="T20" fmla="*/ 0 60000 65536"/>
                  <a:gd name="T21" fmla="*/ 0 w 36"/>
                  <a:gd name="T22" fmla="*/ 0 h 38"/>
                  <a:gd name="T23" fmla="*/ 36 w 36"/>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 h="38">
                    <a:moveTo>
                      <a:pt x="0" y="3"/>
                    </a:moveTo>
                    <a:lnTo>
                      <a:pt x="1" y="1"/>
                    </a:lnTo>
                    <a:lnTo>
                      <a:pt x="35" y="0"/>
                    </a:lnTo>
                    <a:lnTo>
                      <a:pt x="25" y="19"/>
                    </a:lnTo>
                    <a:lnTo>
                      <a:pt x="23" y="36"/>
                    </a:lnTo>
                    <a:lnTo>
                      <a:pt x="1" y="37"/>
                    </a:lnTo>
                    <a:lnTo>
                      <a:pt x="0" y="3"/>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51" name="Freeform 211">
                <a:extLst>
                  <a:ext uri="{FF2B5EF4-FFF2-40B4-BE49-F238E27FC236}">
                    <a16:creationId xmlns:a16="http://schemas.microsoft.com/office/drawing/2014/main" id="{6AD10A65-8C72-4F0A-8A7A-505B985A8BF0}"/>
                  </a:ext>
                </a:extLst>
              </p:cNvPr>
              <p:cNvSpPr>
                <a:spLocks/>
              </p:cNvSpPr>
              <p:nvPr/>
            </p:nvSpPr>
            <p:spPr bwMode="auto">
              <a:xfrm>
                <a:off x="650" y="717"/>
                <a:ext cx="46" cy="39"/>
              </a:xfrm>
              <a:custGeom>
                <a:avLst/>
                <a:gdLst>
                  <a:gd name="T0" fmla="*/ 0 w 46"/>
                  <a:gd name="T1" fmla="*/ 10 h 39"/>
                  <a:gd name="T2" fmla="*/ 10 w 46"/>
                  <a:gd name="T3" fmla="*/ 11 h 39"/>
                  <a:gd name="T4" fmla="*/ 9 w 46"/>
                  <a:gd name="T5" fmla="*/ 4 h 39"/>
                  <a:gd name="T6" fmla="*/ 14 w 46"/>
                  <a:gd name="T7" fmla="*/ 2 h 39"/>
                  <a:gd name="T8" fmla="*/ 18 w 46"/>
                  <a:gd name="T9" fmla="*/ 3 h 39"/>
                  <a:gd name="T10" fmla="*/ 20 w 46"/>
                  <a:gd name="T11" fmla="*/ 0 h 39"/>
                  <a:gd name="T12" fmla="*/ 24 w 46"/>
                  <a:gd name="T13" fmla="*/ 0 h 39"/>
                  <a:gd name="T14" fmla="*/ 24 w 46"/>
                  <a:gd name="T15" fmla="*/ 2 h 39"/>
                  <a:gd name="T16" fmla="*/ 41 w 46"/>
                  <a:gd name="T17" fmla="*/ 2 h 39"/>
                  <a:gd name="T18" fmla="*/ 45 w 46"/>
                  <a:gd name="T19" fmla="*/ 2 h 39"/>
                  <a:gd name="T20" fmla="*/ 45 w 46"/>
                  <a:gd name="T21" fmla="*/ 38 h 39"/>
                  <a:gd name="T22" fmla="*/ 16 w 46"/>
                  <a:gd name="T23" fmla="*/ 38 h 39"/>
                  <a:gd name="T24" fmla="*/ 13 w 46"/>
                  <a:gd name="T25" fmla="*/ 25 h 39"/>
                  <a:gd name="T26" fmla="*/ 0 w 46"/>
                  <a:gd name="T27" fmla="*/ 10 h 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6"/>
                  <a:gd name="T43" fmla="*/ 0 h 39"/>
                  <a:gd name="T44" fmla="*/ 46 w 46"/>
                  <a:gd name="T45" fmla="*/ 39 h 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6" h="39">
                    <a:moveTo>
                      <a:pt x="0" y="10"/>
                    </a:moveTo>
                    <a:lnTo>
                      <a:pt x="10" y="11"/>
                    </a:lnTo>
                    <a:lnTo>
                      <a:pt x="9" y="4"/>
                    </a:lnTo>
                    <a:lnTo>
                      <a:pt x="14" y="2"/>
                    </a:lnTo>
                    <a:lnTo>
                      <a:pt x="18" y="3"/>
                    </a:lnTo>
                    <a:lnTo>
                      <a:pt x="20" y="0"/>
                    </a:lnTo>
                    <a:lnTo>
                      <a:pt x="24" y="0"/>
                    </a:lnTo>
                    <a:lnTo>
                      <a:pt x="24" y="2"/>
                    </a:lnTo>
                    <a:lnTo>
                      <a:pt x="41" y="2"/>
                    </a:lnTo>
                    <a:lnTo>
                      <a:pt x="45" y="2"/>
                    </a:lnTo>
                    <a:lnTo>
                      <a:pt x="45" y="38"/>
                    </a:lnTo>
                    <a:lnTo>
                      <a:pt x="16" y="38"/>
                    </a:lnTo>
                    <a:lnTo>
                      <a:pt x="13" y="25"/>
                    </a:lnTo>
                    <a:lnTo>
                      <a:pt x="0" y="1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52" name="Freeform 212">
                <a:extLst>
                  <a:ext uri="{FF2B5EF4-FFF2-40B4-BE49-F238E27FC236}">
                    <a16:creationId xmlns:a16="http://schemas.microsoft.com/office/drawing/2014/main" id="{EE6C2141-4848-4343-B3EA-4E0C8813095E}"/>
                  </a:ext>
                </a:extLst>
              </p:cNvPr>
              <p:cNvSpPr>
                <a:spLocks/>
              </p:cNvSpPr>
              <p:nvPr/>
            </p:nvSpPr>
            <p:spPr bwMode="auto">
              <a:xfrm>
                <a:off x="650" y="717"/>
                <a:ext cx="48" cy="40"/>
              </a:xfrm>
              <a:custGeom>
                <a:avLst/>
                <a:gdLst>
                  <a:gd name="T0" fmla="*/ 0 w 48"/>
                  <a:gd name="T1" fmla="*/ 10 h 40"/>
                  <a:gd name="T2" fmla="*/ 10 w 48"/>
                  <a:gd name="T3" fmla="*/ 11 h 40"/>
                  <a:gd name="T4" fmla="*/ 9 w 48"/>
                  <a:gd name="T5" fmla="*/ 4 h 40"/>
                  <a:gd name="T6" fmla="*/ 14 w 48"/>
                  <a:gd name="T7" fmla="*/ 2 h 40"/>
                  <a:gd name="T8" fmla="*/ 19 w 48"/>
                  <a:gd name="T9" fmla="*/ 3 h 40"/>
                  <a:gd name="T10" fmla="*/ 20 w 48"/>
                  <a:gd name="T11" fmla="*/ 0 h 40"/>
                  <a:gd name="T12" fmla="*/ 25 w 48"/>
                  <a:gd name="T13" fmla="*/ 0 h 40"/>
                  <a:gd name="T14" fmla="*/ 25 w 48"/>
                  <a:gd name="T15" fmla="*/ 2 h 40"/>
                  <a:gd name="T16" fmla="*/ 42 w 48"/>
                  <a:gd name="T17" fmla="*/ 2 h 40"/>
                  <a:gd name="T18" fmla="*/ 47 w 48"/>
                  <a:gd name="T19" fmla="*/ 2 h 40"/>
                  <a:gd name="T20" fmla="*/ 47 w 48"/>
                  <a:gd name="T21" fmla="*/ 39 h 40"/>
                  <a:gd name="T22" fmla="*/ 16 w 48"/>
                  <a:gd name="T23" fmla="*/ 39 h 40"/>
                  <a:gd name="T24" fmla="*/ 14 w 48"/>
                  <a:gd name="T25" fmla="*/ 25 h 40"/>
                  <a:gd name="T26" fmla="*/ 0 w 48"/>
                  <a:gd name="T27" fmla="*/ 10 h 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8"/>
                  <a:gd name="T43" fmla="*/ 0 h 40"/>
                  <a:gd name="T44" fmla="*/ 48 w 48"/>
                  <a:gd name="T45" fmla="*/ 40 h 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8" h="40">
                    <a:moveTo>
                      <a:pt x="0" y="10"/>
                    </a:moveTo>
                    <a:lnTo>
                      <a:pt x="10" y="11"/>
                    </a:lnTo>
                    <a:lnTo>
                      <a:pt x="9" y="4"/>
                    </a:lnTo>
                    <a:lnTo>
                      <a:pt x="14" y="2"/>
                    </a:lnTo>
                    <a:lnTo>
                      <a:pt x="19" y="3"/>
                    </a:lnTo>
                    <a:lnTo>
                      <a:pt x="20" y="0"/>
                    </a:lnTo>
                    <a:lnTo>
                      <a:pt x="25" y="0"/>
                    </a:lnTo>
                    <a:lnTo>
                      <a:pt x="25" y="2"/>
                    </a:lnTo>
                    <a:lnTo>
                      <a:pt x="42" y="2"/>
                    </a:lnTo>
                    <a:lnTo>
                      <a:pt x="47" y="2"/>
                    </a:lnTo>
                    <a:lnTo>
                      <a:pt x="47" y="39"/>
                    </a:lnTo>
                    <a:lnTo>
                      <a:pt x="16" y="39"/>
                    </a:lnTo>
                    <a:lnTo>
                      <a:pt x="14" y="25"/>
                    </a:lnTo>
                    <a:lnTo>
                      <a:pt x="0" y="1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53" name="Freeform 213">
                <a:extLst>
                  <a:ext uri="{FF2B5EF4-FFF2-40B4-BE49-F238E27FC236}">
                    <a16:creationId xmlns:a16="http://schemas.microsoft.com/office/drawing/2014/main" id="{C25FD134-F25F-4112-BD14-BADE0B5FE1C0}"/>
                  </a:ext>
                </a:extLst>
              </p:cNvPr>
              <p:cNvSpPr>
                <a:spLocks/>
              </p:cNvSpPr>
              <p:nvPr/>
            </p:nvSpPr>
            <p:spPr bwMode="auto">
              <a:xfrm>
                <a:off x="741" y="855"/>
                <a:ext cx="53" cy="32"/>
              </a:xfrm>
              <a:custGeom>
                <a:avLst/>
                <a:gdLst>
                  <a:gd name="T0" fmla="*/ 0 w 53"/>
                  <a:gd name="T1" fmla="*/ 0 h 32"/>
                  <a:gd name="T2" fmla="*/ 0 w 53"/>
                  <a:gd name="T3" fmla="*/ 31 h 32"/>
                  <a:gd name="T4" fmla="*/ 45 w 53"/>
                  <a:gd name="T5" fmla="*/ 31 h 32"/>
                  <a:gd name="T6" fmla="*/ 52 w 53"/>
                  <a:gd name="T7" fmla="*/ 31 h 32"/>
                  <a:gd name="T8" fmla="*/ 52 w 53"/>
                  <a:gd name="T9" fmla="*/ 0 h 32"/>
                  <a:gd name="T10" fmla="*/ 0 w 53"/>
                  <a:gd name="T11" fmla="*/ 0 h 32"/>
                  <a:gd name="T12" fmla="*/ 0 60000 65536"/>
                  <a:gd name="T13" fmla="*/ 0 60000 65536"/>
                  <a:gd name="T14" fmla="*/ 0 60000 65536"/>
                  <a:gd name="T15" fmla="*/ 0 60000 65536"/>
                  <a:gd name="T16" fmla="*/ 0 60000 65536"/>
                  <a:gd name="T17" fmla="*/ 0 60000 65536"/>
                  <a:gd name="T18" fmla="*/ 0 w 53"/>
                  <a:gd name="T19" fmla="*/ 0 h 32"/>
                  <a:gd name="T20" fmla="*/ 53 w 53"/>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53" h="32">
                    <a:moveTo>
                      <a:pt x="0" y="0"/>
                    </a:moveTo>
                    <a:lnTo>
                      <a:pt x="0" y="31"/>
                    </a:lnTo>
                    <a:lnTo>
                      <a:pt x="45" y="31"/>
                    </a:lnTo>
                    <a:lnTo>
                      <a:pt x="52" y="31"/>
                    </a:lnTo>
                    <a:lnTo>
                      <a:pt x="52"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54" name="Freeform 214">
                <a:extLst>
                  <a:ext uri="{FF2B5EF4-FFF2-40B4-BE49-F238E27FC236}">
                    <a16:creationId xmlns:a16="http://schemas.microsoft.com/office/drawing/2014/main" id="{2D421E27-DE09-4623-95B5-6E21D32361B9}"/>
                  </a:ext>
                </a:extLst>
              </p:cNvPr>
              <p:cNvSpPr>
                <a:spLocks/>
              </p:cNvSpPr>
              <p:nvPr/>
            </p:nvSpPr>
            <p:spPr bwMode="auto">
              <a:xfrm>
                <a:off x="741" y="855"/>
                <a:ext cx="55" cy="33"/>
              </a:xfrm>
              <a:custGeom>
                <a:avLst/>
                <a:gdLst>
                  <a:gd name="T0" fmla="*/ 0 w 55"/>
                  <a:gd name="T1" fmla="*/ 0 h 33"/>
                  <a:gd name="T2" fmla="*/ 0 w 55"/>
                  <a:gd name="T3" fmla="*/ 32 h 33"/>
                  <a:gd name="T4" fmla="*/ 46 w 55"/>
                  <a:gd name="T5" fmla="*/ 32 h 33"/>
                  <a:gd name="T6" fmla="*/ 54 w 55"/>
                  <a:gd name="T7" fmla="*/ 32 h 33"/>
                  <a:gd name="T8" fmla="*/ 54 w 55"/>
                  <a:gd name="T9" fmla="*/ 0 h 33"/>
                  <a:gd name="T10" fmla="*/ 0 w 55"/>
                  <a:gd name="T11" fmla="*/ 0 h 33"/>
                  <a:gd name="T12" fmla="*/ 0 60000 65536"/>
                  <a:gd name="T13" fmla="*/ 0 60000 65536"/>
                  <a:gd name="T14" fmla="*/ 0 60000 65536"/>
                  <a:gd name="T15" fmla="*/ 0 60000 65536"/>
                  <a:gd name="T16" fmla="*/ 0 60000 65536"/>
                  <a:gd name="T17" fmla="*/ 0 60000 65536"/>
                  <a:gd name="T18" fmla="*/ 0 w 55"/>
                  <a:gd name="T19" fmla="*/ 0 h 33"/>
                  <a:gd name="T20" fmla="*/ 55 w 55"/>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55" h="33">
                    <a:moveTo>
                      <a:pt x="0" y="0"/>
                    </a:moveTo>
                    <a:lnTo>
                      <a:pt x="0" y="32"/>
                    </a:lnTo>
                    <a:lnTo>
                      <a:pt x="46" y="32"/>
                    </a:lnTo>
                    <a:lnTo>
                      <a:pt x="54" y="32"/>
                    </a:lnTo>
                    <a:lnTo>
                      <a:pt x="54"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55" name="Freeform 215">
                <a:extLst>
                  <a:ext uri="{FF2B5EF4-FFF2-40B4-BE49-F238E27FC236}">
                    <a16:creationId xmlns:a16="http://schemas.microsoft.com/office/drawing/2014/main" id="{3E036EFB-9919-46F0-8D1C-F47E72670A86}"/>
                  </a:ext>
                </a:extLst>
              </p:cNvPr>
              <p:cNvSpPr>
                <a:spLocks/>
              </p:cNvSpPr>
              <p:nvPr/>
            </p:nvSpPr>
            <p:spPr bwMode="auto">
              <a:xfrm>
                <a:off x="830" y="570"/>
                <a:ext cx="66" cy="46"/>
              </a:xfrm>
              <a:custGeom>
                <a:avLst/>
                <a:gdLst>
                  <a:gd name="T0" fmla="*/ 0 w 66"/>
                  <a:gd name="T1" fmla="*/ 0 h 46"/>
                  <a:gd name="T2" fmla="*/ 0 w 66"/>
                  <a:gd name="T3" fmla="*/ 35 h 46"/>
                  <a:gd name="T4" fmla="*/ 17 w 66"/>
                  <a:gd name="T5" fmla="*/ 37 h 46"/>
                  <a:gd name="T6" fmla="*/ 17 w 66"/>
                  <a:gd name="T7" fmla="*/ 45 h 46"/>
                  <a:gd name="T8" fmla="*/ 38 w 66"/>
                  <a:gd name="T9" fmla="*/ 45 h 46"/>
                  <a:gd name="T10" fmla="*/ 37 w 66"/>
                  <a:gd name="T11" fmla="*/ 36 h 46"/>
                  <a:gd name="T12" fmla="*/ 65 w 66"/>
                  <a:gd name="T13" fmla="*/ 35 h 46"/>
                  <a:gd name="T14" fmla="*/ 65 w 66"/>
                  <a:gd name="T15" fmla="*/ 27 h 46"/>
                  <a:gd name="T16" fmla="*/ 61 w 66"/>
                  <a:gd name="T17" fmla="*/ 26 h 46"/>
                  <a:gd name="T18" fmla="*/ 61 w 66"/>
                  <a:gd name="T19" fmla="*/ 9 h 46"/>
                  <a:gd name="T20" fmla="*/ 40 w 66"/>
                  <a:gd name="T21" fmla="*/ 8 h 46"/>
                  <a:gd name="T22" fmla="*/ 40 w 66"/>
                  <a:gd name="T23" fmla="*/ 0 h 46"/>
                  <a:gd name="T24" fmla="*/ 31 w 66"/>
                  <a:gd name="T25" fmla="*/ 0 h 46"/>
                  <a:gd name="T26" fmla="*/ 0 w 66"/>
                  <a:gd name="T27" fmla="*/ 0 h 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
                  <a:gd name="T43" fmla="*/ 0 h 46"/>
                  <a:gd name="T44" fmla="*/ 66 w 66"/>
                  <a:gd name="T45" fmla="*/ 46 h 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 h="46">
                    <a:moveTo>
                      <a:pt x="0" y="0"/>
                    </a:moveTo>
                    <a:lnTo>
                      <a:pt x="0" y="35"/>
                    </a:lnTo>
                    <a:lnTo>
                      <a:pt x="17" y="37"/>
                    </a:lnTo>
                    <a:lnTo>
                      <a:pt x="17" y="45"/>
                    </a:lnTo>
                    <a:lnTo>
                      <a:pt x="38" y="45"/>
                    </a:lnTo>
                    <a:lnTo>
                      <a:pt x="37" y="36"/>
                    </a:lnTo>
                    <a:lnTo>
                      <a:pt x="65" y="35"/>
                    </a:lnTo>
                    <a:lnTo>
                      <a:pt x="65" y="27"/>
                    </a:lnTo>
                    <a:lnTo>
                      <a:pt x="61" y="26"/>
                    </a:lnTo>
                    <a:lnTo>
                      <a:pt x="61" y="9"/>
                    </a:lnTo>
                    <a:lnTo>
                      <a:pt x="40" y="8"/>
                    </a:lnTo>
                    <a:lnTo>
                      <a:pt x="40" y="0"/>
                    </a:lnTo>
                    <a:lnTo>
                      <a:pt x="31"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56" name="Freeform 216">
                <a:extLst>
                  <a:ext uri="{FF2B5EF4-FFF2-40B4-BE49-F238E27FC236}">
                    <a16:creationId xmlns:a16="http://schemas.microsoft.com/office/drawing/2014/main" id="{993A2190-C4BC-48D8-88B8-BBD1AA2352E9}"/>
                  </a:ext>
                </a:extLst>
              </p:cNvPr>
              <p:cNvSpPr>
                <a:spLocks/>
              </p:cNvSpPr>
              <p:nvPr/>
            </p:nvSpPr>
            <p:spPr bwMode="auto">
              <a:xfrm>
                <a:off x="830" y="570"/>
                <a:ext cx="70" cy="49"/>
              </a:xfrm>
              <a:custGeom>
                <a:avLst/>
                <a:gdLst>
                  <a:gd name="T0" fmla="*/ 0 w 70"/>
                  <a:gd name="T1" fmla="*/ 0 h 49"/>
                  <a:gd name="T2" fmla="*/ 0 w 70"/>
                  <a:gd name="T3" fmla="*/ 38 h 49"/>
                  <a:gd name="T4" fmla="*/ 18 w 70"/>
                  <a:gd name="T5" fmla="*/ 40 h 49"/>
                  <a:gd name="T6" fmla="*/ 18 w 70"/>
                  <a:gd name="T7" fmla="*/ 48 h 49"/>
                  <a:gd name="T8" fmla="*/ 40 w 70"/>
                  <a:gd name="T9" fmla="*/ 48 h 49"/>
                  <a:gd name="T10" fmla="*/ 39 w 70"/>
                  <a:gd name="T11" fmla="*/ 38 h 49"/>
                  <a:gd name="T12" fmla="*/ 69 w 70"/>
                  <a:gd name="T13" fmla="*/ 38 h 49"/>
                  <a:gd name="T14" fmla="*/ 69 w 70"/>
                  <a:gd name="T15" fmla="*/ 28 h 49"/>
                  <a:gd name="T16" fmla="*/ 65 w 70"/>
                  <a:gd name="T17" fmla="*/ 28 h 49"/>
                  <a:gd name="T18" fmla="*/ 65 w 70"/>
                  <a:gd name="T19" fmla="*/ 10 h 49"/>
                  <a:gd name="T20" fmla="*/ 43 w 70"/>
                  <a:gd name="T21" fmla="*/ 9 h 49"/>
                  <a:gd name="T22" fmla="*/ 43 w 70"/>
                  <a:gd name="T23" fmla="*/ 0 h 49"/>
                  <a:gd name="T24" fmla="*/ 32 w 70"/>
                  <a:gd name="T25" fmla="*/ 0 h 49"/>
                  <a:gd name="T26" fmla="*/ 0 w 70"/>
                  <a:gd name="T27" fmla="*/ 0 h 4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0"/>
                  <a:gd name="T43" fmla="*/ 0 h 49"/>
                  <a:gd name="T44" fmla="*/ 70 w 70"/>
                  <a:gd name="T45" fmla="*/ 49 h 4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0" h="49">
                    <a:moveTo>
                      <a:pt x="0" y="0"/>
                    </a:moveTo>
                    <a:lnTo>
                      <a:pt x="0" y="38"/>
                    </a:lnTo>
                    <a:lnTo>
                      <a:pt x="18" y="40"/>
                    </a:lnTo>
                    <a:lnTo>
                      <a:pt x="18" y="48"/>
                    </a:lnTo>
                    <a:lnTo>
                      <a:pt x="40" y="48"/>
                    </a:lnTo>
                    <a:lnTo>
                      <a:pt x="39" y="38"/>
                    </a:lnTo>
                    <a:lnTo>
                      <a:pt x="69" y="38"/>
                    </a:lnTo>
                    <a:lnTo>
                      <a:pt x="69" y="28"/>
                    </a:lnTo>
                    <a:lnTo>
                      <a:pt x="65" y="28"/>
                    </a:lnTo>
                    <a:lnTo>
                      <a:pt x="65" y="10"/>
                    </a:lnTo>
                    <a:lnTo>
                      <a:pt x="43" y="9"/>
                    </a:lnTo>
                    <a:lnTo>
                      <a:pt x="43" y="0"/>
                    </a:lnTo>
                    <a:lnTo>
                      <a:pt x="32"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57" name="Freeform 217">
                <a:extLst>
                  <a:ext uri="{FF2B5EF4-FFF2-40B4-BE49-F238E27FC236}">
                    <a16:creationId xmlns:a16="http://schemas.microsoft.com/office/drawing/2014/main" id="{FEB497C5-65B9-48C8-8B7C-5762A3669DB0}"/>
                  </a:ext>
                </a:extLst>
              </p:cNvPr>
              <p:cNvSpPr>
                <a:spLocks/>
              </p:cNvSpPr>
              <p:nvPr/>
            </p:nvSpPr>
            <p:spPr bwMode="auto">
              <a:xfrm>
                <a:off x="775" y="562"/>
                <a:ext cx="54" cy="45"/>
              </a:xfrm>
              <a:custGeom>
                <a:avLst/>
                <a:gdLst>
                  <a:gd name="T0" fmla="*/ 0 w 54"/>
                  <a:gd name="T1" fmla="*/ 0 h 45"/>
                  <a:gd name="T2" fmla="*/ 0 w 54"/>
                  <a:gd name="T3" fmla="*/ 18 h 45"/>
                  <a:gd name="T4" fmla="*/ 0 w 54"/>
                  <a:gd name="T5" fmla="*/ 44 h 45"/>
                  <a:gd name="T6" fmla="*/ 53 w 54"/>
                  <a:gd name="T7" fmla="*/ 43 h 45"/>
                  <a:gd name="T8" fmla="*/ 53 w 54"/>
                  <a:gd name="T9" fmla="*/ 9 h 45"/>
                  <a:gd name="T10" fmla="*/ 52 w 54"/>
                  <a:gd name="T11" fmla="*/ 0 h 45"/>
                  <a:gd name="T12" fmla="*/ 0 w 54"/>
                  <a:gd name="T13" fmla="*/ 0 h 45"/>
                  <a:gd name="T14" fmla="*/ 0 60000 65536"/>
                  <a:gd name="T15" fmla="*/ 0 60000 65536"/>
                  <a:gd name="T16" fmla="*/ 0 60000 65536"/>
                  <a:gd name="T17" fmla="*/ 0 60000 65536"/>
                  <a:gd name="T18" fmla="*/ 0 60000 65536"/>
                  <a:gd name="T19" fmla="*/ 0 60000 65536"/>
                  <a:gd name="T20" fmla="*/ 0 60000 65536"/>
                  <a:gd name="T21" fmla="*/ 0 w 54"/>
                  <a:gd name="T22" fmla="*/ 0 h 45"/>
                  <a:gd name="T23" fmla="*/ 54 w 54"/>
                  <a:gd name="T24" fmla="*/ 45 h 4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 h="45">
                    <a:moveTo>
                      <a:pt x="0" y="0"/>
                    </a:moveTo>
                    <a:lnTo>
                      <a:pt x="0" y="18"/>
                    </a:lnTo>
                    <a:lnTo>
                      <a:pt x="0" y="44"/>
                    </a:lnTo>
                    <a:lnTo>
                      <a:pt x="53" y="43"/>
                    </a:lnTo>
                    <a:lnTo>
                      <a:pt x="53" y="9"/>
                    </a:lnTo>
                    <a:lnTo>
                      <a:pt x="52"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58" name="Freeform 218">
                <a:extLst>
                  <a:ext uri="{FF2B5EF4-FFF2-40B4-BE49-F238E27FC236}">
                    <a16:creationId xmlns:a16="http://schemas.microsoft.com/office/drawing/2014/main" id="{0F2F74E4-6EE5-426D-9A11-59D40762CE2D}"/>
                  </a:ext>
                </a:extLst>
              </p:cNvPr>
              <p:cNvSpPr>
                <a:spLocks/>
              </p:cNvSpPr>
              <p:nvPr/>
            </p:nvSpPr>
            <p:spPr bwMode="auto">
              <a:xfrm>
                <a:off x="775" y="562"/>
                <a:ext cx="57" cy="46"/>
              </a:xfrm>
              <a:custGeom>
                <a:avLst/>
                <a:gdLst>
                  <a:gd name="T0" fmla="*/ 0 w 57"/>
                  <a:gd name="T1" fmla="*/ 0 h 46"/>
                  <a:gd name="T2" fmla="*/ 0 w 57"/>
                  <a:gd name="T3" fmla="*/ 18 h 46"/>
                  <a:gd name="T4" fmla="*/ 0 w 57"/>
                  <a:gd name="T5" fmla="*/ 45 h 46"/>
                  <a:gd name="T6" fmla="*/ 56 w 57"/>
                  <a:gd name="T7" fmla="*/ 44 h 46"/>
                  <a:gd name="T8" fmla="*/ 56 w 57"/>
                  <a:gd name="T9" fmla="*/ 9 h 46"/>
                  <a:gd name="T10" fmla="*/ 55 w 57"/>
                  <a:gd name="T11" fmla="*/ 0 h 46"/>
                  <a:gd name="T12" fmla="*/ 0 w 57"/>
                  <a:gd name="T13" fmla="*/ 0 h 46"/>
                  <a:gd name="T14" fmla="*/ 0 60000 65536"/>
                  <a:gd name="T15" fmla="*/ 0 60000 65536"/>
                  <a:gd name="T16" fmla="*/ 0 60000 65536"/>
                  <a:gd name="T17" fmla="*/ 0 60000 65536"/>
                  <a:gd name="T18" fmla="*/ 0 60000 65536"/>
                  <a:gd name="T19" fmla="*/ 0 60000 65536"/>
                  <a:gd name="T20" fmla="*/ 0 60000 65536"/>
                  <a:gd name="T21" fmla="*/ 0 w 57"/>
                  <a:gd name="T22" fmla="*/ 0 h 46"/>
                  <a:gd name="T23" fmla="*/ 57 w 57"/>
                  <a:gd name="T24" fmla="*/ 46 h 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7" h="46">
                    <a:moveTo>
                      <a:pt x="0" y="0"/>
                    </a:moveTo>
                    <a:lnTo>
                      <a:pt x="0" y="18"/>
                    </a:lnTo>
                    <a:lnTo>
                      <a:pt x="0" y="45"/>
                    </a:lnTo>
                    <a:lnTo>
                      <a:pt x="56" y="44"/>
                    </a:lnTo>
                    <a:lnTo>
                      <a:pt x="56" y="9"/>
                    </a:lnTo>
                    <a:lnTo>
                      <a:pt x="55"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59" name="Freeform 219">
                <a:extLst>
                  <a:ext uri="{FF2B5EF4-FFF2-40B4-BE49-F238E27FC236}">
                    <a16:creationId xmlns:a16="http://schemas.microsoft.com/office/drawing/2014/main" id="{E7647926-0BAF-40CD-ADF5-DAE01938AF19}"/>
                  </a:ext>
                </a:extLst>
              </p:cNvPr>
              <p:cNvSpPr>
                <a:spLocks/>
              </p:cNvSpPr>
              <p:nvPr/>
            </p:nvSpPr>
            <p:spPr bwMode="auto">
              <a:xfrm>
                <a:off x="953" y="690"/>
                <a:ext cx="47" cy="46"/>
              </a:xfrm>
              <a:custGeom>
                <a:avLst/>
                <a:gdLst>
                  <a:gd name="T0" fmla="*/ 0 w 47"/>
                  <a:gd name="T1" fmla="*/ 10 h 46"/>
                  <a:gd name="T2" fmla="*/ 1 w 47"/>
                  <a:gd name="T3" fmla="*/ 45 h 46"/>
                  <a:gd name="T4" fmla="*/ 30 w 47"/>
                  <a:gd name="T5" fmla="*/ 44 h 46"/>
                  <a:gd name="T6" fmla="*/ 34 w 47"/>
                  <a:gd name="T7" fmla="*/ 23 h 46"/>
                  <a:gd name="T8" fmla="*/ 46 w 47"/>
                  <a:gd name="T9" fmla="*/ 13 h 46"/>
                  <a:gd name="T10" fmla="*/ 44 w 47"/>
                  <a:gd name="T11" fmla="*/ 0 h 46"/>
                  <a:gd name="T12" fmla="*/ 24 w 47"/>
                  <a:gd name="T13" fmla="*/ 1 h 46"/>
                  <a:gd name="T14" fmla="*/ 13 w 47"/>
                  <a:gd name="T15" fmla="*/ 1 h 46"/>
                  <a:gd name="T16" fmla="*/ 13 w 47"/>
                  <a:gd name="T17" fmla="*/ 9 h 46"/>
                  <a:gd name="T18" fmla="*/ 0 w 47"/>
                  <a:gd name="T19" fmla="*/ 10 h 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7"/>
                  <a:gd name="T31" fmla="*/ 0 h 46"/>
                  <a:gd name="T32" fmla="*/ 47 w 47"/>
                  <a:gd name="T33" fmla="*/ 46 h 4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7" h="46">
                    <a:moveTo>
                      <a:pt x="0" y="10"/>
                    </a:moveTo>
                    <a:lnTo>
                      <a:pt x="1" y="45"/>
                    </a:lnTo>
                    <a:lnTo>
                      <a:pt x="30" y="44"/>
                    </a:lnTo>
                    <a:lnTo>
                      <a:pt x="34" y="23"/>
                    </a:lnTo>
                    <a:lnTo>
                      <a:pt x="46" y="13"/>
                    </a:lnTo>
                    <a:lnTo>
                      <a:pt x="44" y="0"/>
                    </a:lnTo>
                    <a:lnTo>
                      <a:pt x="24" y="1"/>
                    </a:lnTo>
                    <a:lnTo>
                      <a:pt x="13" y="1"/>
                    </a:lnTo>
                    <a:lnTo>
                      <a:pt x="13" y="9"/>
                    </a:lnTo>
                    <a:lnTo>
                      <a:pt x="0" y="1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60" name="Freeform 220">
                <a:extLst>
                  <a:ext uri="{FF2B5EF4-FFF2-40B4-BE49-F238E27FC236}">
                    <a16:creationId xmlns:a16="http://schemas.microsoft.com/office/drawing/2014/main" id="{59754FFA-7864-40FB-8CF7-3C8983C1C09E}"/>
                  </a:ext>
                </a:extLst>
              </p:cNvPr>
              <p:cNvSpPr>
                <a:spLocks/>
              </p:cNvSpPr>
              <p:nvPr/>
            </p:nvSpPr>
            <p:spPr bwMode="auto">
              <a:xfrm>
                <a:off x="953" y="690"/>
                <a:ext cx="50" cy="49"/>
              </a:xfrm>
              <a:custGeom>
                <a:avLst/>
                <a:gdLst>
                  <a:gd name="T0" fmla="*/ 0 w 50"/>
                  <a:gd name="T1" fmla="*/ 11 h 49"/>
                  <a:gd name="T2" fmla="*/ 1 w 50"/>
                  <a:gd name="T3" fmla="*/ 48 h 49"/>
                  <a:gd name="T4" fmla="*/ 32 w 50"/>
                  <a:gd name="T5" fmla="*/ 47 h 49"/>
                  <a:gd name="T6" fmla="*/ 36 w 50"/>
                  <a:gd name="T7" fmla="*/ 24 h 49"/>
                  <a:gd name="T8" fmla="*/ 49 w 50"/>
                  <a:gd name="T9" fmla="*/ 14 h 49"/>
                  <a:gd name="T10" fmla="*/ 47 w 50"/>
                  <a:gd name="T11" fmla="*/ 0 h 49"/>
                  <a:gd name="T12" fmla="*/ 25 w 50"/>
                  <a:gd name="T13" fmla="*/ 1 h 49"/>
                  <a:gd name="T14" fmla="*/ 14 w 50"/>
                  <a:gd name="T15" fmla="*/ 1 h 49"/>
                  <a:gd name="T16" fmla="*/ 14 w 50"/>
                  <a:gd name="T17" fmla="*/ 9 h 49"/>
                  <a:gd name="T18" fmla="*/ 0 w 50"/>
                  <a:gd name="T19" fmla="*/ 11 h 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0"/>
                  <a:gd name="T31" fmla="*/ 0 h 49"/>
                  <a:gd name="T32" fmla="*/ 50 w 50"/>
                  <a:gd name="T33" fmla="*/ 49 h 4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0" h="49">
                    <a:moveTo>
                      <a:pt x="0" y="11"/>
                    </a:moveTo>
                    <a:lnTo>
                      <a:pt x="1" y="48"/>
                    </a:lnTo>
                    <a:lnTo>
                      <a:pt x="32" y="47"/>
                    </a:lnTo>
                    <a:lnTo>
                      <a:pt x="36" y="24"/>
                    </a:lnTo>
                    <a:lnTo>
                      <a:pt x="49" y="14"/>
                    </a:lnTo>
                    <a:lnTo>
                      <a:pt x="47" y="0"/>
                    </a:lnTo>
                    <a:lnTo>
                      <a:pt x="25" y="1"/>
                    </a:lnTo>
                    <a:lnTo>
                      <a:pt x="14" y="1"/>
                    </a:lnTo>
                    <a:lnTo>
                      <a:pt x="14" y="9"/>
                    </a:lnTo>
                    <a:lnTo>
                      <a:pt x="0" y="1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61" name="Freeform 221">
                <a:extLst>
                  <a:ext uri="{FF2B5EF4-FFF2-40B4-BE49-F238E27FC236}">
                    <a16:creationId xmlns:a16="http://schemas.microsoft.com/office/drawing/2014/main" id="{5E9650AC-17E1-419D-978F-D2B898A93B86}"/>
                  </a:ext>
                </a:extLst>
              </p:cNvPr>
              <p:cNvSpPr>
                <a:spLocks/>
              </p:cNvSpPr>
              <p:nvPr/>
            </p:nvSpPr>
            <p:spPr bwMode="auto">
              <a:xfrm>
                <a:off x="752" y="607"/>
                <a:ext cx="95" cy="46"/>
              </a:xfrm>
              <a:custGeom>
                <a:avLst/>
                <a:gdLst>
                  <a:gd name="T0" fmla="*/ 0 w 95"/>
                  <a:gd name="T1" fmla="*/ 10 h 46"/>
                  <a:gd name="T2" fmla="*/ 0 w 95"/>
                  <a:gd name="T3" fmla="*/ 45 h 46"/>
                  <a:gd name="T4" fmla="*/ 41 w 95"/>
                  <a:gd name="T5" fmla="*/ 45 h 46"/>
                  <a:gd name="T6" fmla="*/ 94 w 95"/>
                  <a:gd name="T7" fmla="*/ 45 h 46"/>
                  <a:gd name="T8" fmla="*/ 93 w 95"/>
                  <a:gd name="T9" fmla="*/ 9 h 46"/>
                  <a:gd name="T10" fmla="*/ 93 w 95"/>
                  <a:gd name="T11" fmla="*/ 2 h 46"/>
                  <a:gd name="T12" fmla="*/ 76 w 95"/>
                  <a:gd name="T13" fmla="*/ 0 h 46"/>
                  <a:gd name="T14" fmla="*/ 23 w 95"/>
                  <a:gd name="T15" fmla="*/ 1 h 46"/>
                  <a:gd name="T16" fmla="*/ 9 w 95"/>
                  <a:gd name="T17" fmla="*/ 1 h 46"/>
                  <a:gd name="T18" fmla="*/ 10 w 95"/>
                  <a:gd name="T19" fmla="*/ 9 h 46"/>
                  <a:gd name="T20" fmla="*/ 0 w 95"/>
                  <a:gd name="T21" fmla="*/ 10 h 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5"/>
                  <a:gd name="T34" fmla="*/ 0 h 46"/>
                  <a:gd name="T35" fmla="*/ 95 w 95"/>
                  <a:gd name="T36" fmla="*/ 46 h 4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5" h="46">
                    <a:moveTo>
                      <a:pt x="0" y="10"/>
                    </a:moveTo>
                    <a:lnTo>
                      <a:pt x="0" y="45"/>
                    </a:lnTo>
                    <a:lnTo>
                      <a:pt x="41" y="45"/>
                    </a:lnTo>
                    <a:lnTo>
                      <a:pt x="94" y="45"/>
                    </a:lnTo>
                    <a:lnTo>
                      <a:pt x="93" y="9"/>
                    </a:lnTo>
                    <a:lnTo>
                      <a:pt x="93" y="2"/>
                    </a:lnTo>
                    <a:lnTo>
                      <a:pt x="76" y="0"/>
                    </a:lnTo>
                    <a:lnTo>
                      <a:pt x="23" y="1"/>
                    </a:lnTo>
                    <a:lnTo>
                      <a:pt x="9" y="1"/>
                    </a:lnTo>
                    <a:lnTo>
                      <a:pt x="10" y="9"/>
                    </a:lnTo>
                    <a:lnTo>
                      <a:pt x="0" y="1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62" name="Freeform 222">
                <a:extLst>
                  <a:ext uri="{FF2B5EF4-FFF2-40B4-BE49-F238E27FC236}">
                    <a16:creationId xmlns:a16="http://schemas.microsoft.com/office/drawing/2014/main" id="{795D9F68-BC08-4DCB-989F-2A167CFBC9A1}"/>
                  </a:ext>
                </a:extLst>
              </p:cNvPr>
              <p:cNvSpPr>
                <a:spLocks/>
              </p:cNvSpPr>
              <p:nvPr/>
            </p:nvSpPr>
            <p:spPr bwMode="auto">
              <a:xfrm>
                <a:off x="752" y="607"/>
                <a:ext cx="97" cy="49"/>
              </a:xfrm>
              <a:custGeom>
                <a:avLst/>
                <a:gdLst>
                  <a:gd name="T0" fmla="*/ 0 w 97"/>
                  <a:gd name="T1" fmla="*/ 10 h 49"/>
                  <a:gd name="T2" fmla="*/ 0 w 97"/>
                  <a:gd name="T3" fmla="*/ 48 h 49"/>
                  <a:gd name="T4" fmla="*/ 42 w 97"/>
                  <a:gd name="T5" fmla="*/ 48 h 49"/>
                  <a:gd name="T6" fmla="*/ 96 w 97"/>
                  <a:gd name="T7" fmla="*/ 48 h 49"/>
                  <a:gd name="T8" fmla="*/ 95 w 97"/>
                  <a:gd name="T9" fmla="*/ 10 h 49"/>
                  <a:gd name="T10" fmla="*/ 95 w 97"/>
                  <a:gd name="T11" fmla="*/ 2 h 49"/>
                  <a:gd name="T12" fmla="*/ 78 w 97"/>
                  <a:gd name="T13" fmla="*/ 0 h 49"/>
                  <a:gd name="T14" fmla="*/ 23 w 97"/>
                  <a:gd name="T15" fmla="*/ 1 h 49"/>
                  <a:gd name="T16" fmla="*/ 9 w 97"/>
                  <a:gd name="T17" fmla="*/ 2 h 49"/>
                  <a:gd name="T18" fmla="*/ 10 w 97"/>
                  <a:gd name="T19" fmla="*/ 10 h 49"/>
                  <a:gd name="T20" fmla="*/ 0 w 97"/>
                  <a:gd name="T21" fmla="*/ 10 h 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7"/>
                  <a:gd name="T34" fmla="*/ 0 h 49"/>
                  <a:gd name="T35" fmla="*/ 97 w 97"/>
                  <a:gd name="T36" fmla="*/ 49 h 4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7" h="49">
                    <a:moveTo>
                      <a:pt x="0" y="10"/>
                    </a:moveTo>
                    <a:lnTo>
                      <a:pt x="0" y="48"/>
                    </a:lnTo>
                    <a:lnTo>
                      <a:pt x="42" y="48"/>
                    </a:lnTo>
                    <a:lnTo>
                      <a:pt x="96" y="48"/>
                    </a:lnTo>
                    <a:lnTo>
                      <a:pt x="95" y="10"/>
                    </a:lnTo>
                    <a:lnTo>
                      <a:pt x="95" y="2"/>
                    </a:lnTo>
                    <a:lnTo>
                      <a:pt x="78" y="0"/>
                    </a:lnTo>
                    <a:lnTo>
                      <a:pt x="23" y="1"/>
                    </a:lnTo>
                    <a:lnTo>
                      <a:pt x="9" y="2"/>
                    </a:lnTo>
                    <a:lnTo>
                      <a:pt x="10" y="10"/>
                    </a:lnTo>
                    <a:lnTo>
                      <a:pt x="0" y="1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63" name="Freeform 223">
                <a:extLst>
                  <a:ext uri="{FF2B5EF4-FFF2-40B4-BE49-F238E27FC236}">
                    <a16:creationId xmlns:a16="http://schemas.microsoft.com/office/drawing/2014/main" id="{AD168951-981F-4A84-9F71-2998D8340075}"/>
                  </a:ext>
                </a:extLst>
              </p:cNvPr>
              <p:cNvSpPr>
                <a:spLocks/>
              </p:cNvSpPr>
              <p:nvPr/>
            </p:nvSpPr>
            <p:spPr bwMode="auto">
              <a:xfrm>
                <a:off x="916" y="535"/>
                <a:ext cx="73" cy="87"/>
              </a:xfrm>
              <a:custGeom>
                <a:avLst/>
                <a:gdLst>
                  <a:gd name="T0" fmla="*/ 0 w 73"/>
                  <a:gd name="T1" fmla="*/ 8 h 87"/>
                  <a:gd name="T2" fmla="*/ 1 w 73"/>
                  <a:gd name="T3" fmla="*/ 45 h 87"/>
                  <a:gd name="T4" fmla="*/ 10 w 73"/>
                  <a:gd name="T5" fmla="*/ 45 h 87"/>
                  <a:gd name="T6" fmla="*/ 11 w 73"/>
                  <a:gd name="T7" fmla="*/ 62 h 87"/>
                  <a:gd name="T8" fmla="*/ 21 w 73"/>
                  <a:gd name="T9" fmla="*/ 62 h 87"/>
                  <a:gd name="T10" fmla="*/ 22 w 73"/>
                  <a:gd name="T11" fmla="*/ 71 h 87"/>
                  <a:gd name="T12" fmla="*/ 28 w 73"/>
                  <a:gd name="T13" fmla="*/ 71 h 87"/>
                  <a:gd name="T14" fmla="*/ 28 w 73"/>
                  <a:gd name="T15" fmla="*/ 79 h 87"/>
                  <a:gd name="T16" fmla="*/ 44 w 73"/>
                  <a:gd name="T17" fmla="*/ 79 h 87"/>
                  <a:gd name="T18" fmla="*/ 43 w 73"/>
                  <a:gd name="T19" fmla="*/ 83 h 87"/>
                  <a:gd name="T20" fmla="*/ 59 w 73"/>
                  <a:gd name="T21" fmla="*/ 83 h 87"/>
                  <a:gd name="T22" fmla="*/ 58 w 73"/>
                  <a:gd name="T23" fmla="*/ 86 h 87"/>
                  <a:gd name="T24" fmla="*/ 70 w 73"/>
                  <a:gd name="T25" fmla="*/ 81 h 87"/>
                  <a:gd name="T26" fmla="*/ 72 w 73"/>
                  <a:gd name="T27" fmla="*/ 71 h 87"/>
                  <a:gd name="T28" fmla="*/ 66 w 73"/>
                  <a:gd name="T29" fmla="*/ 69 h 87"/>
                  <a:gd name="T30" fmla="*/ 59 w 73"/>
                  <a:gd name="T31" fmla="*/ 63 h 87"/>
                  <a:gd name="T32" fmla="*/ 64 w 73"/>
                  <a:gd name="T33" fmla="*/ 45 h 87"/>
                  <a:gd name="T34" fmla="*/ 62 w 73"/>
                  <a:gd name="T35" fmla="*/ 42 h 87"/>
                  <a:gd name="T36" fmla="*/ 51 w 73"/>
                  <a:gd name="T37" fmla="*/ 46 h 87"/>
                  <a:gd name="T38" fmla="*/ 49 w 73"/>
                  <a:gd name="T39" fmla="*/ 46 h 87"/>
                  <a:gd name="T40" fmla="*/ 46 w 73"/>
                  <a:gd name="T41" fmla="*/ 43 h 87"/>
                  <a:gd name="T42" fmla="*/ 52 w 73"/>
                  <a:gd name="T43" fmla="*/ 31 h 87"/>
                  <a:gd name="T44" fmla="*/ 50 w 73"/>
                  <a:gd name="T45" fmla="*/ 24 h 87"/>
                  <a:gd name="T46" fmla="*/ 52 w 73"/>
                  <a:gd name="T47" fmla="*/ 18 h 87"/>
                  <a:gd name="T48" fmla="*/ 50 w 73"/>
                  <a:gd name="T49" fmla="*/ 14 h 87"/>
                  <a:gd name="T50" fmla="*/ 52 w 73"/>
                  <a:gd name="T51" fmla="*/ 11 h 87"/>
                  <a:gd name="T52" fmla="*/ 49 w 73"/>
                  <a:gd name="T53" fmla="*/ 7 h 87"/>
                  <a:gd name="T54" fmla="*/ 35 w 73"/>
                  <a:gd name="T55" fmla="*/ 0 h 87"/>
                  <a:gd name="T56" fmla="*/ 30 w 73"/>
                  <a:gd name="T57" fmla="*/ 1 h 87"/>
                  <a:gd name="T58" fmla="*/ 31 w 73"/>
                  <a:gd name="T59" fmla="*/ 8 h 87"/>
                  <a:gd name="T60" fmla="*/ 0 w 73"/>
                  <a:gd name="T61" fmla="*/ 8 h 8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3"/>
                  <a:gd name="T94" fmla="*/ 0 h 87"/>
                  <a:gd name="T95" fmla="*/ 73 w 73"/>
                  <a:gd name="T96" fmla="*/ 87 h 87"/>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3" h="87">
                    <a:moveTo>
                      <a:pt x="0" y="8"/>
                    </a:moveTo>
                    <a:lnTo>
                      <a:pt x="1" y="45"/>
                    </a:lnTo>
                    <a:lnTo>
                      <a:pt x="10" y="45"/>
                    </a:lnTo>
                    <a:lnTo>
                      <a:pt x="11" y="62"/>
                    </a:lnTo>
                    <a:lnTo>
                      <a:pt x="21" y="62"/>
                    </a:lnTo>
                    <a:lnTo>
                      <a:pt x="22" y="71"/>
                    </a:lnTo>
                    <a:lnTo>
                      <a:pt x="28" y="71"/>
                    </a:lnTo>
                    <a:lnTo>
                      <a:pt x="28" y="79"/>
                    </a:lnTo>
                    <a:lnTo>
                      <a:pt x="44" y="79"/>
                    </a:lnTo>
                    <a:lnTo>
                      <a:pt x="43" y="83"/>
                    </a:lnTo>
                    <a:lnTo>
                      <a:pt x="59" y="83"/>
                    </a:lnTo>
                    <a:lnTo>
                      <a:pt x="58" y="86"/>
                    </a:lnTo>
                    <a:lnTo>
                      <a:pt x="70" y="81"/>
                    </a:lnTo>
                    <a:lnTo>
                      <a:pt x="72" y="71"/>
                    </a:lnTo>
                    <a:lnTo>
                      <a:pt x="66" y="69"/>
                    </a:lnTo>
                    <a:lnTo>
                      <a:pt x="59" y="63"/>
                    </a:lnTo>
                    <a:lnTo>
                      <a:pt x="64" y="45"/>
                    </a:lnTo>
                    <a:lnTo>
                      <a:pt x="62" y="42"/>
                    </a:lnTo>
                    <a:lnTo>
                      <a:pt x="51" y="46"/>
                    </a:lnTo>
                    <a:lnTo>
                      <a:pt x="49" y="46"/>
                    </a:lnTo>
                    <a:lnTo>
                      <a:pt x="46" y="43"/>
                    </a:lnTo>
                    <a:lnTo>
                      <a:pt x="52" y="31"/>
                    </a:lnTo>
                    <a:lnTo>
                      <a:pt x="50" y="24"/>
                    </a:lnTo>
                    <a:lnTo>
                      <a:pt x="52" y="18"/>
                    </a:lnTo>
                    <a:lnTo>
                      <a:pt x="50" y="14"/>
                    </a:lnTo>
                    <a:lnTo>
                      <a:pt x="52" y="11"/>
                    </a:lnTo>
                    <a:lnTo>
                      <a:pt x="49" y="7"/>
                    </a:lnTo>
                    <a:lnTo>
                      <a:pt x="35" y="0"/>
                    </a:lnTo>
                    <a:lnTo>
                      <a:pt x="30" y="1"/>
                    </a:lnTo>
                    <a:lnTo>
                      <a:pt x="31" y="8"/>
                    </a:lnTo>
                    <a:lnTo>
                      <a:pt x="0" y="8"/>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64" name="Freeform 224">
                <a:extLst>
                  <a:ext uri="{FF2B5EF4-FFF2-40B4-BE49-F238E27FC236}">
                    <a16:creationId xmlns:a16="http://schemas.microsoft.com/office/drawing/2014/main" id="{DD56AB79-5752-4002-A9BA-602E97CF186D}"/>
                  </a:ext>
                </a:extLst>
              </p:cNvPr>
              <p:cNvSpPr>
                <a:spLocks/>
              </p:cNvSpPr>
              <p:nvPr/>
            </p:nvSpPr>
            <p:spPr bwMode="auto">
              <a:xfrm>
                <a:off x="916" y="535"/>
                <a:ext cx="75" cy="89"/>
              </a:xfrm>
              <a:custGeom>
                <a:avLst/>
                <a:gdLst>
                  <a:gd name="T0" fmla="*/ 0 w 75"/>
                  <a:gd name="T1" fmla="*/ 8 h 89"/>
                  <a:gd name="T2" fmla="*/ 1 w 75"/>
                  <a:gd name="T3" fmla="*/ 46 h 89"/>
                  <a:gd name="T4" fmla="*/ 10 w 75"/>
                  <a:gd name="T5" fmla="*/ 46 h 89"/>
                  <a:gd name="T6" fmla="*/ 11 w 75"/>
                  <a:gd name="T7" fmla="*/ 63 h 89"/>
                  <a:gd name="T8" fmla="*/ 22 w 75"/>
                  <a:gd name="T9" fmla="*/ 63 h 89"/>
                  <a:gd name="T10" fmla="*/ 23 w 75"/>
                  <a:gd name="T11" fmla="*/ 73 h 89"/>
                  <a:gd name="T12" fmla="*/ 28 w 75"/>
                  <a:gd name="T13" fmla="*/ 73 h 89"/>
                  <a:gd name="T14" fmla="*/ 29 w 75"/>
                  <a:gd name="T15" fmla="*/ 81 h 89"/>
                  <a:gd name="T16" fmla="*/ 45 w 75"/>
                  <a:gd name="T17" fmla="*/ 81 h 89"/>
                  <a:gd name="T18" fmla="*/ 44 w 75"/>
                  <a:gd name="T19" fmla="*/ 85 h 89"/>
                  <a:gd name="T20" fmla="*/ 60 w 75"/>
                  <a:gd name="T21" fmla="*/ 85 h 89"/>
                  <a:gd name="T22" fmla="*/ 60 w 75"/>
                  <a:gd name="T23" fmla="*/ 88 h 89"/>
                  <a:gd name="T24" fmla="*/ 72 w 75"/>
                  <a:gd name="T25" fmla="*/ 83 h 89"/>
                  <a:gd name="T26" fmla="*/ 74 w 75"/>
                  <a:gd name="T27" fmla="*/ 73 h 89"/>
                  <a:gd name="T28" fmla="*/ 67 w 75"/>
                  <a:gd name="T29" fmla="*/ 71 h 89"/>
                  <a:gd name="T30" fmla="*/ 60 w 75"/>
                  <a:gd name="T31" fmla="*/ 64 h 89"/>
                  <a:gd name="T32" fmla="*/ 66 w 75"/>
                  <a:gd name="T33" fmla="*/ 46 h 89"/>
                  <a:gd name="T34" fmla="*/ 64 w 75"/>
                  <a:gd name="T35" fmla="*/ 43 h 89"/>
                  <a:gd name="T36" fmla="*/ 52 w 75"/>
                  <a:gd name="T37" fmla="*/ 47 h 89"/>
                  <a:gd name="T38" fmla="*/ 50 w 75"/>
                  <a:gd name="T39" fmla="*/ 47 h 89"/>
                  <a:gd name="T40" fmla="*/ 47 w 75"/>
                  <a:gd name="T41" fmla="*/ 44 h 89"/>
                  <a:gd name="T42" fmla="*/ 53 w 75"/>
                  <a:gd name="T43" fmla="*/ 31 h 89"/>
                  <a:gd name="T44" fmla="*/ 51 w 75"/>
                  <a:gd name="T45" fmla="*/ 24 h 89"/>
                  <a:gd name="T46" fmla="*/ 54 w 75"/>
                  <a:gd name="T47" fmla="*/ 19 h 89"/>
                  <a:gd name="T48" fmla="*/ 51 w 75"/>
                  <a:gd name="T49" fmla="*/ 14 h 89"/>
                  <a:gd name="T50" fmla="*/ 53 w 75"/>
                  <a:gd name="T51" fmla="*/ 11 h 89"/>
                  <a:gd name="T52" fmla="*/ 50 w 75"/>
                  <a:gd name="T53" fmla="*/ 7 h 89"/>
                  <a:gd name="T54" fmla="*/ 36 w 75"/>
                  <a:gd name="T55" fmla="*/ 0 h 89"/>
                  <a:gd name="T56" fmla="*/ 31 w 75"/>
                  <a:gd name="T57" fmla="*/ 1 h 89"/>
                  <a:gd name="T58" fmla="*/ 32 w 75"/>
                  <a:gd name="T59" fmla="*/ 9 h 89"/>
                  <a:gd name="T60" fmla="*/ 0 w 75"/>
                  <a:gd name="T61" fmla="*/ 8 h 8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5"/>
                  <a:gd name="T94" fmla="*/ 0 h 89"/>
                  <a:gd name="T95" fmla="*/ 75 w 75"/>
                  <a:gd name="T96" fmla="*/ 89 h 8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5" h="89">
                    <a:moveTo>
                      <a:pt x="0" y="8"/>
                    </a:moveTo>
                    <a:lnTo>
                      <a:pt x="1" y="46"/>
                    </a:lnTo>
                    <a:lnTo>
                      <a:pt x="10" y="46"/>
                    </a:lnTo>
                    <a:lnTo>
                      <a:pt x="11" y="63"/>
                    </a:lnTo>
                    <a:lnTo>
                      <a:pt x="22" y="63"/>
                    </a:lnTo>
                    <a:lnTo>
                      <a:pt x="23" y="73"/>
                    </a:lnTo>
                    <a:lnTo>
                      <a:pt x="28" y="73"/>
                    </a:lnTo>
                    <a:lnTo>
                      <a:pt x="29" y="81"/>
                    </a:lnTo>
                    <a:lnTo>
                      <a:pt x="45" y="81"/>
                    </a:lnTo>
                    <a:lnTo>
                      <a:pt x="44" y="85"/>
                    </a:lnTo>
                    <a:lnTo>
                      <a:pt x="60" y="85"/>
                    </a:lnTo>
                    <a:lnTo>
                      <a:pt x="60" y="88"/>
                    </a:lnTo>
                    <a:lnTo>
                      <a:pt x="72" y="83"/>
                    </a:lnTo>
                    <a:lnTo>
                      <a:pt x="74" y="73"/>
                    </a:lnTo>
                    <a:lnTo>
                      <a:pt x="67" y="71"/>
                    </a:lnTo>
                    <a:lnTo>
                      <a:pt x="60" y="64"/>
                    </a:lnTo>
                    <a:lnTo>
                      <a:pt x="66" y="46"/>
                    </a:lnTo>
                    <a:lnTo>
                      <a:pt x="64" y="43"/>
                    </a:lnTo>
                    <a:lnTo>
                      <a:pt x="52" y="47"/>
                    </a:lnTo>
                    <a:lnTo>
                      <a:pt x="50" y="47"/>
                    </a:lnTo>
                    <a:lnTo>
                      <a:pt x="47" y="44"/>
                    </a:lnTo>
                    <a:lnTo>
                      <a:pt x="53" y="31"/>
                    </a:lnTo>
                    <a:lnTo>
                      <a:pt x="51" y="24"/>
                    </a:lnTo>
                    <a:lnTo>
                      <a:pt x="54" y="19"/>
                    </a:lnTo>
                    <a:lnTo>
                      <a:pt x="51" y="14"/>
                    </a:lnTo>
                    <a:lnTo>
                      <a:pt x="53" y="11"/>
                    </a:lnTo>
                    <a:lnTo>
                      <a:pt x="50" y="7"/>
                    </a:lnTo>
                    <a:lnTo>
                      <a:pt x="36" y="0"/>
                    </a:lnTo>
                    <a:lnTo>
                      <a:pt x="31" y="1"/>
                    </a:lnTo>
                    <a:lnTo>
                      <a:pt x="32" y="9"/>
                    </a:lnTo>
                    <a:lnTo>
                      <a:pt x="0" y="8"/>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65" name="Freeform 225">
                <a:extLst>
                  <a:ext uri="{FF2B5EF4-FFF2-40B4-BE49-F238E27FC236}">
                    <a16:creationId xmlns:a16="http://schemas.microsoft.com/office/drawing/2014/main" id="{3EA3E322-3017-4C3D-9FB4-BE20AD9E924E}"/>
                  </a:ext>
                </a:extLst>
              </p:cNvPr>
              <p:cNvSpPr>
                <a:spLocks/>
              </p:cNvSpPr>
              <p:nvPr/>
            </p:nvSpPr>
            <p:spPr bwMode="auto">
              <a:xfrm>
                <a:off x="816" y="728"/>
                <a:ext cx="37" cy="35"/>
              </a:xfrm>
              <a:custGeom>
                <a:avLst/>
                <a:gdLst>
                  <a:gd name="T0" fmla="*/ 0 w 37"/>
                  <a:gd name="T1" fmla="*/ 0 h 35"/>
                  <a:gd name="T2" fmla="*/ 0 w 37"/>
                  <a:gd name="T3" fmla="*/ 34 h 35"/>
                  <a:gd name="T4" fmla="*/ 29 w 37"/>
                  <a:gd name="T5" fmla="*/ 34 h 35"/>
                  <a:gd name="T6" fmla="*/ 30 w 37"/>
                  <a:gd name="T7" fmla="*/ 23 h 35"/>
                  <a:gd name="T8" fmla="*/ 36 w 37"/>
                  <a:gd name="T9" fmla="*/ 23 h 35"/>
                  <a:gd name="T10" fmla="*/ 35 w 37"/>
                  <a:gd name="T11" fmla="*/ 16 h 35"/>
                  <a:gd name="T12" fmla="*/ 33 w 37"/>
                  <a:gd name="T13" fmla="*/ 16 h 35"/>
                  <a:gd name="T14" fmla="*/ 33 w 37"/>
                  <a:gd name="T15" fmla="*/ 9 h 35"/>
                  <a:gd name="T16" fmla="*/ 35 w 37"/>
                  <a:gd name="T17" fmla="*/ 9 h 35"/>
                  <a:gd name="T18" fmla="*/ 35 w 37"/>
                  <a:gd name="T19" fmla="*/ 0 h 35"/>
                  <a:gd name="T20" fmla="*/ 0 w 37"/>
                  <a:gd name="T21" fmla="*/ 0 h 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
                  <a:gd name="T34" fmla="*/ 0 h 35"/>
                  <a:gd name="T35" fmla="*/ 37 w 37"/>
                  <a:gd name="T36" fmla="*/ 35 h 3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 h="35">
                    <a:moveTo>
                      <a:pt x="0" y="0"/>
                    </a:moveTo>
                    <a:lnTo>
                      <a:pt x="0" y="34"/>
                    </a:lnTo>
                    <a:lnTo>
                      <a:pt x="29" y="34"/>
                    </a:lnTo>
                    <a:lnTo>
                      <a:pt x="30" y="23"/>
                    </a:lnTo>
                    <a:lnTo>
                      <a:pt x="36" y="23"/>
                    </a:lnTo>
                    <a:lnTo>
                      <a:pt x="35" y="16"/>
                    </a:lnTo>
                    <a:lnTo>
                      <a:pt x="33" y="16"/>
                    </a:lnTo>
                    <a:lnTo>
                      <a:pt x="33" y="9"/>
                    </a:lnTo>
                    <a:lnTo>
                      <a:pt x="35" y="9"/>
                    </a:lnTo>
                    <a:lnTo>
                      <a:pt x="35"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66" name="Freeform 226">
                <a:extLst>
                  <a:ext uri="{FF2B5EF4-FFF2-40B4-BE49-F238E27FC236}">
                    <a16:creationId xmlns:a16="http://schemas.microsoft.com/office/drawing/2014/main" id="{A6EF6069-BD36-46FD-B7C2-EE8F9B95C79D}"/>
                  </a:ext>
                </a:extLst>
              </p:cNvPr>
              <p:cNvSpPr>
                <a:spLocks/>
              </p:cNvSpPr>
              <p:nvPr/>
            </p:nvSpPr>
            <p:spPr bwMode="auto">
              <a:xfrm>
                <a:off x="816" y="728"/>
                <a:ext cx="39" cy="39"/>
              </a:xfrm>
              <a:custGeom>
                <a:avLst/>
                <a:gdLst>
                  <a:gd name="T0" fmla="*/ 0 w 39"/>
                  <a:gd name="T1" fmla="*/ 0 h 39"/>
                  <a:gd name="T2" fmla="*/ 0 w 39"/>
                  <a:gd name="T3" fmla="*/ 38 h 39"/>
                  <a:gd name="T4" fmla="*/ 31 w 39"/>
                  <a:gd name="T5" fmla="*/ 38 h 39"/>
                  <a:gd name="T6" fmla="*/ 31 w 39"/>
                  <a:gd name="T7" fmla="*/ 25 h 39"/>
                  <a:gd name="T8" fmla="*/ 38 w 39"/>
                  <a:gd name="T9" fmla="*/ 25 h 39"/>
                  <a:gd name="T10" fmla="*/ 37 w 39"/>
                  <a:gd name="T11" fmla="*/ 18 h 39"/>
                  <a:gd name="T12" fmla="*/ 35 w 39"/>
                  <a:gd name="T13" fmla="*/ 18 h 39"/>
                  <a:gd name="T14" fmla="*/ 35 w 39"/>
                  <a:gd name="T15" fmla="*/ 10 h 39"/>
                  <a:gd name="T16" fmla="*/ 37 w 39"/>
                  <a:gd name="T17" fmla="*/ 10 h 39"/>
                  <a:gd name="T18" fmla="*/ 37 w 39"/>
                  <a:gd name="T19" fmla="*/ 0 h 39"/>
                  <a:gd name="T20" fmla="*/ 0 w 39"/>
                  <a:gd name="T21" fmla="*/ 0 h 3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9"/>
                  <a:gd name="T34" fmla="*/ 0 h 39"/>
                  <a:gd name="T35" fmla="*/ 39 w 39"/>
                  <a:gd name="T36" fmla="*/ 39 h 3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9" h="39">
                    <a:moveTo>
                      <a:pt x="0" y="0"/>
                    </a:moveTo>
                    <a:lnTo>
                      <a:pt x="0" y="38"/>
                    </a:lnTo>
                    <a:lnTo>
                      <a:pt x="31" y="38"/>
                    </a:lnTo>
                    <a:lnTo>
                      <a:pt x="31" y="25"/>
                    </a:lnTo>
                    <a:lnTo>
                      <a:pt x="38" y="25"/>
                    </a:lnTo>
                    <a:lnTo>
                      <a:pt x="37" y="18"/>
                    </a:lnTo>
                    <a:lnTo>
                      <a:pt x="35" y="18"/>
                    </a:lnTo>
                    <a:lnTo>
                      <a:pt x="35" y="10"/>
                    </a:lnTo>
                    <a:lnTo>
                      <a:pt x="37" y="10"/>
                    </a:lnTo>
                    <a:lnTo>
                      <a:pt x="37"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67" name="Freeform 227">
                <a:extLst>
                  <a:ext uri="{FF2B5EF4-FFF2-40B4-BE49-F238E27FC236}">
                    <a16:creationId xmlns:a16="http://schemas.microsoft.com/office/drawing/2014/main" id="{200DCF7B-B40D-43AA-AE87-11B75BF387E1}"/>
                  </a:ext>
                </a:extLst>
              </p:cNvPr>
              <p:cNvSpPr>
                <a:spLocks/>
              </p:cNvSpPr>
              <p:nvPr/>
            </p:nvSpPr>
            <p:spPr bwMode="auto">
              <a:xfrm>
                <a:off x="869" y="607"/>
                <a:ext cx="31" cy="26"/>
              </a:xfrm>
              <a:custGeom>
                <a:avLst/>
                <a:gdLst>
                  <a:gd name="T0" fmla="*/ 14 w 31"/>
                  <a:gd name="T1" fmla="*/ 24 h 26"/>
                  <a:gd name="T2" fmla="*/ 15 w 31"/>
                  <a:gd name="T3" fmla="*/ 18 h 26"/>
                  <a:gd name="T4" fmla="*/ 0 w 31"/>
                  <a:gd name="T5" fmla="*/ 17 h 26"/>
                  <a:gd name="T6" fmla="*/ 0 w 31"/>
                  <a:gd name="T7" fmla="*/ 9 h 26"/>
                  <a:gd name="T8" fmla="*/ 0 w 31"/>
                  <a:gd name="T9" fmla="*/ 1 h 26"/>
                  <a:gd name="T10" fmla="*/ 27 w 31"/>
                  <a:gd name="T11" fmla="*/ 0 h 26"/>
                  <a:gd name="T12" fmla="*/ 29 w 31"/>
                  <a:gd name="T13" fmla="*/ 0 h 26"/>
                  <a:gd name="T14" fmla="*/ 30 w 31"/>
                  <a:gd name="T15" fmla="*/ 25 h 26"/>
                  <a:gd name="T16" fmla="*/ 14 w 31"/>
                  <a:gd name="T17" fmla="*/ 24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1"/>
                  <a:gd name="T28" fmla="*/ 0 h 26"/>
                  <a:gd name="T29" fmla="*/ 31 w 31"/>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1" h="26">
                    <a:moveTo>
                      <a:pt x="14" y="24"/>
                    </a:moveTo>
                    <a:lnTo>
                      <a:pt x="15" y="18"/>
                    </a:lnTo>
                    <a:lnTo>
                      <a:pt x="0" y="17"/>
                    </a:lnTo>
                    <a:lnTo>
                      <a:pt x="0" y="9"/>
                    </a:lnTo>
                    <a:lnTo>
                      <a:pt x="0" y="1"/>
                    </a:lnTo>
                    <a:lnTo>
                      <a:pt x="27" y="0"/>
                    </a:lnTo>
                    <a:lnTo>
                      <a:pt x="29" y="0"/>
                    </a:lnTo>
                    <a:lnTo>
                      <a:pt x="30" y="25"/>
                    </a:lnTo>
                    <a:lnTo>
                      <a:pt x="14" y="24"/>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68" name="Freeform 228">
                <a:extLst>
                  <a:ext uri="{FF2B5EF4-FFF2-40B4-BE49-F238E27FC236}">
                    <a16:creationId xmlns:a16="http://schemas.microsoft.com/office/drawing/2014/main" id="{3458902E-2C31-4B61-8972-6305A3B8A332}"/>
                  </a:ext>
                </a:extLst>
              </p:cNvPr>
              <p:cNvSpPr>
                <a:spLocks/>
              </p:cNvSpPr>
              <p:nvPr/>
            </p:nvSpPr>
            <p:spPr bwMode="auto">
              <a:xfrm>
                <a:off x="869" y="607"/>
                <a:ext cx="35" cy="29"/>
              </a:xfrm>
              <a:custGeom>
                <a:avLst/>
                <a:gdLst>
                  <a:gd name="T0" fmla="*/ 16 w 35"/>
                  <a:gd name="T1" fmla="*/ 27 h 29"/>
                  <a:gd name="T2" fmla="*/ 17 w 35"/>
                  <a:gd name="T3" fmla="*/ 20 h 29"/>
                  <a:gd name="T4" fmla="*/ 0 w 35"/>
                  <a:gd name="T5" fmla="*/ 19 h 29"/>
                  <a:gd name="T6" fmla="*/ 0 w 35"/>
                  <a:gd name="T7" fmla="*/ 10 h 29"/>
                  <a:gd name="T8" fmla="*/ 0 w 35"/>
                  <a:gd name="T9" fmla="*/ 1 h 29"/>
                  <a:gd name="T10" fmla="*/ 30 w 35"/>
                  <a:gd name="T11" fmla="*/ 0 h 29"/>
                  <a:gd name="T12" fmla="*/ 33 w 35"/>
                  <a:gd name="T13" fmla="*/ 0 h 29"/>
                  <a:gd name="T14" fmla="*/ 34 w 35"/>
                  <a:gd name="T15" fmla="*/ 28 h 29"/>
                  <a:gd name="T16" fmla="*/ 16 w 35"/>
                  <a:gd name="T17" fmla="*/ 27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
                  <a:gd name="T28" fmla="*/ 0 h 29"/>
                  <a:gd name="T29" fmla="*/ 35 w 35"/>
                  <a:gd name="T30" fmla="*/ 29 h 2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 h="29">
                    <a:moveTo>
                      <a:pt x="16" y="27"/>
                    </a:moveTo>
                    <a:lnTo>
                      <a:pt x="17" y="20"/>
                    </a:lnTo>
                    <a:lnTo>
                      <a:pt x="0" y="19"/>
                    </a:lnTo>
                    <a:lnTo>
                      <a:pt x="0" y="10"/>
                    </a:lnTo>
                    <a:lnTo>
                      <a:pt x="0" y="1"/>
                    </a:lnTo>
                    <a:lnTo>
                      <a:pt x="30" y="0"/>
                    </a:lnTo>
                    <a:lnTo>
                      <a:pt x="33" y="0"/>
                    </a:lnTo>
                    <a:lnTo>
                      <a:pt x="34" y="28"/>
                    </a:lnTo>
                    <a:lnTo>
                      <a:pt x="16" y="27"/>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69" name="Freeform 229">
                <a:extLst>
                  <a:ext uri="{FF2B5EF4-FFF2-40B4-BE49-F238E27FC236}">
                    <a16:creationId xmlns:a16="http://schemas.microsoft.com/office/drawing/2014/main" id="{6E7BE0C8-EA6B-4555-B9DB-5000F03A3559}"/>
                  </a:ext>
                </a:extLst>
              </p:cNvPr>
              <p:cNvSpPr>
                <a:spLocks/>
              </p:cNvSpPr>
              <p:nvPr/>
            </p:nvSpPr>
            <p:spPr bwMode="auto">
              <a:xfrm>
                <a:off x="955" y="811"/>
                <a:ext cx="22" cy="37"/>
              </a:xfrm>
              <a:custGeom>
                <a:avLst/>
                <a:gdLst>
                  <a:gd name="T0" fmla="*/ 0 w 22"/>
                  <a:gd name="T1" fmla="*/ 0 h 37"/>
                  <a:gd name="T2" fmla="*/ 0 w 22"/>
                  <a:gd name="T3" fmla="*/ 36 h 37"/>
                  <a:gd name="T4" fmla="*/ 21 w 22"/>
                  <a:gd name="T5" fmla="*/ 35 h 37"/>
                  <a:gd name="T6" fmla="*/ 19 w 22"/>
                  <a:gd name="T7" fmla="*/ 24 h 37"/>
                  <a:gd name="T8" fmla="*/ 15 w 22"/>
                  <a:gd name="T9" fmla="*/ 15 h 37"/>
                  <a:gd name="T10" fmla="*/ 16 w 22"/>
                  <a:gd name="T11" fmla="*/ 11 h 37"/>
                  <a:gd name="T12" fmla="*/ 14 w 22"/>
                  <a:gd name="T13" fmla="*/ 0 h 37"/>
                  <a:gd name="T14" fmla="*/ 0 w 22"/>
                  <a:gd name="T15" fmla="*/ 0 h 37"/>
                  <a:gd name="T16" fmla="*/ 0 60000 65536"/>
                  <a:gd name="T17" fmla="*/ 0 60000 65536"/>
                  <a:gd name="T18" fmla="*/ 0 60000 65536"/>
                  <a:gd name="T19" fmla="*/ 0 60000 65536"/>
                  <a:gd name="T20" fmla="*/ 0 60000 65536"/>
                  <a:gd name="T21" fmla="*/ 0 60000 65536"/>
                  <a:gd name="T22" fmla="*/ 0 60000 65536"/>
                  <a:gd name="T23" fmla="*/ 0 60000 65536"/>
                  <a:gd name="T24" fmla="*/ 0 w 22"/>
                  <a:gd name="T25" fmla="*/ 0 h 37"/>
                  <a:gd name="T26" fmla="*/ 22 w 22"/>
                  <a:gd name="T27" fmla="*/ 37 h 3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 h="37">
                    <a:moveTo>
                      <a:pt x="0" y="0"/>
                    </a:moveTo>
                    <a:lnTo>
                      <a:pt x="0" y="36"/>
                    </a:lnTo>
                    <a:lnTo>
                      <a:pt x="21" y="35"/>
                    </a:lnTo>
                    <a:lnTo>
                      <a:pt x="19" y="24"/>
                    </a:lnTo>
                    <a:lnTo>
                      <a:pt x="15" y="15"/>
                    </a:lnTo>
                    <a:lnTo>
                      <a:pt x="16" y="11"/>
                    </a:lnTo>
                    <a:lnTo>
                      <a:pt x="14"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70" name="Freeform 230">
                <a:extLst>
                  <a:ext uri="{FF2B5EF4-FFF2-40B4-BE49-F238E27FC236}">
                    <a16:creationId xmlns:a16="http://schemas.microsoft.com/office/drawing/2014/main" id="{48D447F7-57F0-4A4D-B693-A4B28EB73B56}"/>
                  </a:ext>
                </a:extLst>
              </p:cNvPr>
              <p:cNvSpPr>
                <a:spLocks/>
              </p:cNvSpPr>
              <p:nvPr/>
            </p:nvSpPr>
            <p:spPr bwMode="auto">
              <a:xfrm>
                <a:off x="955" y="811"/>
                <a:ext cx="24" cy="38"/>
              </a:xfrm>
              <a:custGeom>
                <a:avLst/>
                <a:gdLst>
                  <a:gd name="T0" fmla="*/ 0 w 24"/>
                  <a:gd name="T1" fmla="*/ 0 h 38"/>
                  <a:gd name="T2" fmla="*/ 0 w 24"/>
                  <a:gd name="T3" fmla="*/ 37 h 38"/>
                  <a:gd name="T4" fmla="*/ 23 w 24"/>
                  <a:gd name="T5" fmla="*/ 36 h 38"/>
                  <a:gd name="T6" fmla="*/ 21 w 24"/>
                  <a:gd name="T7" fmla="*/ 24 h 38"/>
                  <a:gd name="T8" fmla="*/ 16 w 24"/>
                  <a:gd name="T9" fmla="*/ 15 h 38"/>
                  <a:gd name="T10" fmla="*/ 18 w 24"/>
                  <a:gd name="T11" fmla="*/ 11 h 38"/>
                  <a:gd name="T12" fmla="*/ 16 w 24"/>
                  <a:gd name="T13" fmla="*/ 0 h 38"/>
                  <a:gd name="T14" fmla="*/ 0 w 24"/>
                  <a:gd name="T15" fmla="*/ 0 h 38"/>
                  <a:gd name="T16" fmla="*/ 0 60000 65536"/>
                  <a:gd name="T17" fmla="*/ 0 60000 65536"/>
                  <a:gd name="T18" fmla="*/ 0 60000 65536"/>
                  <a:gd name="T19" fmla="*/ 0 60000 65536"/>
                  <a:gd name="T20" fmla="*/ 0 60000 65536"/>
                  <a:gd name="T21" fmla="*/ 0 60000 65536"/>
                  <a:gd name="T22" fmla="*/ 0 60000 65536"/>
                  <a:gd name="T23" fmla="*/ 0 60000 65536"/>
                  <a:gd name="T24" fmla="*/ 0 w 24"/>
                  <a:gd name="T25" fmla="*/ 0 h 38"/>
                  <a:gd name="T26" fmla="*/ 24 w 24"/>
                  <a:gd name="T27" fmla="*/ 38 h 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 h="38">
                    <a:moveTo>
                      <a:pt x="0" y="0"/>
                    </a:moveTo>
                    <a:lnTo>
                      <a:pt x="0" y="37"/>
                    </a:lnTo>
                    <a:lnTo>
                      <a:pt x="23" y="36"/>
                    </a:lnTo>
                    <a:lnTo>
                      <a:pt x="21" y="24"/>
                    </a:lnTo>
                    <a:lnTo>
                      <a:pt x="16" y="15"/>
                    </a:lnTo>
                    <a:lnTo>
                      <a:pt x="18" y="11"/>
                    </a:lnTo>
                    <a:lnTo>
                      <a:pt x="16"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71" name="Freeform 231">
                <a:extLst>
                  <a:ext uri="{FF2B5EF4-FFF2-40B4-BE49-F238E27FC236}">
                    <a16:creationId xmlns:a16="http://schemas.microsoft.com/office/drawing/2014/main" id="{8752F613-AF55-4123-B716-DA27A5C65A5F}"/>
                  </a:ext>
                </a:extLst>
              </p:cNvPr>
              <p:cNvSpPr>
                <a:spLocks/>
              </p:cNvSpPr>
              <p:nvPr/>
            </p:nvSpPr>
            <p:spPr bwMode="auto">
              <a:xfrm>
                <a:off x="894" y="580"/>
                <a:ext cx="80" cy="73"/>
              </a:xfrm>
              <a:custGeom>
                <a:avLst/>
                <a:gdLst>
                  <a:gd name="T0" fmla="*/ 0 w 80"/>
                  <a:gd name="T1" fmla="*/ 0 h 73"/>
                  <a:gd name="T2" fmla="*/ 1 w 80"/>
                  <a:gd name="T3" fmla="*/ 17 h 73"/>
                  <a:gd name="T4" fmla="*/ 4 w 80"/>
                  <a:gd name="T5" fmla="*/ 18 h 73"/>
                  <a:gd name="T6" fmla="*/ 4 w 80"/>
                  <a:gd name="T7" fmla="*/ 27 h 73"/>
                  <a:gd name="T8" fmla="*/ 7 w 80"/>
                  <a:gd name="T9" fmla="*/ 27 h 73"/>
                  <a:gd name="T10" fmla="*/ 8 w 80"/>
                  <a:gd name="T11" fmla="*/ 53 h 73"/>
                  <a:gd name="T12" fmla="*/ 38 w 80"/>
                  <a:gd name="T13" fmla="*/ 53 h 73"/>
                  <a:gd name="T14" fmla="*/ 39 w 80"/>
                  <a:gd name="T15" fmla="*/ 71 h 73"/>
                  <a:gd name="T16" fmla="*/ 61 w 80"/>
                  <a:gd name="T17" fmla="*/ 72 h 73"/>
                  <a:gd name="T18" fmla="*/ 61 w 80"/>
                  <a:gd name="T19" fmla="*/ 65 h 73"/>
                  <a:gd name="T20" fmla="*/ 66 w 80"/>
                  <a:gd name="T21" fmla="*/ 61 h 73"/>
                  <a:gd name="T22" fmla="*/ 66 w 80"/>
                  <a:gd name="T23" fmla="*/ 57 h 73"/>
                  <a:gd name="T24" fmla="*/ 71 w 80"/>
                  <a:gd name="T25" fmla="*/ 53 h 73"/>
                  <a:gd name="T26" fmla="*/ 76 w 80"/>
                  <a:gd name="T27" fmla="*/ 43 h 73"/>
                  <a:gd name="T28" fmla="*/ 79 w 80"/>
                  <a:gd name="T29" fmla="*/ 41 h 73"/>
                  <a:gd name="T30" fmla="*/ 79 w 80"/>
                  <a:gd name="T31" fmla="*/ 39 h 73"/>
                  <a:gd name="T32" fmla="*/ 64 w 80"/>
                  <a:gd name="T33" fmla="*/ 39 h 73"/>
                  <a:gd name="T34" fmla="*/ 64 w 80"/>
                  <a:gd name="T35" fmla="*/ 35 h 73"/>
                  <a:gd name="T36" fmla="*/ 48 w 80"/>
                  <a:gd name="T37" fmla="*/ 35 h 73"/>
                  <a:gd name="T38" fmla="*/ 48 w 80"/>
                  <a:gd name="T39" fmla="*/ 27 h 73"/>
                  <a:gd name="T40" fmla="*/ 42 w 80"/>
                  <a:gd name="T41" fmla="*/ 27 h 73"/>
                  <a:gd name="T42" fmla="*/ 42 w 80"/>
                  <a:gd name="T43" fmla="*/ 17 h 73"/>
                  <a:gd name="T44" fmla="*/ 31 w 80"/>
                  <a:gd name="T45" fmla="*/ 17 h 73"/>
                  <a:gd name="T46" fmla="*/ 31 w 80"/>
                  <a:gd name="T47" fmla="*/ 1 h 73"/>
                  <a:gd name="T48" fmla="*/ 21 w 80"/>
                  <a:gd name="T49" fmla="*/ 0 h 73"/>
                  <a:gd name="T50" fmla="*/ 0 w 80"/>
                  <a:gd name="T51" fmla="*/ 0 h 7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80"/>
                  <a:gd name="T79" fmla="*/ 0 h 73"/>
                  <a:gd name="T80" fmla="*/ 80 w 80"/>
                  <a:gd name="T81" fmla="*/ 73 h 7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80" h="73">
                    <a:moveTo>
                      <a:pt x="0" y="0"/>
                    </a:moveTo>
                    <a:lnTo>
                      <a:pt x="1" y="17"/>
                    </a:lnTo>
                    <a:lnTo>
                      <a:pt x="4" y="18"/>
                    </a:lnTo>
                    <a:lnTo>
                      <a:pt x="4" y="27"/>
                    </a:lnTo>
                    <a:lnTo>
                      <a:pt x="7" y="27"/>
                    </a:lnTo>
                    <a:lnTo>
                      <a:pt x="8" y="53"/>
                    </a:lnTo>
                    <a:lnTo>
                      <a:pt x="38" y="53"/>
                    </a:lnTo>
                    <a:lnTo>
                      <a:pt x="39" y="71"/>
                    </a:lnTo>
                    <a:lnTo>
                      <a:pt x="61" y="72"/>
                    </a:lnTo>
                    <a:lnTo>
                      <a:pt x="61" y="65"/>
                    </a:lnTo>
                    <a:lnTo>
                      <a:pt x="66" y="61"/>
                    </a:lnTo>
                    <a:lnTo>
                      <a:pt x="66" y="57"/>
                    </a:lnTo>
                    <a:lnTo>
                      <a:pt x="71" y="53"/>
                    </a:lnTo>
                    <a:lnTo>
                      <a:pt x="76" y="43"/>
                    </a:lnTo>
                    <a:lnTo>
                      <a:pt x="79" y="41"/>
                    </a:lnTo>
                    <a:lnTo>
                      <a:pt x="79" y="39"/>
                    </a:lnTo>
                    <a:lnTo>
                      <a:pt x="64" y="39"/>
                    </a:lnTo>
                    <a:lnTo>
                      <a:pt x="64" y="35"/>
                    </a:lnTo>
                    <a:lnTo>
                      <a:pt x="48" y="35"/>
                    </a:lnTo>
                    <a:lnTo>
                      <a:pt x="48" y="27"/>
                    </a:lnTo>
                    <a:lnTo>
                      <a:pt x="42" y="27"/>
                    </a:lnTo>
                    <a:lnTo>
                      <a:pt x="42" y="17"/>
                    </a:lnTo>
                    <a:lnTo>
                      <a:pt x="31" y="17"/>
                    </a:lnTo>
                    <a:lnTo>
                      <a:pt x="31" y="1"/>
                    </a:lnTo>
                    <a:lnTo>
                      <a:pt x="21"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72" name="Freeform 232">
                <a:extLst>
                  <a:ext uri="{FF2B5EF4-FFF2-40B4-BE49-F238E27FC236}">
                    <a16:creationId xmlns:a16="http://schemas.microsoft.com/office/drawing/2014/main" id="{504E5E9D-885D-4C5C-927C-4B48D9702C14}"/>
                  </a:ext>
                </a:extLst>
              </p:cNvPr>
              <p:cNvSpPr>
                <a:spLocks/>
              </p:cNvSpPr>
              <p:nvPr/>
            </p:nvSpPr>
            <p:spPr bwMode="auto">
              <a:xfrm>
                <a:off x="894" y="580"/>
                <a:ext cx="84" cy="75"/>
              </a:xfrm>
              <a:custGeom>
                <a:avLst/>
                <a:gdLst>
                  <a:gd name="T0" fmla="*/ 0 w 84"/>
                  <a:gd name="T1" fmla="*/ 0 h 75"/>
                  <a:gd name="T2" fmla="*/ 1 w 84"/>
                  <a:gd name="T3" fmla="*/ 18 h 75"/>
                  <a:gd name="T4" fmla="*/ 4 w 84"/>
                  <a:gd name="T5" fmla="*/ 18 h 75"/>
                  <a:gd name="T6" fmla="*/ 4 w 84"/>
                  <a:gd name="T7" fmla="*/ 27 h 75"/>
                  <a:gd name="T8" fmla="*/ 7 w 84"/>
                  <a:gd name="T9" fmla="*/ 27 h 75"/>
                  <a:gd name="T10" fmla="*/ 8 w 84"/>
                  <a:gd name="T11" fmla="*/ 55 h 75"/>
                  <a:gd name="T12" fmla="*/ 40 w 84"/>
                  <a:gd name="T13" fmla="*/ 55 h 75"/>
                  <a:gd name="T14" fmla="*/ 40 w 84"/>
                  <a:gd name="T15" fmla="*/ 73 h 75"/>
                  <a:gd name="T16" fmla="*/ 64 w 84"/>
                  <a:gd name="T17" fmla="*/ 74 h 75"/>
                  <a:gd name="T18" fmla="*/ 64 w 84"/>
                  <a:gd name="T19" fmla="*/ 67 h 75"/>
                  <a:gd name="T20" fmla="*/ 69 w 84"/>
                  <a:gd name="T21" fmla="*/ 63 h 75"/>
                  <a:gd name="T22" fmla="*/ 70 w 84"/>
                  <a:gd name="T23" fmla="*/ 59 h 75"/>
                  <a:gd name="T24" fmla="*/ 75 w 84"/>
                  <a:gd name="T25" fmla="*/ 55 h 75"/>
                  <a:gd name="T26" fmla="*/ 80 w 84"/>
                  <a:gd name="T27" fmla="*/ 44 h 75"/>
                  <a:gd name="T28" fmla="*/ 83 w 84"/>
                  <a:gd name="T29" fmla="*/ 43 h 75"/>
                  <a:gd name="T30" fmla="*/ 83 w 84"/>
                  <a:gd name="T31" fmla="*/ 40 h 75"/>
                  <a:gd name="T32" fmla="*/ 67 w 84"/>
                  <a:gd name="T33" fmla="*/ 40 h 75"/>
                  <a:gd name="T34" fmla="*/ 67 w 84"/>
                  <a:gd name="T35" fmla="*/ 36 h 75"/>
                  <a:gd name="T36" fmla="*/ 51 w 84"/>
                  <a:gd name="T37" fmla="*/ 36 h 75"/>
                  <a:gd name="T38" fmla="*/ 50 w 84"/>
                  <a:gd name="T39" fmla="*/ 28 h 75"/>
                  <a:gd name="T40" fmla="*/ 45 w 84"/>
                  <a:gd name="T41" fmla="*/ 27 h 75"/>
                  <a:gd name="T42" fmla="*/ 44 w 84"/>
                  <a:gd name="T43" fmla="*/ 18 h 75"/>
                  <a:gd name="T44" fmla="*/ 33 w 84"/>
                  <a:gd name="T45" fmla="*/ 18 h 75"/>
                  <a:gd name="T46" fmla="*/ 32 w 84"/>
                  <a:gd name="T47" fmla="*/ 1 h 75"/>
                  <a:gd name="T48" fmla="*/ 23 w 84"/>
                  <a:gd name="T49" fmla="*/ 0 h 75"/>
                  <a:gd name="T50" fmla="*/ 0 w 84"/>
                  <a:gd name="T51" fmla="*/ 0 h 7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84"/>
                  <a:gd name="T79" fmla="*/ 0 h 75"/>
                  <a:gd name="T80" fmla="*/ 84 w 84"/>
                  <a:gd name="T81" fmla="*/ 75 h 7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84" h="75">
                    <a:moveTo>
                      <a:pt x="0" y="0"/>
                    </a:moveTo>
                    <a:lnTo>
                      <a:pt x="1" y="18"/>
                    </a:lnTo>
                    <a:lnTo>
                      <a:pt x="4" y="18"/>
                    </a:lnTo>
                    <a:lnTo>
                      <a:pt x="4" y="27"/>
                    </a:lnTo>
                    <a:lnTo>
                      <a:pt x="7" y="27"/>
                    </a:lnTo>
                    <a:lnTo>
                      <a:pt x="8" y="55"/>
                    </a:lnTo>
                    <a:lnTo>
                      <a:pt x="40" y="55"/>
                    </a:lnTo>
                    <a:lnTo>
                      <a:pt x="40" y="73"/>
                    </a:lnTo>
                    <a:lnTo>
                      <a:pt x="64" y="74"/>
                    </a:lnTo>
                    <a:lnTo>
                      <a:pt x="64" y="67"/>
                    </a:lnTo>
                    <a:lnTo>
                      <a:pt x="69" y="63"/>
                    </a:lnTo>
                    <a:lnTo>
                      <a:pt x="70" y="59"/>
                    </a:lnTo>
                    <a:lnTo>
                      <a:pt x="75" y="55"/>
                    </a:lnTo>
                    <a:lnTo>
                      <a:pt x="80" y="44"/>
                    </a:lnTo>
                    <a:lnTo>
                      <a:pt x="83" y="43"/>
                    </a:lnTo>
                    <a:lnTo>
                      <a:pt x="83" y="40"/>
                    </a:lnTo>
                    <a:lnTo>
                      <a:pt x="67" y="40"/>
                    </a:lnTo>
                    <a:lnTo>
                      <a:pt x="67" y="36"/>
                    </a:lnTo>
                    <a:lnTo>
                      <a:pt x="51" y="36"/>
                    </a:lnTo>
                    <a:lnTo>
                      <a:pt x="50" y="28"/>
                    </a:lnTo>
                    <a:lnTo>
                      <a:pt x="45" y="27"/>
                    </a:lnTo>
                    <a:lnTo>
                      <a:pt x="44" y="18"/>
                    </a:lnTo>
                    <a:lnTo>
                      <a:pt x="33" y="18"/>
                    </a:lnTo>
                    <a:lnTo>
                      <a:pt x="32" y="1"/>
                    </a:lnTo>
                    <a:lnTo>
                      <a:pt x="23"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73" name="Freeform 233">
                <a:extLst>
                  <a:ext uri="{FF2B5EF4-FFF2-40B4-BE49-F238E27FC236}">
                    <a16:creationId xmlns:a16="http://schemas.microsoft.com/office/drawing/2014/main" id="{A44E12AD-6A95-41AE-A3D9-F1A3C0FDD9D3}"/>
                  </a:ext>
                </a:extLst>
              </p:cNvPr>
              <p:cNvSpPr>
                <a:spLocks/>
              </p:cNvSpPr>
              <p:nvPr/>
            </p:nvSpPr>
            <p:spPr bwMode="auto">
              <a:xfrm>
                <a:off x="775" y="525"/>
                <a:ext cx="86" cy="45"/>
              </a:xfrm>
              <a:custGeom>
                <a:avLst/>
                <a:gdLst>
                  <a:gd name="T0" fmla="*/ 0 w 86"/>
                  <a:gd name="T1" fmla="*/ 1 h 45"/>
                  <a:gd name="T2" fmla="*/ 0 w 86"/>
                  <a:gd name="T3" fmla="*/ 35 h 45"/>
                  <a:gd name="T4" fmla="*/ 53 w 86"/>
                  <a:gd name="T5" fmla="*/ 35 h 45"/>
                  <a:gd name="T6" fmla="*/ 54 w 86"/>
                  <a:gd name="T7" fmla="*/ 44 h 45"/>
                  <a:gd name="T8" fmla="*/ 85 w 86"/>
                  <a:gd name="T9" fmla="*/ 44 h 45"/>
                  <a:gd name="T10" fmla="*/ 84 w 86"/>
                  <a:gd name="T11" fmla="*/ 0 h 45"/>
                  <a:gd name="T12" fmla="*/ 73 w 86"/>
                  <a:gd name="T13" fmla="*/ 1 h 45"/>
                  <a:gd name="T14" fmla="*/ 73 w 86"/>
                  <a:gd name="T15" fmla="*/ 5 h 45"/>
                  <a:gd name="T16" fmla="*/ 63 w 86"/>
                  <a:gd name="T17" fmla="*/ 6 h 45"/>
                  <a:gd name="T18" fmla="*/ 62 w 86"/>
                  <a:gd name="T19" fmla="*/ 2 h 45"/>
                  <a:gd name="T20" fmla="*/ 0 w 86"/>
                  <a:gd name="T21" fmla="*/ 1 h 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6"/>
                  <a:gd name="T34" fmla="*/ 0 h 45"/>
                  <a:gd name="T35" fmla="*/ 86 w 86"/>
                  <a:gd name="T36" fmla="*/ 45 h 4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6" h="45">
                    <a:moveTo>
                      <a:pt x="0" y="1"/>
                    </a:moveTo>
                    <a:lnTo>
                      <a:pt x="0" y="35"/>
                    </a:lnTo>
                    <a:lnTo>
                      <a:pt x="53" y="35"/>
                    </a:lnTo>
                    <a:lnTo>
                      <a:pt x="54" y="44"/>
                    </a:lnTo>
                    <a:lnTo>
                      <a:pt x="85" y="44"/>
                    </a:lnTo>
                    <a:lnTo>
                      <a:pt x="84" y="0"/>
                    </a:lnTo>
                    <a:lnTo>
                      <a:pt x="73" y="1"/>
                    </a:lnTo>
                    <a:lnTo>
                      <a:pt x="73" y="5"/>
                    </a:lnTo>
                    <a:lnTo>
                      <a:pt x="63" y="6"/>
                    </a:lnTo>
                    <a:lnTo>
                      <a:pt x="62" y="2"/>
                    </a:lnTo>
                    <a:lnTo>
                      <a:pt x="0" y="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74" name="Freeform 234">
                <a:extLst>
                  <a:ext uri="{FF2B5EF4-FFF2-40B4-BE49-F238E27FC236}">
                    <a16:creationId xmlns:a16="http://schemas.microsoft.com/office/drawing/2014/main" id="{0F30275E-52F9-4E98-90FC-595008B9E84B}"/>
                  </a:ext>
                </a:extLst>
              </p:cNvPr>
              <p:cNvSpPr>
                <a:spLocks/>
              </p:cNvSpPr>
              <p:nvPr/>
            </p:nvSpPr>
            <p:spPr bwMode="auto">
              <a:xfrm>
                <a:off x="775" y="525"/>
                <a:ext cx="88" cy="47"/>
              </a:xfrm>
              <a:custGeom>
                <a:avLst/>
                <a:gdLst>
                  <a:gd name="T0" fmla="*/ 0 w 88"/>
                  <a:gd name="T1" fmla="*/ 1 h 47"/>
                  <a:gd name="T2" fmla="*/ 0 w 88"/>
                  <a:gd name="T3" fmla="*/ 37 h 47"/>
                  <a:gd name="T4" fmla="*/ 54 w 88"/>
                  <a:gd name="T5" fmla="*/ 37 h 47"/>
                  <a:gd name="T6" fmla="*/ 55 w 88"/>
                  <a:gd name="T7" fmla="*/ 46 h 47"/>
                  <a:gd name="T8" fmla="*/ 87 w 88"/>
                  <a:gd name="T9" fmla="*/ 46 h 47"/>
                  <a:gd name="T10" fmla="*/ 86 w 88"/>
                  <a:gd name="T11" fmla="*/ 0 h 47"/>
                  <a:gd name="T12" fmla="*/ 75 w 88"/>
                  <a:gd name="T13" fmla="*/ 1 h 47"/>
                  <a:gd name="T14" fmla="*/ 75 w 88"/>
                  <a:gd name="T15" fmla="*/ 6 h 47"/>
                  <a:gd name="T16" fmla="*/ 64 w 88"/>
                  <a:gd name="T17" fmla="*/ 6 h 47"/>
                  <a:gd name="T18" fmla="*/ 64 w 88"/>
                  <a:gd name="T19" fmla="*/ 2 h 47"/>
                  <a:gd name="T20" fmla="*/ 0 w 88"/>
                  <a:gd name="T21" fmla="*/ 1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8"/>
                  <a:gd name="T34" fmla="*/ 0 h 47"/>
                  <a:gd name="T35" fmla="*/ 88 w 88"/>
                  <a:gd name="T36" fmla="*/ 47 h 4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8" h="47">
                    <a:moveTo>
                      <a:pt x="0" y="1"/>
                    </a:moveTo>
                    <a:lnTo>
                      <a:pt x="0" y="37"/>
                    </a:lnTo>
                    <a:lnTo>
                      <a:pt x="54" y="37"/>
                    </a:lnTo>
                    <a:lnTo>
                      <a:pt x="55" y="46"/>
                    </a:lnTo>
                    <a:lnTo>
                      <a:pt x="87" y="46"/>
                    </a:lnTo>
                    <a:lnTo>
                      <a:pt x="86" y="0"/>
                    </a:lnTo>
                    <a:lnTo>
                      <a:pt x="75" y="1"/>
                    </a:lnTo>
                    <a:lnTo>
                      <a:pt x="75" y="6"/>
                    </a:lnTo>
                    <a:lnTo>
                      <a:pt x="64" y="6"/>
                    </a:lnTo>
                    <a:lnTo>
                      <a:pt x="64" y="2"/>
                    </a:lnTo>
                    <a:lnTo>
                      <a:pt x="0" y="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75" name="Freeform 235">
                <a:extLst>
                  <a:ext uri="{FF2B5EF4-FFF2-40B4-BE49-F238E27FC236}">
                    <a16:creationId xmlns:a16="http://schemas.microsoft.com/office/drawing/2014/main" id="{65A95EC1-D701-46A2-BFDD-0992423DCDC8}"/>
                  </a:ext>
                </a:extLst>
              </p:cNvPr>
              <p:cNvSpPr>
                <a:spLocks/>
              </p:cNvSpPr>
              <p:nvPr/>
            </p:nvSpPr>
            <p:spPr bwMode="auto">
              <a:xfrm>
                <a:off x="893" y="662"/>
                <a:ext cx="46" cy="38"/>
              </a:xfrm>
              <a:custGeom>
                <a:avLst/>
                <a:gdLst>
                  <a:gd name="T0" fmla="*/ 0 w 46"/>
                  <a:gd name="T1" fmla="*/ 1 h 38"/>
                  <a:gd name="T2" fmla="*/ 0 w 46"/>
                  <a:gd name="T3" fmla="*/ 37 h 38"/>
                  <a:gd name="T4" fmla="*/ 29 w 46"/>
                  <a:gd name="T5" fmla="*/ 36 h 38"/>
                  <a:gd name="T6" fmla="*/ 45 w 46"/>
                  <a:gd name="T7" fmla="*/ 35 h 38"/>
                  <a:gd name="T8" fmla="*/ 45 w 46"/>
                  <a:gd name="T9" fmla="*/ 1 h 38"/>
                  <a:gd name="T10" fmla="*/ 40 w 46"/>
                  <a:gd name="T11" fmla="*/ 0 h 38"/>
                  <a:gd name="T12" fmla="*/ 11 w 46"/>
                  <a:gd name="T13" fmla="*/ 1 h 38"/>
                  <a:gd name="T14" fmla="*/ 0 w 46"/>
                  <a:gd name="T15" fmla="*/ 1 h 38"/>
                  <a:gd name="T16" fmla="*/ 0 60000 65536"/>
                  <a:gd name="T17" fmla="*/ 0 60000 65536"/>
                  <a:gd name="T18" fmla="*/ 0 60000 65536"/>
                  <a:gd name="T19" fmla="*/ 0 60000 65536"/>
                  <a:gd name="T20" fmla="*/ 0 60000 65536"/>
                  <a:gd name="T21" fmla="*/ 0 60000 65536"/>
                  <a:gd name="T22" fmla="*/ 0 60000 65536"/>
                  <a:gd name="T23" fmla="*/ 0 60000 65536"/>
                  <a:gd name="T24" fmla="*/ 0 w 46"/>
                  <a:gd name="T25" fmla="*/ 0 h 38"/>
                  <a:gd name="T26" fmla="*/ 46 w 46"/>
                  <a:gd name="T27" fmla="*/ 38 h 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6" h="38">
                    <a:moveTo>
                      <a:pt x="0" y="1"/>
                    </a:moveTo>
                    <a:lnTo>
                      <a:pt x="0" y="37"/>
                    </a:lnTo>
                    <a:lnTo>
                      <a:pt x="29" y="36"/>
                    </a:lnTo>
                    <a:lnTo>
                      <a:pt x="45" y="35"/>
                    </a:lnTo>
                    <a:lnTo>
                      <a:pt x="45" y="1"/>
                    </a:lnTo>
                    <a:lnTo>
                      <a:pt x="40" y="0"/>
                    </a:lnTo>
                    <a:lnTo>
                      <a:pt x="11" y="1"/>
                    </a:lnTo>
                    <a:lnTo>
                      <a:pt x="0" y="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76" name="Freeform 236">
                <a:extLst>
                  <a:ext uri="{FF2B5EF4-FFF2-40B4-BE49-F238E27FC236}">
                    <a16:creationId xmlns:a16="http://schemas.microsoft.com/office/drawing/2014/main" id="{70886130-A17D-4CF2-849E-FA540D6272BF}"/>
                  </a:ext>
                </a:extLst>
              </p:cNvPr>
              <p:cNvSpPr>
                <a:spLocks/>
              </p:cNvSpPr>
              <p:nvPr/>
            </p:nvSpPr>
            <p:spPr bwMode="auto">
              <a:xfrm>
                <a:off x="893" y="662"/>
                <a:ext cx="46" cy="39"/>
              </a:xfrm>
              <a:custGeom>
                <a:avLst/>
                <a:gdLst>
                  <a:gd name="T0" fmla="*/ 0 w 46"/>
                  <a:gd name="T1" fmla="*/ 2 h 39"/>
                  <a:gd name="T2" fmla="*/ 0 w 46"/>
                  <a:gd name="T3" fmla="*/ 38 h 39"/>
                  <a:gd name="T4" fmla="*/ 29 w 46"/>
                  <a:gd name="T5" fmla="*/ 37 h 39"/>
                  <a:gd name="T6" fmla="*/ 45 w 46"/>
                  <a:gd name="T7" fmla="*/ 36 h 39"/>
                  <a:gd name="T8" fmla="*/ 45 w 46"/>
                  <a:gd name="T9" fmla="*/ 1 h 39"/>
                  <a:gd name="T10" fmla="*/ 40 w 46"/>
                  <a:gd name="T11" fmla="*/ 0 h 39"/>
                  <a:gd name="T12" fmla="*/ 11 w 46"/>
                  <a:gd name="T13" fmla="*/ 1 h 39"/>
                  <a:gd name="T14" fmla="*/ 0 w 46"/>
                  <a:gd name="T15" fmla="*/ 2 h 39"/>
                  <a:gd name="T16" fmla="*/ 0 60000 65536"/>
                  <a:gd name="T17" fmla="*/ 0 60000 65536"/>
                  <a:gd name="T18" fmla="*/ 0 60000 65536"/>
                  <a:gd name="T19" fmla="*/ 0 60000 65536"/>
                  <a:gd name="T20" fmla="*/ 0 60000 65536"/>
                  <a:gd name="T21" fmla="*/ 0 60000 65536"/>
                  <a:gd name="T22" fmla="*/ 0 60000 65536"/>
                  <a:gd name="T23" fmla="*/ 0 60000 65536"/>
                  <a:gd name="T24" fmla="*/ 0 w 46"/>
                  <a:gd name="T25" fmla="*/ 0 h 39"/>
                  <a:gd name="T26" fmla="*/ 46 w 46"/>
                  <a:gd name="T27" fmla="*/ 39 h 3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6" h="39">
                    <a:moveTo>
                      <a:pt x="0" y="2"/>
                    </a:moveTo>
                    <a:lnTo>
                      <a:pt x="0" y="38"/>
                    </a:lnTo>
                    <a:lnTo>
                      <a:pt x="29" y="37"/>
                    </a:lnTo>
                    <a:lnTo>
                      <a:pt x="45" y="36"/>
                    </a:lnTo>
                    <a:lnTo>
                      <a:pt x="45" y="1"/>
                    </a:lnTo>
                    <a:lnTo>
                      <a:pt x="40" y="0"/>
                    </a:lnTo>
                    <a:lnTo>
                      <a:pt x="11" y="1"/>
                    </a:lnTo>
                    <a:lnTo>
                      <a:pt x="0" y="2"/>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77" name="Freeform 237">
                <a:extLst>
                  <a:ext uri="{FF2B5EF4-FFF2-40B4-BE49-F238E27FC236}">
                    <a16:creationId xmlns:a16="http://schemas.microsoft.com/office/drawing/2014/main" id="{5A21FF98-4222-4550-96CC-683C5A54335B}"/>
                  </a:ext>
                </a:extLst>
              </p:cNvPr>
              <p:cNvSpPr>
                <a:spLocks/>
              </p:cNvSpPr>
              <p:nvPr/>
            </p:nvSpPr>
            <p:spPr bwMode="auto">
              <a:xfrm>
                <a:off x="955" y="773"/>
                <a:ext cx="24" cy="37"/>
              </a:xfrm>
              <a:custGeom>
                <a:avLst/>
                <a:gdLst>
                  <a:gd name="T0" fmla="*/ 1 w 24"/>
                  <a:gd name="T1" fmla="*/ 0 h 37"/>
                  <a:gd name="T2" fmla="*/ 0 w 24"/>
                  <a:gd name="T3" fmla="*/ 36 h 37"/>
                  <a:gd name="T4" fmla="*/ 14 w 24"/>
                  <a:gd name="T5" fmla="*/ 36 h 37"/>
                  <a:gd name="T6" fmla="*/ 14 w 24"/>
                  <a:gd name="T7" fmla="*/ 22 h 37"/>
                  <a:gd name="T8" fmla="*/ 22 w 24"/>
                  <a:gd name="T9" fmla="*/ 6 h 37"/>
                  <a:gd name="T10" fmla="*/ 23 w 24"/>
                  <a:gd name="T11" fmla="*/ 0 h 37"/>
                  <a:gd name="T12" fmla="*/ 1 w 24"/>
                  <a:gd name="T13" fmla="*/ 0 h 37"/>
                  <a:gd name="T14" fmla="*/ 0 60000 65536"/>
                  <a:gd name="T15" fmla="*/ 0 60000 65536"/>
                  <a:gd name="T16" fmla="*/ 0 60000 65536"/>
                  <a:gd name="T17" fmla="*/ 0 60000 65536"/>
                  <a:gd name="T18" fmla="*/ 0 60000 65536"/>
                  <a:gd name="T19" fmla="*/ 0 60000 65536"/>
                  <a:gd name="T20" fmla="*/ 0 60000 65536"/>
                  <a:gd name="T21" fmla="*/ 0 w 24"/>
                  <a:gd name="T22" fmla="*/ 0 h 37"/>
                  <a:gd name="T23" fmla="*/ 24 w 24"/>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37">
                    <a:moveTo>
                      <a:pt x="1" y="0"/>
                    </a:moveTo>
                    <a:lnTo>
                      <a:pt x="0" y="36"/>
                    </a:lnTo>
                    <a:lnTo>
                      <a:pt x="14" y="36"/>
                    </a:lnTo>
                    <a:lnTo>
                      <a:pt x="14" y="22"/>
                    </a:lnTo>
                    <a:lnTo>
                      <a:pt x="22" y="6"/>
                    </a:lnTo>
                    <a:lnTo>
                      <a:pt x="23" y="0"/>
                    </a:lnTo>
                    <a:lnTo>
                      <a:pt x="1"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78" name="Freeform 238">
                <a:extLst>
                  <a:ext uri="{FF2B5EF4-FFF2-40B4-BE49-F238E27FC236}">
                    <a16:creationId xmlns:a16="http://schemas.microsoft.com/office/drawing/2014/main" id="{9B697AE3-78B7-4C9E-852F-0B210675F910}"/>
                  </a:ext>
                </a:extLst>
              </p:cNvPr>
              <p:cNvSpPr>
                <a:spLocks/>
              </p:cNvSpPr>
              <p:nvPr/>
            </p:nvSpPr>
            <p:spPr bwMode="auto">
              <a:xfrm>
                <a:off x="955" y="773"/>
                <a:ext cx="27" cy="39"/>
              </a:xfrm>
              <a:custGeom>
                <a:avLst/>
                <a:gdLst>
                  <a:gd name="T0" fmla="*/ 1 w 27"/>
                  <a:gd name="T1" fmla="*/ 0 h 39"/>
                  <a:gd name="T2" fmla="*/ 0 w 27"/>
                  <a:gd name="T3" fmla="*/ 38 h 39"/>
                  <a:gd name="T4" fmla="*/ 16 w 27"/>
                  <a:gd name="T5" fmla="*/ 38 h 39"/>
                  <a:gd name="T6" fmla="*/ 16 w 27"/>
                  <a:gd name="T7" fmla="*/ 24 h 39"/>
                  <a:gd name="T8" fmla="*/ 25 w 27"/>
                  <a:gd name="T9" fmla="*/ 7 h 39"/>
                  <a:gd name="T10" fmla="*/ 26 w 27"/>
                  <a:gd name="T11" fmla="*/ 0 h 39"/>
                  <a:gd name="T12" fmla="*/ 1 w 27"/>
                  <a:gd name="T13" fmla="*/ 0 h 39"/>
                  <a:gd name="T14" fmla="*/ 0 60000 65536"/>
                  <a:gd name="T15" fmla="*/ 0 60000 65536"/>
                  <a:gd name="T16" fmla="*/ 0 60000 65536"/>
                  <a:gd name="T17" fmla="*/ 0 60000 65536"/>
                  <a:gd name="T18" fmla="*/ 0 60000 65536"/>
                  <a:gd name="T19" fmla="*/ 0 60000 65536"/>
                  <a:gd name="T20" fmla="*/ 0 60000 65536"/>
                  <a:gd name="T21" fmla="*/ 0 w 27"/>
                  <a:gd name="T22" fmla="*/ 0 h 39"/>
                  <a:gd name="T23" fmla="*/ 27 w 27"/>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 h="39">
                    <a:moveTo>
                      <a:pt x="1" y="0"/>
                    </a:moveTo>
                    <a:lnTo>
                      <a:pt x="0" y="38"/>
                    </a:lnTo>
                    <a:lnTo>
                      <a:pt x="16" y="38"/>
                    </a:lnTo>
                    <a:lnTo>
                      <a:pt x="16" y="24"/>
                    </a:lnTo>
                    <a:lnTo>
                      <a:pt x="25" y="7"/>
                    </a:lnTo>
                    <a:lnTo>
                      <a:pt x="26" y="0"/>
                    </a:lnTo>
                    <a:lnTo>
                      <a:pt x="1"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79" name="Freeform 239">
                <a:extLst>
                  <a:ext uri="{FF2B5EF4-FFF2-40B4-BE49-F238E27FC236}">
                    <a16:creationId xmlns:a16="http://schemas.microsoft.com/office/drawing/2014/main" id="{74CCF4BD-E156-4BFE-B8D4-1D84B8B084D8}"/>
                  </a:ext>
                </a:extLst>
              </p:cNvPr>
              <p:cNvSpPr>
                <a:spLocks/>
              </p:cNvSpPr>
              <p:nvPr/>
            </p:nvSpPr>
            <p:spPr bwMode="auto">
              <a:xfrm>
                <a:off x="572" y="653"/>
                <a:ext cx="59" cy="28"/>
              </a:xfrm>
              <a:custGeom>
                <a:avLst/>
                <a:gdLst>
                  <a:gd name="T0" fmla="*/ 0 w 59"/>
                  <a:gd name="T1" fmla="*/ 15 h 28"/>
                  <a:gd name="T2" fmla="*/ 7 w 59"/>
                  <a:gd name="T3" fmla="*/ 23 h 28"/>
                  <a:gd name="T4" fmla="*/ 19 w 59"/>
                  <a:gd name="T5" fmla="*/ 27 h 28"/>
                  <a:gd name="T6" fmla="*/ 25 w 59"/>
                  <a:gd name="T7" fmla="*/ 10 h 28"/>
                  <a:gd name="T8" fmla="*/ 58 w 59"/>
                  <a:gd name="T9" fmla="*/ 10 h 28"/>
                  <a:gd name="T10" fmla="*/ 57 w 59"/>
                  <a:gd name="T11" fmla="*/ 1 h 28"/>
                  <a:gd name="T12" fmla="*/ 16 w 59"/>
                  <a:gd name="T13" fmla="*/ 0 h 28"/>
                  <a:gd name="T14" fmla="*/ 16 w 59"/>
                  <a:gd name="T15" fmla="*/ 15 h 28"/>
                  <a:gd name="T16" fmla="*/ 0 w 59"/>
                  <a:gd name="T17" fmla="*/ 15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9"/>
                  <a:gd name="T28" fmla="*/ 0 h 28"/>
                  <a:gd name="T29" fmla="*/ 59 w 59"/>
                  <a:gd name="T30" fmla="*/ 28 h 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9" h="28">
                    <a:moveTo>
                      <a:pt x="0" y="15"/>
                    </a:moveTo>
                    <a:lnTo>
                      <a:pt x="7" y="23"/>
                    </a:lnTo>
                    <a:lnTo>
                      <a:pt x="19" y="27"/>
                    </a:lnTo>
                    <a:lnTo>
                      <a:pt x="25" y="10"/>
                    </a:lnTo>
                    <a:lnTo>
                      <a:pt x="58" y="10"/>
                    </a:lnTo>
                    <a:lnTo>
                      <a:pt x="57" y="1"/>
                    </a:lnTo>
                    <a:lnTo>
                      <a:pt x="16" y="0"/>
                    </a:lnTo>
                    <a:lnTo>
                      <a:pt x="16" y="15"/>
                    </a:lnTo>
                    <a:lnTo>
                      <a:pt x="0" y="15"/>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80" name="Freeform 240">
                <a:extLst>
                  <a:ext uri="{FF2B5EF4-FFF2-40B4-BE49-F238E27FC236}">
                    <a16:creationId xmlns:a16="http://schemas.microsoft.com/office/drawing/2014/main" id="{0FA2E401-C2AB-4788-97A2-874121ED92F0}"/>
                  </a:ext>
                </a:extLst>
              </p:cNvPr>
              <p:cNvSpPr>
                <a:spLocks/>
              </p:cNvSpPr>
              <p:nvPr/>
            </p:nvSpPr>
            <p:spPr bwMode="auto">
              <a:xfrm>
                <a:off x="572" y="653"/>
                <a:ext cx="62" cy="31"/>
              </a:xfrm>
              <a:custGeom>
                <a:avLst/>
                <a:gdLst>
                  <a:gd name="T0" fmla="*/ 0 w 62"/>
                  <a:gd name="T1" fmla="*/ 16 h 31"/>
                  <a:gd name="T2" fmla="*/ 7 w 62"/>
                  <a:gd name="T3" fmla="*/ 26 h 31"/>
                  <a:gd name="T4" fmla="*/ 20 w 62"/>
                  <a:gd name="T5" fmla="*/ 30 h 31"/>
                  <a:gd name="T6" fmla="*/ 26 w 62"/>
                  <a:gd name="T7" fmla="*/ 11 h 31"/>
                  <a:gd name="T8" fmla="*/ 61 w 62"/>
                  <a:gd name="T9" fmla="*/ 11 h 31"/>
                  <a:gd name="T10" fmla="*/ 60 w 62"/>
                  <a:gd name="T11" fmla="*/ 1 h 31"/>
                  <a:gd name="T12" fmla="*/ 16 w 62"/>
                  <a:gd name="T13" fmla="*/ 0 h 31"/>
                  <a:gd name="T14" fmla="*/ 16 w 62"/>
                  <a:gd name="T15" fmla="*/ 16 h 31"/>
                  <a:gd name="T16" fmla="*/ 0 w 62"/>
                  <a:gd name="T17" fmla="*/ 16 h 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2"/>
                  <a:gd name="T28" fmla="*/ 0 h 31"/>
                  <a:gd name="T29" fmla="*/ 62 w 62"/>
                  <a:gd name="T30" fmla="*/ 31 h 3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2" h="31">
                    <a:moveTo>
                      <a:pt x="0" y="16"/>
                    </a:moveTo>
                    <a:lnTo>
                      <a:pt x="7" y="26"/>
                    </a:lnTo>
                    <a:lnTo>
                      <a:pt x="20" y="30"/>
                    </a:lnTo>
                    <a:lnTo>
                      <a:pt x="26" y="11"/>
                    </a:lnTo>
                    <a:lnTo>
                      <a:pt x="61" y="11"/>
                    </a:lnTo>
                    <a:lnTo>
                      <a:pt x="60" y="1"/>
                    </a:lnTo>
                    <a:lnTo>
                      <a:pt x="16" y="0"/>
                    </a:lnTo>
                    <a:lnTo>
                      <a:pt x="16" y="16"/>
                    </a:lnTo>
                    <a:lnTo>
                      <a:pt x="0" y="16"/>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81" name="Freeform 241">
                <a:extLst>
                  <a:ext uri="{FF2B5EF4-FFF2-40B4-BE49-F238E27FC236}">
                    <a16:creationId xmlns:a16="http://schemas.microsoft.com/office/drawing/2014/main" id="{E2A8C7A0-665E-43F5-8172-F7C8EA6C8FF6}"/>
                  </a:ext>
                </a:extLst>
              </p:cNvPr>
              <p:cNvSpPr>
                <a:spLocks/>
              </p:cNvSpPr>
              <p:nvPr/>
            </p:nvSpPr>
            <p:spPr bwMode="auto">
              <a:xfrm>
                <a:off x="530" y="634"/>
                <a:ext cx="57" cy="33"/>
              </a:xfrm>
              <a:custGeom>
                <a:avLst/>
                <a:gdLst>
                  <a:gd name="T0" fmla="*/ 0 w 57"/>
                  <a:gd name="T1" fmla="*/ 11 h 33"/>
                  <a:gd name="T2" fmla="*/ 4 w 57"/>
                  <a:gd name="T3" fmla="*/ 0 h 33"/>
                  <a:gd name="T4" fmla="*/ 56 w 57"/>
                  <a:gd name="T5" fmla="*/ 1 h 33"/>
                  <a:gd name="T6" fmla="*/ 55 w 57"/>
                  <a:gd name="T7" fmla="*/ 18 h 33"/>
                  <a:gd name="T8" fmla="*/ 55 w 57"/>
                  <a:gd name="T9" fmla="*/ 32 h 33"/>
                  <a:gd name="T10" fmla="*/ 39 w 57"/>
                  <a:gd name="T11" fmla="*/ 32 h 33"/>
                  <a:gd name="T12" fmla="*/ 18 w 57"/>
                  <a:gd name="T13" fmla="*/ 26 h 33"/>
                  <a:gd name="T14" fmla="*/ 5 w 57"/>
                  <a:gd name="T15" fmla="*/ 15 h 33"/>
                  <a:gd name="T16" fmla="*/ 0 w 57"/>
                  <a:gd name="T17" fmla="*/ 11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
                  <a:gd name="T28" fmla="*/ 0 h 33"/>
                  <a:gd name="T29" fmla="*/ 57 w 57"/>
                  <a:gd name="T30" fmla="*/ 33 h 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 h="33">
                    <a:moveTo>
                      <a:pt x="0" y="11"/>
                    </a:moveTo>
                    <a:lnTo>
                      <a:pt x="4" y="0"/>
                    </a:lnTo>
                    <a:lnTo>
                      <a:pt x="56" y="1"/>
                    </a:lnTo>
                    <a:lnTo>
                      <a:pt x="55" y="18"/>
                    </a:lnTo>
                    <a:lnTo>
                      <a:pt x="55" y="32"/>
                    </a:lnTo>
                    <a:lnTo>
                      <a:pt x="39" y="32"/>
                    </a:lnTo>
                    <a:lnTo>
                      <a:pt x="18" y="26"/>
                    </a:lnTo>
                    <a:lnTo>
                      <a:pt x="5" y="15"/>
                    </a:lnTo>
                    <a:lnTo>
                      <a:pt x="0" y="1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82" name="Freeform 242">
                <a:extLst>
                  <a:ext uri="{FF2B5EF4-FFF2-40B4-BE49-F238E27FC236}">
                    <a16:creationId xmlns:a16="http://schemas.microsoft.com/office/drawing/2014/main" id="{A51AA20F-13CD-43D3-A64B-1EF89AF585DF}"/>
                  </a:ext>
                </a:extLst>
              </p:cNvPr>
              <p:cNvSpPr>
                <a:spLocks/>
              </p:cNvSpPr>
              <p:nvPr/>
            </p:nvSpPr>
            <p:spPr bwMode="auto">
              <a:xfrm>
                <a:off x="530" y="634"/>
                <a:ext cx="60" cy="36"/>
              </a:xfrm>
              <a:custGeom>
                <a:avLst/>
                <a:gdLst>
                  <a:gd name="T0" fmla="*/ 0 w 60"/>
                  <a:gd name="T1" fmla="*/ 12 h 36"/>
                  <a:gd name="T2" fmla="*/ 4 w 60"/>
                  <a:gd name="T3" fmla="*/ 0 h 36"/>
                  <a:gd name="T4" fmla="*/ 59 w 60"/>
                  <a:gd name="T5" fmla="*/ 1 h 36"/>
                  <a:gd name="T6" fmla="*/ 58 w 60"/>
                  <a:gd name="T7" fmla="*/ 20 h 36"/>
                  <a:gd name="T8" fmla="*/ 58 w 60"/>
                  <a:gd name="T9" fmla="*/ 35 h 36"/>
                  <a:gd name="T10" fmla="*/ 41 w 60"/>
                  <a:gd name="T11" fmla="*/ 35 h 36"/>
                  <a:gd name="T12" fmla="*/ 19 w 60"/>
                  <a:gd name="T13" fmla="*/ 28 h 36"/>
                  <a:gd name="T14" fmla="*/ 5 w 60"/>
                  <a:gd name="T15" fmla="*/ 17 h 36"/>
                  <a:gd name="T16" fmla="*/ 0 w 60"/>
                  <a:gd name="T17" fmla="*/ 12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0"/>
                  <a:gd name="T28" fmla="*/ 0 h 36"/>
                  <a:gd name="T29" fmla="*/ 60 w 60"/>
                  <a:gd name="T30" fmla="*/ 36 h 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0" h="36">
                    <a:moveTo>
                      <a:pt x="0" y="12"/>
                    </a:moveTo>
                    <a:lnTo>
                      <a:pt x="4" y="0"/>
                    </a:lnTo>
                    <a:lnTo>
                      <a:pt x="59" y="1"/>
                    </a:lnTo>
                    <a:lnTo>
                      <a:pt x="58" y="20"/>
                    </a:lnTo>
                    <a:lnTo>
                      <a:pt x="58" y="35"/>
                    </a:lnTo>
                    <a:lnTo>
                      <a:pt x="41" y="35"/>
                    </a:lnTo>
                    <a:lnTo>
                      <a:pt x="19" y="28"/>
                    </a:lnTo>
                    <a:lnTo>
                      <a:pt x="5" y="17"/>
                    </a:lnTo>
                    <a:lnTo>
                      <a:pt x="0" y="12"/>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83" name="Freeform 243">
                <a:extLst>
                  <a:ext uri="{FF2B5EF4-FFF2-40B4-BE49-F238E27FC236}">
                    <a16:creationId xmlns:a16="http://schemas.microsoft.com/office/drawing/2014/main" id="{40A94AC8-411B-457C-B0FF-029191A38C21}"/>
                  </a:ext>
                </a:extLst>
              </p:cNvPr>
              <p:cNvSpPr>
                <a:spLocks/>
              </p:cNvSpPr>
              <p:nvPr/>
            </p:nvSpPr>
            <p:spPr bwMode="auto">
              <a:xfrm>
                <a:off x="524" y="544"/>
                <a:ext cx="63" cy="51"/>
              </a:xfrm>
              <a:custGeom>
                <a:avLst/>
                <a:gdLst>
                  <a:gd name="T0" fmla="*/ 0 w 63"/>
                  <a:gd name="T1" fmla="*/ 12 h 51"/>
                  <a:gd name="T2" fmla="*/ 1 w 63"/>
                  <a:gd name="T3" fmla="*/ 7 h 51"/>
                  <a:gd name="T4" fmla="*/ 30 w 63"/>
                  <a:gd name="T5" fmla="*/ 8 h 51"/>
                  <a:gd name="T6" fmla="*/ 31 w 63"/>
                  <a:gd name="T7" fmla="*/ 0 h 51"/>
                  <a:gd name="T8" fmla="*/ 62 w 63"/>
                  <a:gd name="T9" fmla="*/ 0 h 51"/>
                  <a:gd name="T10" fmla="*/ 62 w 63"/>
                  <a:gd name="T11" fmla="*/ 7 h 51"/>
                  <a:gd name="T12" fmla="*/ 61 w 63"/>
                  <a:gd name="T13" fmla="*/ 50 h 51"/>
                  <a:gd name="T14" fmla="*/ 11 w 63"/>
                  <a:gd name="T15" fmla="*/ 49 h 51"/>
                  <a:gd name="T16" fmla="*/ 12 w 63"/>
                  <a:gd name="T17" fmla="*/ 42 h 51"/>
                  <a:gd name="T18" fmla="*/ 19 w 63"/>
                  <a:gd name="T19" fmla="*/ 26 h 51"/>
                  <a:gd name="T20" fmla="*/ 11 w 63"/>
                  <a:gd name="T21" fmla="*/ 15 h 51"/>
                  <a:gd name="T22" fmla="*/ 0 w 63"/>
                  <a:gd name="T23" fmla="*/ 12 h 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3"/>
                  <a:gd name="T37" fmla="*/ 0 h 51"/>
                  <a:gd name="T38" fmla="*/ 63 w 63"/>
                  <a:gd name="T39" fmla="*/ 51 h 5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3" h="51">
                    <a:moveTo>
                      <a:pt x="0" y="12"/>
                    </a:moveTo>
                    <a:lnTo>
                      <a:pt x="1" y="7"/>
                    </a:lnTo>
                    <a:lnTo>
                      <a:pt x="30" y="8"/>
                    </a:lnTo>
                    <a:lnTo>
                      <a:pt x="31" y="0"/>
                    </a:lnTo>
                    <a:lnTo>
                      <a:pt x="62" y="0"/>
                    </a:lnTo>
                    <a:lnTo>
                      <a:pt x="62" y="7"/>
                    </a:lnTo>
                    <a:lnTo>
                      <a:pt x="61" y="50"/>
                    </a:lnTo>
                    <a:lnTo>
                      <a:pt x="11" y="49"/>
                    </a:lnTo>
                    <a:lnTo>
                      <a:pt x="12" y="42"/>
                    </a:lnTo>
                    <a:lnTo>
                      <a:pt x="19" y="26"/>
                    </a:lnTo>
                    <a:lnTo>
                      <a:pt x="11" y="15"/>
                    </a:lnTo>
                    <a:lnTo>
                      <a:pt x="0" y="12"/>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84" name="Freeform 244">
                <a:extLst>
                  <a:ext uri="{FF2B5EF4-FFF2-40B4-BE49-F238E27FC236}">
                    <a16:creationId xmlns:a16="http://schemas.microsoft.com/office/drawing/2014/main" id="{FD686309-6D37-4A29-BCF4-8A0285F7221C}"/>
                  </a:ext>
                </a:extLst>
              </p:cNvPr>
              <p:cNvSpPr>
                <a:spLocks/>
              </p:cNvSpPr>
              <p:nvPr/>
            </p:nvSpPr>
            <p:spPr bwMode="auto">
              <a:xfrm>
                <a:off x="524" y="544"/>
                <a:ext cx="66" cy="54"/>
              </a:xfrm>
              <a:custGeom>
                <a:avLst/>
                <a:gdLst>
                  <a:gd name="T0" fmla="*/ 0 w 66"/>
                  <a:gd name="T1" fmla="*/ 13 h 54"/>
                  <a:gd name="T2" fmla="*/ 1 w 66"/>
                  <a:gd name="T3" fmla="*/ 7 h 54"/>
                  <a:gd name="T4" fmla="*/ 31 w 66"/>
                  <a:gd name="T5" fmla="*/ 8 h 54"/>
                  <a:gd name="T6" fmla="*/ 32 w 66"/>
                  <a:gd name="T7" fmla="*/ 0 h 54"/>
                  <a:gd name="T8" fmla="*/ 65 w 66"/>
                  <a:gd name="T9" fmla="*/ 0 h 54"/>
                  <a:gd name="T10" fmla="*/ 65 w 66"/>
                  <a:gd name="T11" fmla="*/ 8 h 54"/>
                  <a:gd name="T12" fmla="*/ 64 w 66"/>
                  <a:gd name="T13" fmla="*/ 53 h 54"/>
                  <a:gd name="T14" fmla="*/ 11 w 66"/>
                  <a:gd name="T15" fmla="*/ 52 h 54"/>
                  <a:gd name="T16" fmla="*/ 12 w 66"/>
                  <a:gd name="T17" fmla="*/ 44 h 54"/>
                  <a:gd name="T18" fmla="*/ 19 w 66"/>
                  <a:gd name="T19" fmla="*/ 27 h 54"/>
                  <a:gd name="T20" fmla="*/ 11 w 66"/>
                  <a:gd name="T21" fmla="*/ 16 h 54"/>
                  <a:gd name="T22" fmla="*/ 0 w 66"/>
                  <a:gd name="T23" fmla="*/ 13 h 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6"/>
                  <a:gd name="T37" fmla="*/ 0 h 54"/>
                  <a:gd name="T38" fmla="*/ 66 w 66"/>
                  <a:gd name="T39" fmla="*/ 54 h 5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6" h="54">
                    <a:moveTo>
                      <a:pt x="0" y="13"/>
                    </a:moveTo>
                    <a:lnTo>
                      <a:pt x="1" y="7"/>
                    </a:lnTo>
                    <a:lnTo>
                      <a:pt x="31" y="8"/>
                    </a:lnTo>
                    <a:lnTo>
                      <a:pt x="32" y="0"/>
                    </a:lnTo>
                    <a:lnTo>
                      <a:pt x="65" y="0"/>
                    </a:lnTo>
                    <a:lnTo>
                      <a:pt x="65" y="8"/>
                    </a:lnTo>
                    <a:lnTo>
                      <a:pt x="64" y="53"/>
                    </a:lnTo>
                    <a:lnTo>
                      <a:pt x="11" y="52"/>
                    </a:lnTo>
                    <a:lnTo>
                      <a:pt x="12" y="44"/>
                    </a:lnTo>
                    <a:lnTo>
                      <a:pt x="19" y="27"/>
                    </a:lnTo>
                    <a:lnTo>
                      <a:pt x="11" y="16"/>
                    </a:lnTo>
                    <a:lnTo>
                      <a:pt x="0" y="13"/>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85" name="Freeform 245">
                <a:extLst>
                  <a:ext uri="{FF2B5EF4-FFF2-40B4-BE49-F238E27FC236}">
                    <a16:creationId xmlns:a16="http://schemas.microsoft.com/office/drawing/2014/main" id="{4C9AE719-8377-41EB-82C6-A6F782C576D9}"/>
                  </a:ext>
                </a:extLst>
              </p:cNvPr>
              <p:cNvSpPr>
                <a:spLocks/>
              </p:cNvSpPr>
              <p:nvPr/>
            </p:nvSpPr>
            <p:spPr bwMode="auto">
              <a:xfrm>
                <a:off x="793" y="655"/>
                <a:ext cx="54" cy="46"/>
              </a:xfrm>
              <a:custGeom>
                <a:avLst/>
                <a:gdLst>
                  <a:gd name="T0" fmla="*/ 0 w 54"/>
                  <a:gd name="T1" fmla="*/ 0 h 46"/>
                  <a:gd name="T2" fmla="*/ 0 w 54"/>
                  <a:gd name="T3" fmla="*/ 17 h 46"/>
                  <a:gd name="T4" fmla="*/ 10 w 54"/>
                  <a:gd name="T5" fmla="*/ 18 h 46"/>
                  <a:gd name="T6" fmla="*/ 11 w 54"/>
                  <a:gd name="T7" fmla="*/ 44 h 46"/>
                  <a:gd name="T8" fmla="*/ 22 w 54"/>
                  <a:gd name="T9" fmla="*/ 45 h 46"/>
                  <a:gd name="T10" fmla="*/ 53 w 54"/>
                  <a:gd name="T11" fmla="*/ 45 h 46"/>
                  <a:gd name="T12" fmla="*/ 53 w 54"/>
                  <a:gd name="T13" fmla="*/ 0 h 46"/>
                  <a:gd name="T14" fmla="*/ 0 w 54"/>
                  <a:gd name="T15" fmla="*/ 0 h 46"/>
                  <a:gd name="T16" fmla="*/ 0 60000 65536"/>
                  <a:gd name="T17" fmla="*/ 0 60000 65536"/>
                  <a:gd name="T18" fmla="*/ 0 60000 65536"/>
                  <a:gd name="T19" fmla="*/ 0 60000 65536"/>
                  <a:gd name="T20" fmla="*/ 0 60000 65536"/>
                  <a:gd name="T21" fmla="*/ 0 60000 65536"/>
                  <a:gd name="T22" fmla="*/ 0 60000 65536"/>
                  <a:gd name="T23" fmla="*/ 0 60000 65536"/>
                  <a:gd name="T24" fmla="*/ 0 w 54"/>
                  <a:gd name="T25" fmla="*/ 0 h 46"/>
                  <a:gd name="T26" fmla="*/ 54 w 54"/>
                  <a:gd name="T27" fmla="*/ 46 h 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4" h="46">
                    <a:moveTo>
                      <a:pt x="0" y="0"/>
                    </a:moveTo>
                    <a:lnTo>
                      <a:pt x="0" y="17"/>
                    </a:lnTo>
                    <a:lnTo>
                      <a:pt x="10" y="18"/>
                    </a:lnTo>
                    <a:lnTo>
                      <a:pt x="11" y="44"/>
                    </a:lnTo>
                    <a:lnTo>
                      <a:pt x="22" y="45"/>
                    </a:lnTo>
                    <a:lnTo>
                      <a:pt x="53" y="45"/>
                    </a:lnTo>
                    <a:lnTo>
                      <a:pt x="53"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86" name="Freeform 246">
                <a:extLst>
                  <a:ext uri="{FF2B5EF4-FFF2-40B4-BE49-F238E27FC236}">
                    <a16:creationId xmlns:a16="http://schemas.microsoft.com/office/drawing/2014/main" id="{676B5871-DA47-4166-B0F0-A6900B3F8425}"/>
                  </a:ext>
                </a:extLst>
              </p:cNvPr>
              <p:cNvSpPr>
                <a:spLocks/>
              </p:cNvSpPr>
              <p:nvPr/>
            </p:nvSpPr>
            <p:spPr bwMode="auto">
              <a:xfrm>
                <a:off x="793" y="655"/>
                <a:ext cx="56" cy="47"/>
              </a:xfrm>
              <a:custGeom>
                <a:avLst/>
                <a:gdLst>
                  <a:gd name="T0" fmla="*/ 0 w 56"/>
                  <a:gd name="T1" fmla="*/ 0 h 47"/>
                  <a:gd name="T2" fmla="*/ 0 w 56"/>
                  <a:gd name="T3" fmla="*/ 18 h 47"/>
                  <a:gd name="T4" fmla="*/ 11 w 56"/>
                  <a:gd name="T5" fmla="*/ 18 h 47"/>
                  <a:gd name="T6" fmla="*/ 11 w 56"/>
                  <a:gd name="T7" fmla="*/ 45 h 47"/>
                  <a:gd name="T8" fmla="*/ 23 w 56"/>
                  <a:gd name="T9" fmla="*/ 46 h 47"/>
                  <a:gd name="T10" fmla="*/ 55 w 56"/>
                  <a:gd name="T11" fmla="*/ 46 h 47"/>
                  <a:gd name="T12" fmla="*/ 55 w 56"/>
                  <a:gd name="T13" fmla="*/ 0 h 47"/>
                  <a:gd name="T14" fmla="*/ 0 w 56"/>
                  <a:gd name="T15" fmla="*/ 0 h 47"/>
                  <a:gd name="T16" fmla="*/ 0 60000 65536"/>
                  <a:gd name="T17" fmla="*/ 0 60000 65536"/>
                  <a:gd name="T18" fmla="*/ 0 60000 65536"/>
                  <a:gd name="T19" fmla="*/ 0 60000 65536"/>
                  <a:gd name="T20" fmla="*/ 0 60000 65536"/>
                  <a:gd name="T21" fmla="*/ 0 60000 65536"/>
                  <a:gd name="T22" fmla="*/ 0 60000 65536"/>
                  <a:gd name="T23" fmla="*/ 0 60000 65536"/>
                  <a:gd name="T24" fmla="*/ 0 w 56"/>
                  <a:gd name="T25" fmla="*/ 0 h 47"/>
                  <a:gd name="T26" fmla="*/ 56 w 56"/>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6" h="47">
                    <a:moveTo>
                      <a:pt x="0" y="0"/>
                    </a:moveTo>
                    <a:lnTo>
                      <a:pt x="0" y="18"/>
                    </a:lnTo>
                    <a:lnTo>
                      <a:pt x="11" y="18"/>
                    </a:lnTo>
                    <a:lnTo>
                      <a:pt x="11" y="45"/>
                    </a:lnTo>
                    <a:lnTo>
                      <a:pt x="23" y="46"/>
                    </a:lnTo>
                    <a:lnTo>
                      <a:pt x="55" y="46"/>
                    </a:lnTo>
                    <a:lnTo>
                      <a:pt x="55"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87" name="Freeform 247">
                <a:extLst>
                  <a:ext uri="{FF2B5EF4-FFF2-40B4-BE49-F238E27FC236}">
                    <a16:creationId xmlns:a16="http://schemas.microsoft.com/office/drawing/2014/main" id="{4E8011DB-4B66-457F-AB49-9C7A5D0291DA}"/>
                  </a:ext>
                </a:extLst>
              </p:cNvPr>
              <p:cNvSpPr>
                <a:spLocks/>
              </p:cNvSpPr>
              <p:nvPr/>
            </p:nvSpPr>
            <p:spPr bwMode="auto">
              <a:xfrm>
                <a:off x="719" y="516"/>
                <a:ext cx="55" cy="64"/>
              </a:xfrm>
              <a:custGeom>
                <a:avLst/>
                <a:gdLst>
                  <a:gd name="T0" fmla="*/ 0 w 55"/>
                  <a:gd name="T1" fmla="*/ 0 h 64"/>
                  <a:gd name="T2" fmla="*/ 0 w 55"/>
                  <a:gd name="T3" fmla="*/ 36 h 64"/>
                  <a:gd name="T4" fmla="*/ 0 w 55"/>
                  <a:gd name="T5" fmla="*/ 63 h 64"/>
                  <a:gd name="T6" fmla="*/ 54 w 55"/>
                  <a:gd name="T7" fmla="*/ 63 h 64"/>
                  <a:gd name="T8" fmla="*/ 54 w 55"/>
                  <a:gd name="T9" fmla="*/ 44 h 64"/>
                  <a:gd name="T10" fmla="*/ 54 w 55"/>
                  <a:gd name="T11" fmla="*/ 10 h 64"/>
                  <a:gd name="T12" fmla="*/ 54 w 55"/>
                  <a:gd name="T13" fmla="*/ 0 h 64"/>
                  <a:gd name="T14" fmla="*/ 31 w 55"/>
                  <a:gd name="T15" fmla="*/ 0 h 64"/>
                  <a:gd name="T16" fmla="*/ 0 w 55"/>
                  <a:gd name="T17" fmla="*/ 0 h 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5"/>
                  <a:gd name="T28" fmla="*/ 0 h 64"/>
                  <a:gd name="T29" fmla="*/ 55 w 55"/>
                  <a:gd name="T30" fmla="*/ 64 h 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5" h="64">
                    <a:moveTo>
                      <a:pt x="0" y="0"/>
                    </a:moveTo>
                    <a:lnTo>
                      <a:pt x="0" y="36"/>
                    </a:lnTo>
                    <a:lnTo>
                      <a:pt x="0" y="63"/>
                    </a:lnTo>
                    <a:lnTo>
                      <a:pt x="54" y="63"/>
                    </a:lnTo>
                    <a:lnTo>
                      <a:pt x="54" y="44"/>
                    </a:lnTo>
                    <a:lnTo>
                      <a:pt x="54" y="10"/>
                    </a:lnTo>
                    <a:lnTo>
                      <a:pt x="54" y="0"/>
                    </a:lnTo>
                    <a:lnTo>
                      <a:pt x="31"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88" name="Freeform 248">
                <a:extLst>
                  <a:ext uri="{FF2B5EF4-FFF2-40B4-BE49-F238E27FC236}">
                    <a16:creationId xmlns:a16="http://schemas.microsoft.com/office/drawing/2014/main" id="{23F8D0F0-8E67-4087-98D1-709EEE1C4269}"/>
                  </a:ext>
                </a:extLst>
              </p:cNvPr>
              <p:cNvSpPr>
                <a:spLocks/>
              </p:cNvSpPr>
              <p:nvPr/>
            </p:nvSpPr>
            <p:spPr bwMode="auto">
              <a:xfrm>
                <a:off x="719" y="516"/>
                <a:ext cx="57" cy="65"/>
              </a:xfrm>
              <a:custGeom>
                <a:avLst/>
                <a:gdLst>
                  <a:gd name="T0" fmla="*/ 0 w 57"/>
                  <a:gd name="T1" fmla="*/ 0 h 65"/>
                  <a:gd name="T2" fmla="*/ 0 w 57"/>
                  <a:gd name="T3" fmla="*/ 37 h 65"/>
                  <a:gd name="T4" fmla="*/ 0 w 57"/>
                  <a:gd name="T5" fmla="*/ 64 h 65"/>
                  <a:gd name="T6" fmla="*/ 56 w 57"/>
                  <a:gd name="T7" fmla="*/ 64 h 65"/>
                  <a:gd name="T8" fmla="*/ 56 w 57"/>
                  <a:gd name="T9" fmla="*/ 45 h 65"/>
                  <a:gd name="T10" fmla="*/ 56 w 57"/>
                  <a:gd name="T11" fmla="*/ 10 h 65"/>
                  <a:gd name="T12" fmla="*/ 56 w 57"/>
                  <a:gd name="T13" fmla="*/ 0 h 65"/>
                  <a:gd name="T14" fmla="*/ 33 w 57"/>
                  <a:gd name="T15" fmla="*/ 0 h 65"/>
                  <a:gd name="T16" fmla="*/ 0 w 57"/>
                  <a:gd name="T17" fmla="*/ 0 h 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
                  <a:gd name="T28" fmla="*/ 0 h 65"/>
                  <a:gd name="T29" fmla="*/ 57 w 57"/>
                  <a:gd name="T30" fmla="*/ 65 h 6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 h="65">
                    <a:moveTo>
                      <a:pt x="0" y="0"/>
                    </a:moveTo>
                    <a:lnTo>
                      <a:pt x="0" y="37"/>
                    </a:lnTo>
                    <a:lnTo>
                      <a:pt x="0" y="64"/>
                    </a:lnTo>
                    <a:lnTo>
                      <a:pt x="56" y="64"/>
                    </a:lnTo>
                    <a:lnTo>
                      <a:pt x="56" y="45"/>
                    </a:lnTo>
                    <a:lnTo>
                      <a:pt x="56" y="10"/>
                    </a:lnTo>
                    <a:lnTo>
                      <a:pt x="56" y="0"/>
                    </a:lnTo>
                    <a:lnTo>
                      <a:pt x="33"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89" name="Freeform 249">
                <a:extLst>
                  <a:ext uri="{FF2B5EF4-FFF2-40B4-BE49-F238E27FC236}">
                    <a16:creationId xmlns:a16="http://schemas.microsoft.com/office/drawing/2014/main" id="{07741DD8-45F4-4B4F-A51A-78DA1ADB592C}"/>
                  </a:ext>
                </a:extLst>
              </p:cNvPr>
              <p:cNvSpPr>
                <a:spLocks/>
              </p:cNvSpPr>
              <p:nvPr/>
            </p:nvSpPr>
            <p:spPr bwMode="auto">
              <a:xfrm>
                <a:off x="933" y="848"/>
                <a:ext cx="49" cy="24"/>
              </a:xfrm>
              <a:custGeom>
                <a:avLst/>
                <a:gdLst>
                  <a:gd name="T0" fmla="*/ 0 w 49"/>
                  <a:gd name="T1" fmla="*/ 2 h 24"/>
                  <a:gd name="T2" fmla="*/ 0 w 49"/>
                  <a:gd name="T3" fmla="*/ 23 h 24"/>
                  <a:gd name="T4" fmla="*/ 10 w 49"/>
                  <a:gd name="T5" fmla="*/ 23 h 24"/>
                  <a:gd name="T6" fmla="*/ 11 w 49"/>
                  <a:gd name="T7" fmla="*/ 18 h 24"/>
                  <a:gd name="T8" fmla="*/ 46 w 49"/>
                  <a:gd name="T9" fmla="*/ 18 h 24"/>
                  <a:gd name="T10" fmla="*/ 48 w 49"/>
                  <a:gd name="T11" fmla="*/ 8 h 24"/>
                  <a:gd name="T12" fmla="*/ 43 w 49"/>
                  <a:gd name="T13" fmla="*/ 0 h 24"/>
                  <a:gd name="T14" fmla="*/ 21 w 49"/>
                  <a:gd name="T15" fmla="*/ 1 h 24"/>
                  <a:gd name="T16" fmla="*/ 0 w 49"/>
                  <a:gd name="T17" fmla="*/ 2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9"/>
                  <a:gd name="T28" fmla="*/ 0 h 24"/>
                  <a:gd name="T29" fmla="*/ 49 w 49"/>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9" h="24">
                    <a:moveTo>
                      <a:pt x="0" y="2"/>
                    </a:moveTo>
                    <a:lnTo>
                      <a:pt x="0" y="23"/>
                    </a:lnTo>
                    <a:lnTo>
                      <a:pt x="10" y="23"/>
                    </a:lnTo>
                    <a:lnTo>
                      <a:pt x="11" y="18"/>
                    </a:lnTo>
                    <a:lnTo>
                      <a:pt x="46" y="18"/>
                    </a:lnTo>
                    <a:lnTo>
                      <a:pt x="48" y="8"/>
                    </a:lnTo>
                    <a:lnTo>
                      <a:pt x="43" y="0"/>
                    </a:lnTo>
                    <a:lnTo>
                      <a:pt x="21" y="1"/>
                    </a:lnTo>
                    <a:lnTo>
                      <a:pt x="0" y="2"/>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90" name="Freeform 250">
                <a:extLst>
                  <a:ext uri="{FF2B5EF4-FFF2-40B4-BE49-F238E27FC236}">
                    <a16:creationId xmlns:a16="http://schemas.microsoft.com/office/drawing/2014/main" id="{F65CA4D0-2C05-4C25-8990-1A73F9644E3D}"/>
                  </a:ext>
                </a:extLst>
              </p:cNvPr>
              <p:cNvSpPr>
                <a:spLocks/>
              </p:cNvSpPr>
              <p:nvPr/>
            </p:nvSpPr>
            <p:spPr bwMode="auto">
              <a:xfrm>
                <a:off x="933" y="848"/>
                <a:ext cx="51" cy="25"/>
              </a:xfrm>
              <a:custGeom>
                <a:avLst/>
                <a:gdLst>
                  <a:gd name="T0" fmla="*/ 0 w 51"/>
                  <a:gd name="T1" fmla="*/ 2 h 25"/>
                  <a:gd name="T2" fmla="*/ 0 w 51"/>
                  <a:gd name="T3" fmla="*/ 24 h 25"/>
                  <a:gd name="T4" fmla="*/ 11 w 51"/>
                  <a:gd name="T5" fmla="*/ 24 h 25"/>
                  <a:gd name="T6" fmla="*/ 11 w 51"/>
                  <a:gd name="T7" fmla="*/ 19 h 25"/>
                  <a:gd name="T8" fmla="*/ 48 w 51"/>
                  <a:gd name="T9" fmla="*/ 18 h 25"/>
                  <a:gd name="T10" fmla="*/ 50 w 51"/>
                  <a:gd name="T11" fmla="*/ 8 h 25"/>
                  <a:gd name="T12" fmla="*/ 45 w 51"/>
                  <a:gd name="T13" fmla="*/ 0 h 25"/>
                  <a:gd name="T14" fmla="*/ 22 w 51"/>
                  <a:gd name="T15" fmla="*/ 1 h 25"/>
                  <a:gd name="T16" fmla="*/ 0 w 51"/>
                  <a:gd name="T17" fmla="*/ 2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1"/>
                  <a:gd name="T28" fmla="*/ 0 h 25"/>
                  <a:gd name="T29" fmla="*/ 51 w 51"/>
                  <a:gd name="T30" fmla="*/ 25 h 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1" h="25">
                    <a:moveTo>
                      <a:pt x="0" y="2"/>
                    </a:moveTo>
                    <a:lnTo>
                      <a:pt x="0" y="24"/>
                    </a:lnTo>
                    <a:lnTo>
                      <a:pt x="11" y="24"/>
                    </a:lnTo>
                    <a:lnTo>
                      <a:pt x="11" y="19"/>
                    </a:lnTo>
                    <a:lnTo>
                      <a:pt x="48" y="18"/>
                    </a:lnTo>
                    <a:lnTo>
                      <a:pt x="50" y="8"/>
                    </a:lnTo>
                    <a:lnTo>
                      <a:pt x="45" y="0"/>
                    </a:lnTo>
                    <a:lnTo>
                      <a:pt x="22" y="1"/>
                    </a:lnTo>
                    <a:lnTo>
                      <a:pt x="0" y="2"/>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91" name="Freeform 251">
                <a:extLst>
                  <a:ext uri="{FF2B5EF4-FFF2-40B4-BE49-F238E27FC236}">
                    <a16:creationId xmlns:a16="http://schemas.microsoft.com/office/drawing/2014/main" id="{17129DA9-081D-449F-9B1E-CF7CC4DD36A6}"/>
                  </a:ext>
                </a:extLst>
              </p:cNvPr>
              <p:cNvSpPr>
                <a:spLocks/>
              </p:cNvSpPr>
              <p:nvPr/>
            </p:nvSpPr>
            <p:spPr bwMode="auto">
              <a:xfrm>
                <a:off x="719" y="774"/>
                <a:ext cx="42" cy="41"/>
              </a:xfrm>
              <a:custGeom>
                <a:avLst/>
                <a:gdLst>
                  <a:gd name="T0" fmla="*/ 1 w 42"/>
                  <a:gd name="T1" fmla="*/ 0 h 41"/>
                  <a:gd name="T2" fmla="*/ 0 w 42"/>
                  <a:gd name="T3" fmla="*/ 14 h 41"/>
                  <a:gd name="T4" fmla="*/ 2 w 42"/>
                  <a:gd name="T5" fmla="*/ 29 h 41"/>
                  <a:gd name="T6" fmla="*/ 0 w 42"/>
                  <a:gd name="T7" fmla="*/ 39 h 41"/>
                  <a:gd name="T8" fmla="*/ 9 w 42"/>
                  <a:gd name="T9" fmla="*/ 36 h 41"/>
                  <a:gd name="T10" fmla="*/ 21 w 42"/>
                  <a:gd name="T11" fmla="*/ 37 h 41"/>
                  <a:gd name="T12" fmla="*/ 29 w 42"/>
                  <a:gd name="T13" fmla="*/ 35 h 41"/>
                  <a:gd name="T14" fmla="*/ 41 w 42"/>
                  <a:gd name="T15" fmla="*/ 40 h 41"/>
                  <a:gd name="T16" fmla="*/ 41 w 42"/>
                  <a:gd name="T17" fmla="*/ 1 h 41"/>
                  <a:gd name="T18" fmla="*/ 31 w 42"/>
                  <a:gd name="T19" fmla="*/ 1 h 41"/>
                  <a:gd name="T20" fmla="*/ 1 w 42"/>
                  <a:gd name="T21" fmla="*/ 0 h 4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2"/>
                  <a:gd name="T34" fmla="*/ 0 h 41"/>
                  <a:gd name="T35" fmla="*/ 42 w 42"/>
                  <a:gd name="T36" fmla="*/ 41 h 4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2" h="41">
                    <a:moveTo>
                      <a:pt x="1" y="0"/>
                    </a:moveTo>
                    <a:lnTo>
                      <a:pt x="0" y="14"/>
                    </a:lnTo>
                    <a:lnTo>
                      <a:pt x="2" y="29"/>
                    </a:lnTo>
                    <a:lnTo>
                      <a:pt x="0" y="39"/>
                    </a:lnTo>
                    <a:lnTo>
                      <a:pt x="9" y="36"/>
                    </a:lnTo>
                    <a:lnTo>
                      <a:pt x="21" y="37"/>
                    </a:lnTo>
                    <a:lnTo>
                      <a:pt x="29" y="35"/>
                    </a:lnTo>
                    <a:lnTo>
                      <a:pt x="41" y="40"/>
                    </a:lnTo>
                    <a:lnTo>
                      <a:pt x="41" y="1"/>
                    </a:lnTo>
                    <a:lnTo>
                      <a:pt x="31" y="1"/>
                    </a:lnTo>
                    <a:lnTo>
                      <a:pt x="1"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92" name="Freeform 252">
                <a:extLst>
                  <a:ext uri="{FF2B5EF4-FFF2-40B4-BE49-F238E27FC236}">
                    <a16:creationId xmlns:a16="http://schemas.microsoft.com/office/drawing/2014/main" id="{8CB14912-A75F-430C-8C44-C20040E028F5}"/>
                  </a:ext>
                </a:extLst>
              </p:cNvPr>
              <p:cNvSpPr>
                <a:spLocks/>
              </p:cNvSpPr>
              <p:nvPr/>
            </p:nvSpPr>
            <p:spPr bwMode="auto">
              <a:xfrm>
                <a:off x="719" y="774"/>
                <a:ext cx="45" cy="43"/>
              </a:xfrm>
              <a:custGeom>
                <a:avLst/>
                <a:gdLst>
                  <a:gd name="T0" fmla="*/ 1 w 45"/>
                  <a:gd name="T1" fmla="*/ 0 h 43"/>
                  <a:gd name="T2" fmla="*/ 0 w 45"/>
                  <a:gd name="T3" fmla="*/ 15 h 43"/>
                  <a:gd name="T4" fmla="*/ 2 w 45"/>
                  <a:gd name="T5" fmla="*/ 30 h 43"/>
                  <a:gd name="T6" fmla="*/ 0 w 45"/>
                  <a:gd name="T7" fmla="*/ 41 h 43"/>
                  <a:gd name="T8" fmla="*/ 9 w 45"/>
                  <a:gd name="T9" fmla="*/ 38 h 43"/>
                  <a:gd name="T10" fmla="*/ 23 w 45"/>
                  <a:gd name="T11" fmla="*/ 39 h 43"/>
                  <a:gd name="T12" fmla="*/ 32 w 45"/>
                  <a:gd name="T13" fmla="*/ 37 h 43"/>
                  <a:gd name="T14" fmla="*/ 44 w 45"/>
                  <a:gd name="T15" fmla="*/ 42 h 43"/>
                  <a:gd name="T16" fmla="*/ 44 w 45"/>
                  <a:gd name="T17" fmla="*/ 1 h 43"/>
                  <a:gd name="T18" fmla="*/ 33 w 45"/>
                  <a:gd name="T19" fmla="*/ 1 h 43"/>
                  <a:gd name="T20" fmla="*/ 1 w 45"/>
                  <a:gd name="T21" fmla="*/ 0 h 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5"/>
                  <a:gd name="T34" fmla="*/ 0 h 43"/>
                  <a:gd name="T35" fmla="*/ 45 w 45"/>
                  <a:gd name="T36" fmla="*/ 43 h 4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5" h="43">
                    <a:moveTo>
                      <a:pt x="1" y="0"/>
                    </a:moveTo>
                    <a:lnTo>
                      <a:pt x="0" y="15"/>
                    </a:lnTo>
                    <a:lnTo>
                      <a:pt x="2" y="30"/>
                    </a:lnTo>
                    <a:lnTo>
                      <a:pt x="0" y="41"/>
                    </a:lnTo>
                    <a:lnTo>
                      <a:pt x="9" y="38"/>
                    </a:lnTo>
                    <a:lnTo>
                      <a:pt x="23" y="39"/>
                    </a:lnTo>
                    <a:lnTo>
                      <a:pt x="32" y="37"/>
                    </a:lnTo>
                    <a:lnTo>
                      <a:pt x="44" y="42"/>
                    </a:lnTo>
                    <a:lnTo>
                      <a:pt x="44" y="1"/>
                    </a:lnTo>
                    <a:lnTo>
                      <a:pt x="33" y="1"/>
                    </a:lnTo>
                    <a:lnTo>
                      <a:pt x="1"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93" name="Freeform 253">
                <a:extLst>
                  <a:ext uri="{FF2B5EF4-FFF2-40B4-BE49-F238E27FC236}">
                    <a16:creationId xmlns:a16="http://schemas.microsoft.com/office/drawing/2014/main" id="{953E6F5B-6A65-4E94-9CF6-A172986EEF56}"/>
                  </a:ext>
                </a:extLst>
              </p:cNvPr>
              <p:cNvSpPr>
                <a:spLocks/>
              </p:cNvSpPr>
              <p:nvPr/>
            </p:nvSpPr>
            <p:spPr bwMode="auto">
              <a:xfrm>
                <a:off x="837" y="850"/>
                <a:ext cx="54" cy="37"/>
              </a:xfrm>
              <a:custGeom>
                <a:avLst/>
                <a:gdLst>
                  <a:gd name="T0" fmla="*/ 0 w 54"/>
                  <a:gd name="T1" fmla="*/ 0 h 37"/>
                  <a:gd name="T2" fmla="*/ 0 w 54"/>
                  <a:gd name="T3" fmla="*/ 36 h 37"/>
                  <a:gd name="T4" fmla="*/ 39 w 54"/>
                  <a:gd name="T5" fmla="*/ 36 h 37"/>
                  <a:gd name="T6" fmla="*/ 53 w 54"/>
                  <a:gd name="T7" fmla="*/ 35 h 37"/>
                  <a:gd name="T8" fmla="*/ 52 w 54"/>
                  <a:gd name="T9" fmla="*/ 0 h 37"/>
                  <a:gd name="T10" fmla="*/ 31 w 54"/>
                  <a:gd name="T11" fmla="*/ 0 h 37"/>
                  <a:gd name="T12" fmla="*/ 0 w 54"/>
                  <a:gd name="T13" fmla="*/ 0 h 37"/>
                  <a:gd name="T14" fmla="*/ 0 60000 65536"/>
                  <a:gd name="T15" fmla="*/ 0 60000 65536"/>
                  <a:gd name="T16" fmla="*/ 0 60000 65536"/>
                  <a:gd name="T17" fmla="*/ 0 60000 65536"/>
                  <a:gd name="T18" fmla="*/ 0 60000 65536"/>
                  <a:gd name="T19" fmla="*/ 0 60000 65536"/>
                  <a:gd name="T20" fmla="*/ 0 60000 65536"/>
                  <a:gd name="T21" fmla="*/ 0 w 54"/>
                  <a:gd name="T22" fmla="*/ 0 h 37"/>
                  <a:gd name="T23" fmla="*/ 54 w 54"/>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 h="37">
                    <a:moveTo>
                      <a:pt x="0" y="0"/>
                    </a:moveTo>
                    <a:lnTo>
                      <a:pt x="0" y="36"/>
                    </a:lnTo>
                    <a:lnTo>
                      <a:pt x="39" y="36"/>
                    </a:lnTo>
                    <a:lnTo>
                      <a:pt x="53" y="35"/>
                    </a:lnTo>
                    <a:lnTo>
                      <a:pt x="52" y="0"/>
                    </a:lnTo>
                    <a:lnTo>
                      <a:pt x="31"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94" name="Freeform 254">
                <a:extLst>
                  <a:ext uri="{FF2B5EF4-FFF2-40B4-BE49-F238E27FC236}">
                    <a16:creationId xmlns:a16="http://schemas.microsoft.com/office/drawing/2014/main" id="{7A7A100A-33B9-4B76-8035-E523ABFC7685}"/>
                  </a:ext>
                </a:extLst>
              </p:cNvPr>
              <p:cNvSpPr>
                <a:spLocks/>
              </p:cNvSpPr>
              <p:nvPr/>
            </p:nvSpPr>
            <p:spPr bwMode="auto">
              <a:xfrm>
                <a:off x="837" y="850"/>
                <a:ext cx="57" cy="37"/>
              </a:xfrm>
              <a:custGeom>
                <a:avLst/>
                <a:gdLst>
                  <a:gd name="T0" fmla="*/ 0 w 57"/>
                  <a:gd name="T1" fmla="*/ 0 h 37"/>
                  <a:gd name="T2" fmla="*/ 0 w 57"/>
                  <a:gd name="T3" fmla="*/ 36 h 37"/>
                  <a:gd name="T4" fmla="*/ 41 w 57"/>
                  <a:gd name="T5" fmla="*/ 36 h 37"/>
                  <a:gd name="T6" fmla="*/ 56 w 57"/>
                  <a:gd name="T7" fmla="*/ 35 h 37"/>
                  <a:gd name="T8" fmla="*/ 55 w 57"/>
                  <a:gd name="T9" fmla="*/ 0 h 37"/>
                  <a:gd name="T10" fmla="*/ 33 w 57"/>
                  <a:gd name="T11" fmla="*/ 0 h 37"/>
                  <a:gd name="T12" fmla="*/ 0 w 57"/>
                  <a:gd name="T13" fmla="*/ 0 h 37"/>
                  <a:gd name="T14" fmla="*/ 0 60000 65536"/>
                  <a:gd name="T15" fmla="*/ 0 60000 65536"/>
                  <a:gd name="T16" fmla="*/ 0 60000 65536"/>
                  <a:gd name="T17" fmla="*/ 0 60000 65536"/>
                  <a:gd name="T18" fmla="*/ 0 60000 65536"/>
                  <a:gd name="T19" fmla="*/ 0 60000 65536"/>
                  <a:gd name="T20" fmla="*/ 0 60000 65536"/>
                  <a:gd name="T21" fmla="*/ 0 w 57"/>
                  <a:gd name="T22" fmla="*/ 0 h 37"/>
                  <a:gd name="T23" fmla="*/ 57 w 57"/>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7" h="37">
                    <a:moveTo>
                      <a:pt x="0" y="0"/>
                    </a:moveTo>
                    <a:lnTo>
                      <a:pt x="0" y="36"/>
                    </a:lnTo>
                    <a:lnTo>
                      <a:pt x="41" y="36"/>
                    </a:lnTo>
                    <a:lnTo>
                      <a:pt x="56" y="35"/>
                    </a:lnTo>
                    <a:lnTo>
                      <a:pt x="55" y="0"/>
                    </a:lnTo>
                    <a:lnTo>
                      <a:pt x="33"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95" name="Freeform 255">
                <a:extLst>
                  <a:ext uri="{FF2B5EF4-FFF2-40B4-BE49-F238E27FC236}">
                    <a16:creationId xmlns:a16="http://schemas.microsoft.com/office/drawing/2014/main" id="{3501E3F1-30C9-4C20-9E54-A2F8234EBD1B}"/>
                  </a:ext>
                </a:extLst>
              </p:cNvPr>
              <p:cNvSpPr>
                <a:spLocks/>
              </p:cNvSpPr>
              <p:nvPr/>
            </p:nvSpPr>
            <p:spPr bwMode="auto">
              <a:xfrm>
                <a:off x="534" y="597"/>
                <a:ext cx="55" cy="36"/>
              </a:xfrm>
              <a:custGeom>
                <a:avLst/>
                <a:gdLst>
                  <a:gd name="T0" fmla="*/ 0 w 55"/>
                  <a:gd name="T1" fmla="*/ 0 h 36"/>
                  <a:gd name="T2" fmla="*/ 0 w 55"/>
                  <a:gd name="T3" fmla="*/ 34 h 36"/>
                  <a:gd name="T4" fmla="*/ 53 w 55"/>
                  <a:gd name="T5" fmla="*/ 35 h 36"/>
                  <a:gd name="T6" fmla="*/ 54 w 55"/>
                  <a:gd name="T7" fmla="*/ 10 h 36"/>
                  <a:gd name="T8" fmla="*/ 52 w 55"/>
                  <a:gd name="T9" fmla="*/ 10 h 36"/>
                  <a:gd name="T10" fmla="*/ 52 w 55"/>
                  <a:gd name="T11" fmla="*/ 1 h 36"/>
                  <a:gd name="T12" fmla="*/ 0 w 55"/>
                  <a:gd name="T13" fmla="*/ 0 h 36"/>
                  <a:gd name="T14" fmla="*/ 0 60000 65536"/>
                  <a:gd name="T15" fmla="*/ 0 60000 65536"/>
                  <a:gd name="T16" fmla="*/ 0 60000 65536"/>
                  <a:gd name="T17" fmla="*/ 0 60000 65536"/>
                  <a:gd name="T18" fmla="*/ 0 60000 65536"/>
                  <a:gd name="T19" fmla="*/ 0 60000 65536"/>
                  <a:gd name="T20" fmla="*/ 0 60000 65536"/>
                  <a:gd name="T21" fmla="*/ 0 w 55"/>
                  <a:gd name="T22" fmla="*/ 0 h 36"/>
                  <a:gd name="T23" fmla="*/ 55 w 55"/>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 h="36">
                    <a:moveTo>
                      <a:pt x="0" y="0"/>
                    </a:moveTo>
                    <a:lnTo>
                      <a:pt x="0" y="34"/>
                    </a:lnTo>
                    <a:lnTo>
                      <a:pt x="53" y="35"/>
                    </a:lnTo>
                    <a:lnTo>
                      <a:pt x="54" y="10"/>
                    </a:lnTo>
                    <a:lnTo>
                      <a:pt x="52" y="10"/>
                    </a:lnTo>
                    <a:lnTo>
                      <a:pt x="52" y="1"/>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96" name="Freeform 256">
                <a:extLst>
                  <a:ext uri="{FF2B5EF4-FFF2-40B4-BE49-F238E27FC236}">
                    <a16:creationId xmlns:a16="http://schemas.microsoft.com/office/drawing/2014/main" id="{FEA4E621-BA49-494E-89F3-D33773D4C543}"/>
                  </a:ext>
                </a:extLst>
              </p:cNvPr>
              <p:cNvSpPr>
                <a:spLocks/>
              </p:cNvSpPr>
              <p:nvPr/>
            </p:nvSpPr>
            <p:spPr bwMode="auto">
              <a:xfrm>
                <a:off x="534" y="597"/>
                <a:ext cx="57" cy="39"/>
              </a:xfrm>
              <a:custGeom>
                <a:avLst/>
                <a:gdLst>
                  <a:gd name="T0" fmla="*/ 0 w 57"/>
                  <a:gd name="T1" fmla="*/ 0 h 39"/>
                  <a:gd name="T2" fmla="*/ 0 w 57"/>
                  <a:gd name="T3" fmla="*/ 37 h 39"/>
                  <a:gd name="T4" fmla="*/ 55 w 57"/>
                  <a:gd name="T5" fmla="*/ 38 h 39"/>
                  <a:gd name="T6" fmla="*/ 56 w 57"/>
                  <a:gd name="T7" fmla="*/ 11 h 39"/>
                  <a:gd name="T8" fmla="*/ 53 w 57"/>
                  <a:gd name="T9" fmla="*/ 11 h 39"/>
                  <a:gd name="T10" fmla="*/ 54 w 57"/>
                  <a:gd name="T11" fmla="*/ 1 h 39"/>
                  <a:gd name="T12" fmla="*/ 0 w 57"/>
                  <a:gd name="T13" fmla="*/ 0 h 39"/>
                  <a:gd name="T14" fmla="*/ 0 60000 65536"/>
                  <a:gd name="T15" fmla="*/ 0 60000 65536"/>
                  <a:gd name="T16" fmla="*/ 0 60000 65536"/>
                  <a:gd name="T17" fmla="*/ 0 60000 65536"/>
                  <a:gd name="T18" fmla="*/ 0 60000 65536"/>
                  <a:gd name="T19" fmla="*/ 0 60000 65536"/>
                  <a:gd name="T20" fmla="*/ 0 60000 65536"/>
                  <a:gd name="T21" fmla="*/ 0 w 57"/>
                  <a:gd name="T22" fmla="*/ 0 h 39"/>
                  <a:gd name="T23" fmla="*/ 57 w 57"/>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7" h="39">
                    <a:moveTo>
                      <a:pt x="0" y="0"/>
                    </a:moveTo>
                    <a:lnTo>
                      <a:pt x="0" y="37"/>
                    </a:lnTo>
                    <a:lnTo>
                      <a:pt x="55" y="38"/>
                    </a:lnTo>
                    <a:lnTo>
                      <a:pt x="56" y="11"/>
                    </a:lnTo>
                    <a:lnTo>
                      <a:pt x="53" y="11"/>
                    </a:lnTo>
                    <a:lnTo>
                      <a:pt x="54" y="1"/>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97" name="Freeform 257">
                <a:extLst>
                  <a:ext uri="{FF2B5EF4-FFF2-40B4-BE49-F238E27FC236}">
                    <a16:creationId xmlns:a16="http://schemas.microsoft.com/office/drawing/2014/main" id="{C41C61E7-183F-40DB-B40B-82B3987A3F7C}"/>
                  </a:ext>
                </a:extLst>
              </p:cNvPr>
              <p:cNvSpPr>
                <a:spLocks/>
              </p:cNvSpPr>
              <p:nvPr/>
            </p:nvSpPr>
            <p:spPr bwMode="auto">
              <a:xfrm>
                <a:off x="752" y="766"/>
                <a:ext cx="63" cy="50"/>
              </a:xfrm>
              <a:custGeom>
                <a:avLst/>
                <a:gdLst>
                  <a:gd name="T0" fmla="*/ 0 w 63"/>
                  <a:gd name="T1" fmla="*/ 0 h 50"/>
                  <a:gd name="T2" fmla="*/ 0 w 63"/>
                  <a:gd name="T3" fmla="*/ 9 h 50"/>
                  <a:gd name="T4" fmla="*/ 11 w 63"/>
                  <a:gd name="T5" fmla="*/ 9 h 50"/>
                  <a:gd name="T6" fmla="*/ 10 w 63"/>
                  <a:gd name="T7" fmla="*/ 48 h 50"/>
                  <a:gd name="T8" fmla="*/ 23 w 63"/>
                  <a:gd name="T9" fmla="*/ 49 h 50"/>
                  <a:gd name="T10" fmla="*/ 26 w 63"/>
                  <a:gd name="T11" fmla="*/ 45 h 50"/>
                  <a:gd name="T12" fmla="*/ 42 w 63"/>
                  <a:gd name="T13" fmla="*/ 45 h 50"/>
                  <a:gd name="T14" fmla="*/ 44 w 63"/>
                  <a:gd name="T15" fmla="*/ 40 h 50"/>
                  <a:gd name="T16" fmla="*/ 51 w 63"/>
                  <a:gd name="T17" fmla="*/ 37 h 50"/>
                  <a:gd name="T18" fmla="*/ 52 w 63"/>
                  <a:gd name="T19" fmla="*/ 34 h 50"/>
                  <a:gd name="T20" fmla="*/ 51 w 63"/>
                  <a:gd name="T21" fmla="*/ 33 h 50"/>
                  <a:gd name="T22" fmla="*/ 55 w 63"/>
                  <a:gd name="T23" fmla="*/ 28 h 50"/>
                  <a:gd name="T24" fmla="*/ 58 w 63"/>
                  <a:gd name="T25" fmla="*/ 28 h 50"/>
                  <a:gd name="T26" fmla="*/ 62 w 63"/>
                  <a:gd name="T27" fmla="*/ 25 h 50"/>
                  <a:gd name="T28" fmla="*/ 62 w 63"/>
                  <a:gd name="T29" fmla="*/ 8 h 50"/>
                  <a:gd name="T30" fmla="*/ 53 w 63"/>
                  <a:gd name="T31" fmla="*/ 8 h 50"/>
                  <a:gd name="T32" fmla="*/ 47 w 63"/>
                  <a:gd name="T33" fmla="*/ 4 h 50"/>
                  <a:gd name="T34" fmla="*/ 46 w 63"/>
                  <a:gd name="T35" fmla="*/ 0 h 50"/>
                  <a:gd name="T36" fmla="*/ 0 w 63"/>
                  <a:gd name="T37" fmla="*/ 0 h 5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3"/>
                  <a:gd name="T58" fmla="*/ 0 h 50"/>
                  <a:gd name="T59" fmla="*/ 63 w 63"/>
                  <a:gd name="T60" fmla="*/ 50 h 5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3" h="50">
                    <a:moveTo>
                      <a:pt x="0" y="0"/>
                    </a:moveTo>
                    <a:lnTo>
                      <a:pt x="0" y="9"/>
                    </a:lnTo>
                    <a:lnTo>
                      <a:pt x="11" y="9"/>
                    </a:lnTo>
                    <a:lnTo>
                      <a:pt x="10" y="48"/>
                    </a:lnTo>
                    <a:lnTo>
                      <a:pt x="23" y="49"/>
                    </a:lnTo>
                    <a:lnTo>
                      <a:pt x="26" y="45"/>
                    </a:lnTo>
                    <a:lnTo>
                      <a:pt x="42" y="45"/>
                    </a:lnTo>
                    <a:lnTo>
                      <a:pt x="44" y="40"/>
                    </a:lnTo>
                    <a:lnTo>
                      <a:pt x="51" y="37"/>
                    </a:lnTo>
                    <a:lnTo>
                      <a:pt x="52" y="34"/>
                    </a:lnTo>
                    <a:lnTo>
                      <a:pt x="51" y="33"/>
                    </a:lnTo>
                    <a:lnTo>
                      <a:pt x="55" y="28"/>
                    </a:lnTo>
                    <a:lnTo>
                      <a:pt x="58" y="28"/>
                    </a:lnTo>
                    <a:lnTo>
                      <a:pt x="62" y="25"/>
                    </a:lnTo>
                    <a:lnTo>
                      <a:pt x="62" y="8"/>
                    </a:lnTo>
                    <a:lnTo>
                      <a:pt x="53" y="8"/>
                    </a:lnTo>
                    <a:lnTo>
                      <a:pt x="47" y="4"/>
                    </a:lnTo>
                    <a:lnTo>
                      <a:pt x="46"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98" name="Freeform 258">
                <a:extLst>
                  <a:ext uri="{FF2B5EF4-FFF2-40B4-BE49-F238E27FC236}">
                    <a16:creationId xmlns:a16="http://schemas.microsoft.com/office/drawing/2014/main" id="{82CFA91E-83C6-4259-A92B-5DCD110E3F60}"/>
                  </a:ext>
                </a:extLst>
              </p:cNvPr>
              <p:cNvSpPr>
                <a:spLocks/>
              </p:cNvSpPr>
              <p:nvPr/>
            </p:nvSpPr>
            <p:spPr bwMode="auto">
              <a:xfrm>
                <a:off x="752" y="766"/>
                <a:ext cx="65" cy="52"/>
              </a:xfrm>
              <a:custGeom>
                <a:avLst/>
                <a:gdLst>
                  <a:gd name="T0" fmla="*/ 0 w 65"/>
                  <a:gd name="T1" fmla="*/ 0 h 52"/>
                  <a:gd name="T2" fmla="*/ 0 w 65"/>
                  <a:gd name="T3" fmla="*/ 9 h 52"/>
                  <a:gd name="T4" fmla="*/ 11 w 65"/>
                  <a:gd name="T5" fmla="*/ 9 h 52"/>
                  <a:gd name="T6" fmla="*/ 10 w 65"/>
                  <a:gd name="T7" fmla="*/ 50 h 52"/>
                  <a:gd name="T8" fmla="*/ 24 w 65"/>
                  <a:gd name="T9" fmla="*/ 51 h 52"/>
                  <a:gd name="T10" fmla="*/ 27 w 65"/>
                  <a:gd name="T11" fmla="*/ 47 h 52"/>
                  <a:gd name="T12" fmla="*/ 43 w 65"/>
                  <a:gd name="T13" fmla="*/ 47 h 52"/>
                  <a:gd name="T14" fmla="*/ 46 w 65"/>
                  <a:gd name="T15" fmla="*/ 41 h 52"/>
                  <a:gd name="T16" fmla="*/ 53 w 65"/>
                  <a:gd name="T17" fmla="*/ 39 h 52"/>
                  <a:gd name="T18" fmla="*/ 53 w 65"/>
                  <a:gd name="T19" fmla="*/ 36 h 52"/>
                  <a:gd name="T20" fmla="*/ 53 w 65"/>
                  <a:gd name="T21" fmla="*/ 34 h 52"/>
                  <a:gd name="T22" fmla="*/ 57 w 65"/>
                  <a:gd name="T23" fmla="*/ 29 h 52"/>
                  <a:gd name="T24" fmla="*/ 60 w 65"/>
                  <a:gd name="T25" fmla="*/ 30 h 52"/>
                  <a:gd name="T26" fmla="*/ 64 w 65"/>
                  <a:gd name="T27" fmla="*/ 26 h 52"/>
                  <a:gd name="T28" fmla="*/ 64 w 65"/>
                  <a:gd name="T29" fmla="*/ 8 h 52"/>
                  <a:gd name="T30" fmla="*/ 55 w 65"/>
                  <a:gd name="T31" fmla="*/ 8 h 52"/>
                  <a:gd name="T32" fmla="*/ 48 w 65"/>
                  <a:gd name="T33" fmla="*/ 4 h 52"/>
                  <a:gd name="T34" fmla="*/ 47 w 65"/>
                  <a:gd name="T35" fmla="*/ 0 h 52"/>
                  <a:gd name="T36" fmla="*/ 0 w 65"/>
                  <a:gd name="T37" fmla="*/ 0 h 5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5"/>
                  <a:gd name="T58" fmla="*/ 0 h 52"/>
                  <a:gd name="T59" fmla="*/ 65 w 65"/>
                  <a:gd name="T60" fmla="*/ 52 h 5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5" h="52">
                    <a:moveTo>
                      <a:pt x="0" y="0"/>
                    </a:moveTo>
                    <a:lnTo>
                      <a:pt x="0" y="9"/>
                    </a:lnTo>
                    <a:lnTo>
                      <a:pt x="11" y="9"/>
                    </a:lnTo>
                    <a:lnTo>
                      <a:pt x="10" y="50"/>
                    </a:lnTo>
                    <a:lnTo>
                      <a:pt x="24" y="51"/>
                    </a:lnTo>
                    <a:lnTo>
                      <a:pt x="27" y="47"/>
                    </a:lnTo>
                    <a:lnTo>
                      <a:pt x="43" y="47"/>
                    </a:lnTo>
                    <a:lnTo>
                      <a:pt x="46" y="41"/>
                    </a:lnTo>
                    <a:lnTo>
                      <a:pt x="53" y="39"/>
                    </a:lnTo>
                    <a:lnTo>
                      <a:pt x="53" y="36"/>
                    </a:lnTo>
                    <a:lnTo>
                      <a:pt x="53" y="34"/>
                    </a:lnTo>
                    <a:lnTo>
                      <a:pt x="57" y="29"/>
                    </a:lnTo>
                    <a:lnTo>
                      <a:pt x="60" y="30"/>
                    </a:lnTo>
                    <a:lnTo>
                      <a:pt x="64" y="26"/>
                    </a:lnTo>
                    <a:lnTo>
                      <a:pt x="64" y="8"/>
                    </a:lnTo>
                    <a:lnTo>
                      <a:pt x="55" y="8"/>
                    </a:lnTo>
                    <a:lnTo>
                      <a:pt x="48" y="4"/>
                    </a:lnTo>
                    <a:lnTo>
                      <a:pt x="47"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99" name="Freeform 259">
                <a:extLst>
                  <a:ext uri="{FF2B5EF4-FFF2-40B4-BE49-F238E27FC236}">
                    <a16:creationId xmlns:a16="http://schemas.microsoft.com/office/drawing/2014/main" id="{9FF9F95A-2F8B-464F-BEEC-DC763DD5E76C}"/>
                  </a:ext>
                </a:extLst>
              </p:cNvPr>
              <p:cNvSpPr>
                <a:spLocks/>
              </p:cNvSpPr>
              <p:nvPr/>
            </p:nvSpPr>
            <p:spPr bwMode="auto">
              <a:xfrm>
                <a:off x="644" y="497"/>
                <a:ext cx="74" cy="56"/>
              </a:xfrm>
              <a:custGeom>
                <a:avLst/>
                <a:gdLst>
                  <a:gd name="T0" fmla="*/ 0 w 74"/>
                  <a:gd name="T1" fmla="*/ 0 h 56"/>
                  <a:gd name="T2" fmla="*/ 0 w 74"/>
                  <a:gd name="T3" fmla="*/ 54 h 56"/>
                  <a:gd name="T4" fmla="*/ 73 w 74"/>
                  <a:gd name="T5" fmla="*/ 55 h 56"/>
                  <a:gd name="T6" fmla="*/ 73 w 74"/>
                  <a:gd name="T7" fmla="*/ 19 h 56"/>
                  <a:gd name="T8" fmla="*/ 55 w 74"/>
                  <a:gd name="T9" fmla="*/ 20 h 56"/>
                  <a:gd name="T10" fmla="*/ 55 w 74"/>
                  <a:gd name="T11" fmla="*/ 1 h 56"/>
                  <a:gd name="T12" fmla="*/ 0 w 74"/>
                  <a:gd name="T13" fmla="*/ 0 h 56"/>
                  <a:gd name="T14" fmla="*/ 0 60000 65536"/>
                  <a:gd name="T15" fmla="*/ 0 60000 65536"/>
                  <a:gd name="T16" fmla="*/ 0 60000 65536"/>
                  <a:gd name="T17" fmla="*/ 0 60000 65536"/>
                  <a:gd name="T18" fmla="*/ 0 60000 65536"/>
                  <a:gd name="T19" fmla="*/ 0 60000 65536"/>
                  <a:gd name="T20" fmla="*/ 0 60000 65536"/>
                  <a:gd name="T21" fmla="*/ 0 w 74"/>
                  <a:gd name="T22" fmla="*/ 0 h 56"/>
                  <a:gd name="T23" fmla="*/ 74 w 74"/>
                  <a:gd name="T24" fmla="*/ 56 h 5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4" h="56">
                    <a:moveTo>
                      <a:pt x="0" y="0"/>
                    </a:moveTo>
                    <a:lnTo>
                      <a:pt x="0" y="54"/>
                    </a:lnTo>
                    <a:lnTo>
                      <a:pt x="73" y="55"/>
                    </a:lnTo>
                    <a:lnTo>
                      <a:pt x="73" y="19"/>
                    </a:lnTo>
                    <a:lnTo>
                      <a:pt x="55" y="20"/>
                    </a:lnTo>
                    <a:lnTo>
                      <a:pt x="55" y="1"/>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00" name="Freeform 260">
                <a:extLst>
                  <a:ext uri="{FF2B5EF4-FFF2-40B4-BE49-F238E27FC236}">
                    <a16:creationId xmlns:a16="http://schemas.microsoft.com/office/drawing/2014/main" id="{57AFFC35-99C6-4164-AFDA-33F7C715DA3D}"/>
                  </a:ext>
                </a:extLst>
              </p:cNvPr>
              <p:cNvSpPr>
                <a:spLocks/>
              </p:cNvSpPr>
              <p:nvPr/>
            </p:nvSpPr>
            <p:spPr bwMode="auto">
              <a:xfrm>
                <a:off x="644" y="497"/>
                <a:ext cx="76" cy="57"/>
              </a:xfrm>
              <a:custGeom>
                <a:avLst/>
                <a:gdLst>
                  <a:gd name="T0" fmla="*/ 0 w 76"/>
                  <a:gd name="T1" fmla="*/ 0 h 57"/>
                  <a:gd name="T2" fmla="*/ 0 w 76"/>
                  <a:gd name="T3" fmla="*/ 55 h 57"/>
                  <a:gd name="T4" fmla="*/ 75 w 76"/>
                  <a:gd name="T5" fmla="*/ 56 h 57"/>
                  <a:gd name="T6" fmla="*/ 75 w 76"/>
                  <a:gd name="T7" fmla="*/ 19 h 57"/>
                  <a:gd name="T8" fmla="*/ 56 w 76"/>
                  <a:gd name="T9" fmla="*/ 20 h 57"/>
                  <a:gd name="T10" fmla="*/ 56 w 76"/>
                  <a:gd name="T11" fmla="*/ 1 h 57"/>
                  <a:gd name="T12" fmla="*/ 0 w 76"/>
                  <a:gd name="T13" fmla="*/ 0 h 57"/>
                  <a:gd name="T14" fmla="*/ 0 60000 65536"/>
                  <a:gd name="T15" fmla="*/ 0 60000 65536"/>
                  <a:gd name="T16" fmla="*/ 0 60000 65536"/>
                  <a:gd name="T17" fmla="*/ 0 60000 65536"/>
                  <a:gd name="T18" fmla="*/ 0 60000 65536"/>
                  <a:gd name="T19" fmla="*/ 0 60000 65536"/>
                  <a:gd name="T20" fmla="*/ 0 60000 65536"/>
                  <a:gd name="T21" fmla="*/ 0 w 76"/>
                  <a:gd name="T22" fmla="*/ 0 h 57"/>
                  <a:gd name="T23" fmla="*/ 76 w 76"/>
                  <a:gd name="T24" fmla="*/ 57 h 5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 h="57">
                    <a:moveTo>
                      <a:pt x="0" y="0"/>
                    </a:moveTo>
                    <a:lnTo>
                      <a:pt x="0" y="55"/>
                    </a:lnTo>
                    <a:lnTo>
                      <a:pt x="75" y="56"/>
                    </a:lnTo>
                    <a:lnTo>
                      <a:pt x="75" y="19"/>
                    </a:lnTo>
                    <a:lnTo>
                      <a:pt x="56" y="20"/>
                    </a:lnTo>
                    <a:lnTo>
                      <a:pt x="56" y="1"/>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01" name="Freeform 261">
                <a:extLst>
                  <a:ext uri="{FF2B5EF4-FFF2-40B4-BE49-F238E27FC236}">
                    <a16:creationId xmlns:a16="http://schemas.microsoft.com/office/drawing/2014/main" id="{8C6A9AD4-3DB6-4397-A843-79F49FCEF498}"/>
                  </a:ext>
                </a:extLst>
              </p:cNvPr>
              <p:cNvSpPr>
                <a:spLocks/>
              </p:cNvSpPr>
              <p:nvPr/>
            </p:nvSpPr>
            <p:spPr bwMode="auto">
              <a:xfrm>
                <a:off x="847" y="618"/>
                <a:ext cx="86" cy="45"/>
              </a:xfrm>
              <a:custGeom>
                <a:avLst/>
                <a:gdLst>
                  <a:gd name="T0" fmla="*/ 0 w 86"/>
                  <a:gd name="T1" fmla="*/ 0 h 45"/>
                  <a:gd name="T2" fmla="*/ 1 w 86"/>
                  <a:gd name="T3" fmla="*/ 35 h 45"/>
                  <a:gd name="T4" fmla="*/ 54 w 86"/>
                  <a:gd name="T5" fmla="*/ 35 h 45"/>
                  <a:gd name="T6" fmla="*/ 54 w 86"/>
                  <a:gd name="T7" fmla="*/ 44 h 45"/>
                  <a:gd name="T8" fmla="*/ 85 w 86"/>
                  <a:gd name="T9" fmla="*/ 43 h 45"/>
                  <a:gd name="T10" fmla="*/ 85 w 86"/>
                  <a:gd name="T11" fmla="*/ 36 h 45"/>
                  <a:gd name="T12" fmla="*/ 83 w 86"/>
                  <a:gd name="T13" fmla="*/ 36 h 45"/>
                  <a:gd name="T14" fmla="*/ 83 w 86"/>
                  <a:gd name="T15" fmla="*/ 34 h 45"/>
                  <a:gd name="T16" fmla="*/ 85 w 86"/>
                  <a:gd name="T17" fmla="*/ 33 h 45"/>
                  <a:gd name="T18" fmla="*/ 84 w 86"/>
                  <a:gd name="T19" fmla="*/ 17 h 45"/>
                  <a:gd name="T20" fmla="*/ 53 w 86"/>
                  <a:gd name="T21" fmla="*/ 17 h 45"/>
                  <a:gd name="T22" fmla="*/ 36 w 86"/>
                  <a:gd name="T23" fmla="*/ 16 h 45"/>
                  <a:gd name="T24" fmla="*/ 37 w 86"/>
                  <a:gd name="T25" fmla="*/ 9 h 45"/>
                  <a:gd name="T26" fmla="*/ 21 w 86"/>
                  <a:gd name="T27" fmla="*/ 9 h 45"/>
                  <a:gd name="T28" fmla="*/ 21 w 86"/>
                  <a:gd name="T29" fmla="*/ 1 h 45"/>
                  <a:gd name="T30" fmla="*/ 0 w 86"/>
                  <a:gd name="T31" fmla="*/ 0 h 4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6"/>
                  <a:gd name="T49" fmla="*/ 0 h 45"/>
                  <a:gd name="T50" fmla="*/ 86 w 86"/>
                  <a:gd name="T51" fmla="*/ 45 h 4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6" h="45">
                    <a:moveTo>
                      <a:pt x="0" y="0"/>
                    </a:moveTo>
                    <a:lnTo>
                      <a:pt x="1" y="35"/>
                    </a:lnTo>
                    <a:lnTo>
                      <a:pt x="54" y="35"/>
                    </a:lnTo>
                    <a:lnTo>
                      <a:pt x="54" y="44"/>
                    </a:lnTo>
                    <a:lnTo>
                      <a:pt x="85" y="43"/>
                    </a:lnTo>
                    <a:lnTo>
                      <a:pt x="85" y="36"/>
                    </a:lnTo>
                    <a:lnTo>
                      <a:pt x="83" y="36"/>
                    </a:lnTo>
                    <a:lnTo>
                      <a:pt x="83" y="34"/>
                    </a:lnTo>
                    <a:lnTo>
                      <a:pt x="85" y="33"/>
                    </a:lnTo>
                    <a:lnTo>
                      <a:pt x="84" y="17"/>
                    </a:lnTo>
                    <a:lnTo>
                      <a:pt x="53" y="17"/>
                    </a:lnTo>
                    <a:lnTo>
                      <a:pt x="36" y="16"/>
                    </a:lnTo>
                    <a:lnTo>
                      <a:pt x="37" y="9"/>
                    </a:lnTo>
                    <a:lnTo>
                      <a:pt x="21" y="9"/>
                    </a:lnTo>
                    <a:lnTo>
                      <a:pt x="21" y="1"/>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02" name="Freeform 262">
                <a:extLst>
                  <a:ext uri="{FF2B5EF4-FFF2-40B4-BE49-F238E27FC236}">
                    <a16:creationId xmlns:a16="http://schemas.microsoft.com/office/drawing/2014/main" id="{7287DB77-7A0E-404E-A141-B45AB532823C}"/>
                  </a:ext>
                </a:extLst>
              </p:cNvPr>
              <p:cNvSpPr>
                <a:spLocks/>
              </p:cNvSpPr>
              <p:nvPr/>
            </p:nvSpPr>
            <p:spPr bwMode="auto">
              <a:xfrm>
                <a:off x="847" y="618"/>
                <a:ext cx="89" cy="47"/>
              </a:xfrm>
              <a:custGeom>
                <a:avLst/>
                <a:gdLst>
                  <a:gd name="T0" fmla="*/ 0 w 89"/>
                  <a:gd name="T1" fmla="*/ 0 h 47"/>
                  <a:gd name="T2" fmla="*/ 1 w 89"/>
                  <a:gd name="T3" fmla="*/ 37 h 47"/>
                  <a:gd name="T4" fmla="*/ 56 w 89"/>
                  <a:gd name="T5" fmla="*/ 37 h 47"/>
                  <a:gd name="T6" fmla="*/ 56 w 89"/>
                  <a:gd name="T7" fmla="*/ 46 h 47"/>
                  <a:gd name="T8" fmla="*/ 88 w 89"/>
                  <a:gd name="T9" fmla="*/ 45 h 47"/>
                  <a:gd name="T10" fmla="*/ 88 w 89"/>
                  <a:gd name="T11" fmla="*/ 37 h 47"/>
                  <a:gd name="T12" fmla="*/ 86 w 89"/>
                  <a:gd name="T13" fmla="*/ 38 h 47"/>
                  <a:gd name="T14" fmla="*/ 86 w 89"/>
                  <a:gd name="T15" fmla="*/ 35 h 47"/>
                  <a:gd name="T16" fmla="*/ 88 w 89"/>
                  <a:gd name="T17" fmla="*/ 35 h 47"/>
                  <a:gd name="T18" fmla="*/ 87 w 89"/>
                  <a:gd name="T19" fmla="*/ 17 h 47"/>
                  <a:gd name="T20" fmla="*/ 55 w 89"/>
                  <a:gd name="T21" fmla="*/ 18 h 47"/>
                  <a:gd name="T22" fmla="*/ 37 w 89"/>
                  <a:gd name="T23" fmla="*/ 17 h 47"/>
                  <a:gd name="T24" fmla="*/ 38 w 89"/>
                  <a:gd name="T25" fmla="*/ 10 h 47"/>
                  <a:gd name="T26" fmla="*/ 21 w 89"/>
                  <a:gd name="T27" fmla="*/ 9 h 47"/>
                  <a:gd name="T28" fmla="*/ 22 w 89"/>
                  <a:gd name="T29" fmla="*/ 1 h 47"/>
                  <a:gd name="T30" fmla="*/ 0 w 89"/>
                  <a:gd name="T31" fmla="*/ 0 h 4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9"/>
                  <a:gd name="T49" fmla="*/ 0 h 47"/>
                  <a:gd name="T50" fmla="*/ 89 w 89"/>
                  <a:gd name="T51" fmla="*/ 47 h 4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9" h="47">
                    <a:moveTo>
                      <a:pt x="0" y="0"/>
                    </a:moveTo>
                    <a:lnTo>
                      <a:pt x="1" y="37"/>
                    </a:lnTo>
                    <a:lnTo>
                      <a:pt x="56" y="37"/>
                    </a:lnTo>
                    <a:lnTo>
                      <a:pt x="56" y="46"/>
                    </a:lnTo>
                    <a:lnTo>
                      <a:pt x="88" y="45"/>
                    </a:lnTo>
                    <a:lnTo>
                      <a:pt x="88" y="37"/>
                    </a:lnTo>
                    <a:lnTo>
                      <a:pt x="86" y="38"/>
                    </a:lnTo>
                    <a:lnTo>
                      <a:pt x="86" y="35"/>
                    </a:lnTo>
                    <a:lnTo>
                      <a:pt x="88" y="35"/>
                    </a:lnTo>
                    <a:lnTo>
                      <a:pt x="87" y="17"/>
                    </a:lnTo>
                    <a:lnTo>
                      <a:pt x="55" y="18"/>
                    </a:lnTo>
                    <a:lnTo>
                      <a:pt x="37" y="17"/>
                    </a:lnTo>
                    <a:lnTo>
                      <a:pt x="38" y="10"/>
                    </a:lnTo>
                    <a:lnTo>
                      <a:pt x="21" y="9"/>
                    </a:lnTo>
                    <a:lnTo>
                      <a:pt x="22" y="1"/>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03" name="Freeform 263">
                <a:extLst>
                  <a:ext uri="{FF2B5EF4-FFF2-40B4-BE49-F238E27FC236}">
                    <a16:creationId xmlns:a16="http://schemas.microsoft.com/office/drawing/2014/main" id="{CF6F17BA-D1D6-451D-92B9-7C4E16A2B5F1}"/>
                  </a:ext>
                </a:extLst>
              </p:cNvPr>
              <p:cNvSpPr>
                <a:spLocks/>
              </p:cNvSpPr>
              <p:nvPr/>
            </p:nvSpPr>
            <p:spPr bwMode="auto">
              <a:xfrm>
                <a:off x="943" y="736"/>
                <a:ext cx="43" cy="38"/>
              </a:xfrm>
              <a:custGeom>
                <a:avLst/>
                <a:gdLst>
                  <a:gd name="T0" fmla="*/ 0 w 43"/>
                  <a:gd name="T1" fmla="*/ 1 h 38"/>
                  <a:gd name="T2" fmla="*/ 1 w 43"/>
                  <a:gd name="T3" fmla="*/ 37 h 38"/>
                  <a:gd name="T4" fmla="*/ 12 w 43"/>
                  <a:gd name="T5" fmla="*/ 37 h 38"/>
                  <a:gd name="T6" fmla="*/ 35 w 43"/>
                  <a:gd name="T7" fmla="*/ 37 h 38"/>
                  <a:gd name="T8" fmla="*/ 37 w 43"/>
                  <a:gd name="T9" fmla="*/ 27 h 38"/>
                  <a:gd name="T10" fmla="*/ 42 w 43"/>
                  <a:gd name="T11" fmla="*/ 17 h 38"/>
                  <a:gd name="T12" fmla="*/ 38 w 43"/>
                  <a:gd name="T13" fmla="*/ 3 h 38"/>
                  <a:gd name="T14" fmla="*/ 39 w 43"/>
                  <a:gd name="T15" fmla="*/ 0 h 38"/>
                  <a:gd name="T16" fmla="*/ 10 w 43"/>
                  <a:gd name="T17" fmla="*/ 1 h 38"/>
                  <a:gd name="T18" fmla="*/ 0 w 43"/>
                  <a:gd name="T19" fmla="*/ 1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3"/>
                  <a:gd name="T31" fmla="*/ 0 h 38"/>
                  <a:gd name="T32" fmla="*/ 43 w 43"/>
                  <a:gd name="T33" fmla="*/ 38 h 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3" h="38">
                    <a:moveTo>
                      <a:pt x="0" y="1"/>
                    </a:moveTo>
                    <a:lnTo>
                      <a:pt x="1" y="37"/>
                    </a:lnTo>
                    <a:lnTo>
                      <a:pt x="12" y="37"/>
                    </a:lnTo>
                    <a:lnTo>
                      <a:pt x="35" y="37"/>
                    </a:lnTo>
                    <a:lnTo>
                      <a:pt x="37" y="27"/>
                    </a:lnTo>
                    <a:lnTo>
                      <a:pt x="42" y="17"/>
                    </a:lnTo>
                    <a:lnTo>
                      <a:pt x="38" y="3"/>
                    </a:lnTo>
                    <a:lnTo>
                      <a:pt x="39" y="0"/>
                    </a:lnTo>
                    <a:lnTo>
                      <a:pt x="10" y="1"/>
                    </a:lnTo>
                    <a:lnTo>
                      <a:pt x="0" y="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04" name="Freeform 264">
                <a:extLst>
                  <a:ext uri="{FF2B5EF4-FFF2-40B4-BE49-F238E27FC236}">
                    <a16:creationId xmlns:a16="http://schemas.microsoft.com/office/drawing/2014/main" id="{AD30A179-DADC-41ED-B132-D9B3FDC5E171}"/>
                  </a:ext>
                </a:extLst>
              </p:cNvPr>
              <p:cNvSpPr>
                <a:spLocks/>
              </p:cNvSpPr>
              <p:nvPr/>
            </p:nvSpPr>
            <p:spPr bwMode="auto">
              <a:xfrm>
                <a:off x="943" y="736"/>
                <a:ext cx="46" cy="39"/>
              </a:xfrm>
              <a:custGeom>
                <a:avLst/>
                <a:gdLst>
                  <a:gd name="T0" fmla="*/ 0 w 46"/>
                  <a:gd name="T1" fmla="*/ 1 h 39"/>
                  <a:gd name="T2" fmla="*/ 1 w 46"/>
                  <a:gd name="T3" fmla="*/ 38 h 39"/>
                  <a:gd name="T4" fmla="*/ 13 w 46"/>
                  <a:gd name="T5" fmla="*/ 38 h 39"/>
                  <a:gd name="T6" fmla="*/ 38 w 46"/>
                  <a:gd name="T7" fmla="*/ 38 h 39"/>
                  <a:gd name="T8" fmla="*/ 39 w 46"/>
                  <a:gd name="T9" fmla="*/ 28 h 39"/>
                  <a:gd name="T10" fmla="*/ 45 w 46"/>
                  <a:gd name="T11" fmla="*/ 18 h 39"/>
                  <a:gd name="T12" fmla="*/ 41 w 46"/>
                  <a:gd name="T13" fmla="*/ 3 h 39"/>
                  <a:gd name="T14" fmla="*/ 42 w 46"/>
                  <a:gd name="T15" fmla="*/ 0 h 39"/>
                  <a:gd name="T16" fmla="*/ 11 w 46"/>
                  <a:gd name="T17" fmla="*/ 1 h 39"/>
                  <a:gd name="T18" fmla="*/ 0 w 46"/>
                  <a:gd name="T19" fmla="*/ 1 h 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6"/>
                  <a:gd name="T31" fmla="*/ 0 h 39"/>
                  <a:gd name="T32" fmla="*/ 46 w 46"/>
                  <a:gd name="T33" fmla="*/ 39 h 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6" h="39">
                    <a:moveTo>
                      <a:pt x="0" y="1"/>
                    </a:moveTo>
                    <a:lnTo>
                      <a:pt x="1" y="38"/>
                    </a:lnTo>
                    <a:lnTo>
                      <a:pt x="13" y="38"/>
                    </a:lnTo>
                    <a:lnTo>
                      <a:pt x="38" y="38"/>
                    </a:lnTo>
                    <a:lnTo>
                      <a:pt x="39" y="28"/>
                    </a:lnTo>
                    <a:lnTo>
                      <a:pt x="45" y="18"/>
                    </a:lnTo>
                    <a:lnTo>
                      <a:pt x="41" y="3"/>
                    </a:lnTo>
                    <a:lnTo>
                      <a:pt x="42" y="0"/>
                    </a:lnTo>
                    <a:lnTo>
                      <a:pt x="11" y="1"/>
                    </a:lnTo>
                    <a:lnTo>
                      <a:pt x="0" y="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05" name="Freeform 265">
                <a:extLst>
                  <a:ext uri="{FF2B5EF4-FFF2-40B4-BE49-F238E27FC236}">
                    <a16:creationId xmlns:a16="http://schemas.microsoft.com/office/drawing/2014/main" id="{36C84DC7-F60C-41C6-97F3-81A0D2DE3305}"/>
                  </a:ext>
                </a:extLst>
              </p:cNvPr>
              <p:cNvSpPr>
                <a:spLocks/>
              </p:cNvSpPr>
              <p:nvPr/>
            </p:nvSpPr>
            <p:spPr bwMode="auto">
              <a:xfrm>
                <a:off x="697" y="580"/>
                <a:ext cx="77" cy="36"/>
              </a:xfrm>
              <a:custGeom>
                <a:avLst/>
                <a:gdLst>
                  <a:gd name="T0" fmla="*/ 0 w 77"/>
                  <a:gd name="T1" fmla="*/ 2 h 36"/>
                  <a:gd name="T2" fmla="*/ 0 w 77"/>
                  <a:gd name="T3" fmla="*/ 8 h 36"/>
                  <a:gd name="T4" fmla="*/ 1 w 77"/>
                  <a:gd name="T5" fmla="*/ 35 h 36"/>
                  <a:gd name="T6" fmla="*/ 53 w 77"/>
                  <a:gd name="T7" fmla="*/ 35 h 36"/>
                  <a:gd name="T8" fmla="*/ 63 w 77"/>
                  <a:gd name="T9" fmla="*/ 35 h 36"/>
                  <a:gd name="T10" fmla="*/ 63 w 77"/>
                  <a:gd name="T11" fmla="*/ 27 h 36"/>
                  <a:gd name="T12" fmla="*/ 76 w 77"/>
                  <a:gd name="T13" fmla="*/ 26 h 36"/>
                  <a:gd name="T14" fmla="*/ 76 w 77"/>
                  <a:gd name="T15" fmla="*/ 0 h 36"/>
                  <a:gd name="T16" fmla="*/ 22 w 77"/>
                  <a:gd name="T17" fmla="*/ 0 h 36"/>
                  <a:gd name="T18" fmla="*/ 0 w 77"/>
                  <a:gd name="T19" fmla="*/ 2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7"/>
                  <a:gd name="T31" fmla="*/ 0 h 36"/>
                  <a:gd name="T32" fmla="*/ 77 w 77"/>
                  <a:gd name="T33" fmla="*/ 36 h 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7" h="36">
                    <a:moveTo>
                      <a:pt x="0" y="2"/>
                    </a:moveTo>
                    <a:lnTo>
                      <a:pt x="0" y="8"/>
                    </a:lnTo>
                    <a:lnTo>
                      <a:pt x="1" y="35"/>
                    </a:lnTo>
                    <a:lnTo>
                      <a:pt x="53" y="35"/>
                    </a:lnTo>
                    <a:lnTo>
                      <a:pt x="63" y="35"/>
                    </a:lnTo>
                    <a:lnTo>
                      <a:pt x="63" y="27"/>
                    </a:lnTo>
                    <a:lnTo>
                      <a:pt x="76" y="26"/>
                    </a:lnTo>
                    <a:lnTo>
                      <a:pt x="76" y="0"/>
                    </a:lnTo>
                    <a:lnTo>
                      <a:pt x="22" y="0"/>
                    </a:lnTo>
                    <a:lnTo>
                      <a:pt x="0" y="2"/>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06" name="Freeform 266">
                <a:extLst>
                  <a:ext uri="{FF2B5EF4-FFF2-40B4-BE49-F238E27FC236}">
                    <a16:creationId xmlns:a16="http://schemas.microsoft.com/office/drawing/2014/main" id="{EBDF7113-C21A-48F2-BB12-7EEABBCDDCBB}"/>
                  </a:ext>
                </a:extLst>
              </p:cNvPr>
              <p:cNvSpPr>
                <a:spLocks/>
              </p:cNvSpPr>
              <p:nvPr/>
            </p:nvSpPr>
            <p:spPr bwMode="auto">
              <a:xfrm>
                <a:off x="697" y="580"/>
                <a:ext cx="79" cy="39"/>
              </a:xfrm>
              <a:custGeom>
                <a:avLst/>
                <a:gdLst>
                  <a:gd name="T0" fmla="*/ 0 w 79"/>
                  <a:gd name="T1" fmla="*/ 2 h 39"/>
                  <a:gd name="T2" fmla="*/ 0 w 79"/>
                  <a:gd name="T3" fmla="*/ 9 h 39"/>
                  <a:gd name="T4" fmla="*/ 1 w 79"/>
                  <a:gd name="T5" fmla="*/ 38 h 39"/>
                  <a:gd name="T6" fmla="*/ 55 w 79"/>
                  <a:gd name="T7" fmla="*/ 38 h 39"/>
                  <a:gd name="T8" fmla="*/ 65 w 79"/>
                  <a:gd name="T9" fmla="*/ 38 h 39"/>
                  <a:gd name="T10" fmla="*/ 64 w 79"/>
                  <a:gd name="T11" fmla="*/ 29 h 39"/>
                  <a:gd name="T12" fmla="*/ 78 w 79"/>
                  <a:gd name="T13" fmla="*/ 28 h 39"/>
                  <a:gd name="T14" fmla="*/ 78 w 79"/>
                  <a:gd name="T15" fmla="*/ 0 h 39"/>
                  <a:gd name="T16" fmla="*/ 22 w 79"/>
                  <a:gd name="T17" fmla="*/ 0 h 39"/>
                  <a:gd name="T18" fmla="*/ 0 w 79"/>
                  <a:gd name="T19" fmla="*/ 2 h 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9"/>
                  <a:gd name="T31" fmla="*/ 0 h 39"/>
                  <a:gd name="T32" fmla="*/ 79 w 79"/>
                  <a:gd name="T33" fmla="*/ 39 h 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9" h="39">
                    <a:moveTo>
                      <a:pt x="0" y="2"/>
                    </a:moveTo>
                    <a:lnTo>
                      <a:pt x="0" y="9"/>
                    </a:lnTo>
                    <a:lnTo>
                      <a:pt x="1" y="38"/>
                    </a:lnTo>
                    <a:lnTo>
                      <a:pt x="55" y="38"/>
                    </a:lnTo>
                    <a:lnTo>
                      <a:pt x="65" y="38"/>
                    </a:lnTo>
                    <a:lnTo>
                      <a:pt x="64" y="29"/>
                    </a:lnTo>
                    <a:lnTo>
                      <a:pt x="78" y="28"/>
                    </a:lnTo>
                    <a:lnTo>
                      <a:pt x="78" y="0"/>
                    </a:lnTo>
                    <a:lnTo>
                      <a:pt x="22" y="0"/>
                    </a:lnTo>
                    <a:lnTo>
                      <a:pt x="0" y="2"/>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07" name="Freeform 267">
                <a:extLst>
                  <a:ext uri="{FF2B5EF4-FFF2-40B4-BE49-F238E27FC236}">
                    <a16:creationId xmlns:a16="http://schemas.microsoft.com/office/drawing/2014/main" id="{C57AAF9A-5AFF-4C05-99CA-CDE38818F6DE}"/>
                  </a:ext>
                </a:extLst>
              </p:cNvPr>
              <p:cNvSpPr>
                <a:spLocks/>
              </p:cNvSpPr>
              <p:nvPr/>
            </p:nvSpPr>
            <p:spPr bwMode="auto">
              <a:xfrm>
                <a:off x="635" y="664"/>
                <a:ext cx="39" cy="64"/>
              </a:xfrm>
              <a:custGeom>
                <a:avLst/>
                <a:gdLst>
                  <a:gd name="T0" fmla="*/ 0 w 39"/>
                  <a:gd name="T1" fmla="*/ 40 h 64"/>
                  <a:gd name="T2" fmla="*/ 5 w 39"/>
                  <a:gd name="T3" fmla="*/ 51 h 64"/>
                  <a:gd name="T4" fmla="*/ 5 w 39"/>
                  <a:gd name="T5" fmla="*/ 58 h 64"/>
                  <a:gd name="T6" fmla="*/ 14 w 39"/>
                  <a:gd name="T7" fmla="*/ 62 h 64"/>
                  <a:gd name="T8" fmla="*/ 23 w 39"/>
                  <a:gd name="T9" fmla="*/ 63 h 64"/>
                  <a:gd name="T10" fmla="*/ 23 w 39"/>
                  <a:gd name="T11" fmla="*/ 56 h 64"/>
                  <a:gd name="T12" fmla="*/ 27 w 39"/>
                  <a:gd name="T13" fmla="*/ 54 h 64"/>
                  <a:gd name="T14" fmla="*/ 32 w 39"/>
                  <a:gd name="T15" fmla="*/ 56 h 64"/>
                  <a:gd name="T16" fmla="*/ 33 w 39"/>
                  <a:gd name="T17" fmla="*/ 53 h 64"/>
                  <a:gd name="T18" fmla="*/ 38 w 39"/>
                  <a:gd name="T19" fmla="*/ 53 h 64"/>
                  <a:gd name="T20" fmla="*/ 38 w 39"/>
                  <a:gd name="T21" fmla="*/ 0 h 64"/>
                  <a:gd name="T22" fmla="*/ 8 w 39"/>
                  <a:gd name="T23" fmla="*/ 0 h 64"/>
                  <a:gd name="T24" fmla="*/ 7 w 39"/>
                  <a:gd name="T25" fmla="*/ 35 h 64"/>
                  <a:gd name="T26" fmla="*/ 0 w 39"/>
                  <a:gd name="T27" fmla="*/ 40 h 6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9"/>
                  <a:gd name="T43" fmla="*/ 0 h 64"/>
                  <a:gd name="T44" fmla="*/ 39 w 39"/>
                  <a:gd name="T45" fmla="*/ 64 h 6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9" h="64">
                    <a:moveTo>
                      <a:pt x="0" y="40"/>
                    </a:moveTo>
                    <a:lnTo>
                      <a:pt x="5" y="51"/>
                    </a:lnTo>
                    <a:lnTo>
                      <a:pt x="5" y="58"/>
                    </a:lnTo>
                    <a:lnTo>
                      <a:pt x="14" y="62"/>
                    </a:lnTo>
                    <a:lnTo>
                      <a:pt x="23" y="63"/>
                    </a:lnTo>
                    <a:lnTo>
                      <a:pt x="23" y="56"/>
                    </a:lnTo>
                    <a:lnTo>
                      <a:pt x="27" y="54"/>
                    </a:lnTo>
                    <a:lnTo>
                      <a:pt x="32" y="56"/>
                    </a:lnTo>
                    <a:lnTo>
                      <a:pt x="33" y="53"/>
                    </a:lnTo>
                    <a:lnTo>
                      <a:pt x="38" y="53"/>
                    </a:lnTo>
                    <a:lnTo>
                      <a:pt x="38" y="0"/>
                    </a:lnTo>
                    <a:lnTo>
                      <a:pt x="8" y="0"/>
                    </a:lnTo>
                    <a:lnTo>
                      <a:pt x="7" y="35"/>
                    </a:lnTo>
                    <a:lnTo>
                      <a:pt x="0" y="4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08" name="Freeform 268">
                <a:extLst>
                  <a:ext uri="{FF2B5EF4-FFF2-40B4-BE49-F238E27FC236}">
                    <a16:creationId xmlns:a16="http://schemas.microsoft.com/office/drawing/2014/main" id="{FBF3A05A-DDF5-4B83-A821-6BE9ED3708BE}"/>
                  </a:ext>
                </a:extLst>
              </p:cNvPr>
              <p:cNvSpPr>
                <a:spLocks/>
              </p:cNvSpPr>
              <p:nvPr/>
            </p:nvSpPr>
            <p:spPr bwMode="auto">
              <a:xfrm>
                <a:off x="635" y="664"/>
                <a:ext cx="41" cy="66"/>
              </a:xfrm>
              <a:custGeom>
                <a:avLst/>
                <a:gdLst>
                  <a:gd name="T0" fmla="*/ 0 w 41"/>
                  <a:gd name="T1" fmla="*/ 41 h 66"/>
                  <a:gd name="T2" fmla="*/ 5 w 41"/>
                  <a:gd name="T3" fmla="*/ 53 h 66"/>
                  <a:gd name="T4" fmla="*/ 5 w 41"/>
                  <a:gd name="T5" fmla="*/ 60 h 66"/>
                  <a:gd name="T6" fmla="*/ 15 w 41"/>
                  <a:gd name="T7" fmla="*/ 64 h 66"/>
                  <a:gd name="T8" fmla="*/ 25 w 41"/>
                  <a:gd name="T9" fmla="*/ 65 h 66"/>
                  <a:gd name="T10" fmla="*/ 24 w 41"/>
                  <a:gd name="T11" fmla="*/ 58 h 66"/>
                  <a:gd name="T12" fmla="*/ 29 w 41"/>
                  <a:gd name="T13" fmla="*/ 56 h 66"/>
                  <a:gd name="T14" fmla="*/ 33 w 41"/>
                  <a:gd name="T15" fmla="*/ 58 h 66"/>
                  <a:gd name="T16" fmla="*/ 35 w 41"/>
                  <a:gd name="T17" fmla="*/ 55 h 66"/>
                  <a:gd name="T18" fmla="*/ 40 w 41"/>
                  <a:gd name="T19" fmla="*/ 54 h 66"/>
                  <a:gd name="T20" fmla="*/ 40 w 41"/>
                  <a:gd name="T21" fmla="*/ 0 h 66"/>
                  <a:gd name="T22" fmla="*/ 8 w 41"/>
                  <a:gd name="T23" fmla="*/ 0 h 66"/>
                  <a:gd name="T24" fmla="*/ 7 w 41"/>
                  <a:gd name="T25" fmla="*/ 37 h 66"/>
                  <a:gd name="T26" fmla="*/ 0 w 41"/>
                  <a:gd name="T27" fmla="*/ 41 h 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1"/>
                  <a:gd name="T43" fmla="*/ 0 h 66"/>
                  <a:gd name="T44" fmla="*/ 41 w 41"/>
                  <a:gd name="T45" fmla="*/ 66 h 6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1" h="66">
                    <a:moveTo>
                      <a:pt x="0" y="41"/>
                    </a:moveTo>
                    <a:lnTo>
                      <a:pt x="5" y="53"/>
                    </a:lnTo>
                    <a:lnTo>
                      <a:pt x="5" y="60"/>
                    </a:lnTo>
                    <a:lnTo>
                      <a:pt x="15" y="64"/>
                    </a:lnTo>
                    <a:lnTo>
                      <a:pt x="25" y="65"/>
                    </a:lnTo>
                    <a:lnTo>
                      <a:pt x="24" y="58"/>
                    </a:lnTo>
                    <a:lnTo>
                      <a:pt x="29" y="56"/>
                    </a:lnTo>
                    <a:lnTo>
                      <a:pt x="33" y="58"/>
                    </a:lnTo>
                    <a:lnTo>
                      <a:pt x="35" y="55"/>
                    </a:lnTo>
                    <a:lnTo>
                      <a:pt x="40" y="54"/>
                    </a:lnTo>
                    <a:lnTo>
                      <a:pt x="40" y="0"/>
                    </a:lnTo>
                    <a:lnTo>
                      <a:pt x="8" y="0"/>
                    </a:lnTo>
                    <a:lnTo>
                      <a:pt x="7" y="37"/>
                    </a:lnTo>
                    <a:lnTo>
                      <a:pt x="0" y="4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09" name="Freeform 269">
                <a:extLst>
                  <a:ext uri="{FF2B5EF4-FFF2-40B4-BE49-F238E27FC236}">
                    <a16:creationId xmlns:a16="http://schemas.microsoft.com/office/drawing/2014/main" id="{97809685-1C63-412D-9EB7-4E313102F08E}"/>
                  </a:ext>
                </a:extLst>
              </p:cNvPr>
              <p:cNvSpPr>
                <a:spLocks/>
              </p:cNvSpPr>
              <p:nvPr/>
            </p:nvSpPr>
            <p:spPr bwMode="auto">
              <a:xfrm>
                <a:off x="667" y="755"/>
                <a:ext cx="83" cy="32"/>
              </a:xfrm>
              <a:custGeom>
                <a:avLst/>
                <a:gdLst>
                  <a:gd name="T0" fmla="*/ 0 w 83"/>
                  <a:gd name="T1" fmla="*/ 0 h 32"/>
                  <a:gd name="T2" fmla="*/ 2 w 83"/>
                  <a:gd name="T3" fmla="*/ 23 h 32"/>
                  <a:gd name="T4" fmla="*/ 4 w 83"/>
                  <a:gd name="T5" fmla="*/ 30 h 32"/>
                  <a:gd name="T6" fmla="*/ 51 w 83"/>
                  <a:gd name="T7" fmla="*/ 31 h 32"/>
                  <a:gd name="T8" fmla="*/ 52 w 83"/>
                  <a:gd name="T9" fmla="*/ 17 h 32"/>
                  <a:gd name="T10" fmla="*/ 82 w 83"/>
                  <a:gd name="T11" fmla="*/ 18 h 32"/>
                  <a:gd name="T12" fmla="*/ 82 w 83"/>
                  <a:gd name="T13" fmla="*/ 9 h 32"/>
                  <a:gd name="T14" fmla="*/ 82 w 83"/>
                  <a:gd name="T15" fmla="*/ 1 h 32"/>
                  <a:gd name="T16" fmla="*/ 29 w 83"/>
                  <a:gd name="T17" fmla="*/ 0 h 32"/>
                  <a:gd name="T18" fmla="*/ 0 w 83"/>
                  <a:gd name="T19" fmla="*/ 0 h 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3"/>
                  <a:gd name="T31" fmla="*/ 0 h 32"/>
                  <a:gd name="T32" fmla="*/ 83 w 83"/>
                  <a:gd name="T33" fmla="*/ 32 h 3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3" h="32">
                    <a:moveTo>
                      <a:pt x="0" y="0"/>
                    </a:moveTo>
                    <a:lnTo>
                      <a:pt x="2" y="23"/>
                    </a:lnTo>
                    <a:lnTo>
                      <a:pt x="4" y="30"/>
                    </a:lnTo>
                    <a:lnTo>
                      <a:pt x="51" y="31"/>
                    </a:lnTo>
                    <a:lnTo>
                      <a:pt x="52" y="17"/>
                    </a:lnTo>
                    <a:lnTo>
                      <a:pt x="82" y="18"/>
                    </a:lnTo>
                    <a:lnTo>
                      <a:pt x="82" y="9"/>
                    </a:lnTo>
                    <a:lnTo>
                      <a:pt x="82" y="1"/>
                    </a:lnTo>
                    <a:lnTo>
                      <a:pt x="29"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10" name="Freeform 270">
                <a:extLst>
                  <a:ext uri="{FF2B5EF4-FFF2-40B4-BE49-F238E27FC236}">
                    <a16:creationId xmlns:a16="http://schemas.microsoft.com/office/drawing/2014/main" id="{7796E673-2D4B-47C4-B0D6-50282B251088}"/>
                  </a:ext>
                </a:extLst>
              </p:cNvPr>
              <p:cNvSpPr>
                <a:spLocks/>
              </p:cNvSpPr>
              <p:nvPr/>
            </p:nvSpPr>
            <p:spPr bwMode="auto">
              <a:xfrm>
                <a:off x="667" y="755"/>
                <a:ext cx="86" cy="36"/>
              </a:xfrm>
              <a:custGeom>
                <a:avLst/>
                <a:gdLst>
                  <a:gd name="T0" fmla="*/ 0 w 86"/>
                  <a:gd name="T1" fmla="*/ 0 h 36"/>
                  <a:gd name="T2" fmla="*/ 2 w 86"/>
                  <a:gd name="T3" fmla="*/ 26 h 36"/>
                  <a:gd name="T4" fmla="*/ 4 w 86"/>
                  <a:gd name="T5" fmla="*/ 34 h 36"/>
                  <a:gd name="T6" fmla="*/ 53 w 86"/>
                  <a:gd name="T7" fmla="*/ 35 h 36"/>
                  <a:gd name="T8" fmla="*/ 54 w 86"/>
                  <a:gd name="T9" fmla="*/ 19 h 36"/>
                  <a:gd name="T10" fmla="*/ 85 w 86"/>
                  <a:gd name="T11" fmla="*/ 20 h 36"/>
                  <a:gd name="T12" fmla="*/ 85 w 86"/>
                  <a:gd name="T13" fmla="*/ 10 h 36"/>
                  <a:gd name="T14" fmla="*/ 85 w 86"/>
                  <a:gd name="T15" fmla="*/ 1 h 36"/>
                  <a:gd name="T16" fmla="*/ 30 w 86"/>
                  <a:gd name="T17" fmla="*/ 0 h 36"/>
                  <a:gd name="T18" fmla="*/ 0 w 86"/>
                  <a:gd name="T19" fmla="*/ 0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
                  <a:gd name="T31" fmla="*/ 0 h 36"/>
                  <a:gd name="T32" fmla="*/ 86 w 86"/>
                  <a:gd name="T33" fmla="*/ 36 h 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 h="36">
                    <a:moveTo>
                      <a:pt x="0" y="0"/>
                    </a:moveTo>
                    <a:lnTo>
                      <a:pt x="2" y="26"/>
                    </a:lnTo>
                    <a:lnTo>
                      <a:pt x="4" y="34"/>
                    </a:lnTo>
                    <a:lnTo>
                      <a:pt x="53" y="35"/>
                    </a:lnTo>
                    <a:lnTo>
                      <a:pt x="54" y="19"/>
                    </a:lnTo>
                    <a:lnTo>
                      <a:pt x="85" y="20"/>
                    </a:lnTo>
                    <a:lnTo>
                      <a:pt x="85" y="10"/>
                    </a:lnTo>
                    <a:lnTo>
                      <a:pt x="85" y="1"/>
                    </a:lnTo>
                    <a:lnTo>
                      <a:pt x="30"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11" name="Freeform 271">
                <a:extLst>
                  <a:ext uri="{FF2B5EF4-FFF2-40B4-BE49-F238E27FC236}">
                    <a16:creationId xmlns:a16="http://schemas.microsoft.com/office/drawing/2014/main" id="{C12EBD2C-0E28-4C53-AF09-2F061CA8EECC}"/>
                  </a:ext>
                </a:extLst>
              </p:cNvPr>
              <p:cNvSpPr>
                <a:spLocks/>
              </p:cNvSpPr>
              <p:nvPr/>
            </p:nvSpPr>
            <p:spPr bwMode="auto">
              <a:xfrm>
                <a:off x="775" y="483"/>
                <a:ext cx="94" cy="46"/>
              </a:xfrm>
              <a:custGeom>
                <a:avLst/>
                <a:gdLst>
                  <a:gd name="T0" fmla="*/ 0 w 94"/>
                  <a:gd name="T1" fmla="*/ 31 h 46"/>
                  <a:gd name="T2" fmla="*/ 0 w 94"/>
                  <a:gd name="T3" fmla="*/ 40 h 46"/>
                  <a:gd name="T4" fmla="*/ 62 w 94"/>
                  <a:gd name="T5" fmla="*/ 41 h 46"/>
                  <a:gd name="T6" fmla="*/ 62 w 94"/>
                  <a:gd name="T7" fmla="*/ 45 h 46"/>
                  <a:gd name="T8" fmla="*/ 72 w 94"/>
                  <a:gd name="T9" fmla="*/ 45 h 46"/>
                  <a:gd name="T10" fmla="*/ 73 w 94"/>
                  <a:gd name="T11" fmla="*/ 40 h 46"/>
                  <a:gd name="T12" fmla="*/ 84 w 94"/>
                  <a:gd name="T13" fmla="*/ 39 h 46"/>
                  <a:gd name="T14" fmla="*/ 83 w 94"/>
                  <a:gd name="T15" fmla="*/ 32 h 46"/>
                  <a:gd name="T16" fmla="*/ 93 w 94"/>
                  <a:gd name="T17" fmla="*/ 32 h 46"/>
                  <a:gd name="T18" fmla="*/ 93 w 94"/>
                  <a:gd name="T19" fmla="*/ 20 h 46"/>
                  <a:gd name="T20" fmla="*/ 88 w 94"/>
                  <a:gd name="T21" fmla="*/ 19 h 46"/>
                  <a:gd name="T22" fmla="*/ 78 w 94"/>
                  <a:gd name="T23" fmla="*/ 15 h 46"/>
                  <a:gd name="T24" fmla="*/ 10 w 94"/>
                  <a:gd name="T25" fmla="*/ 0 h 46"/>
                  <a:gd name="T26" fmla="*/ 9 w 94"/>
                  <a:gd name="T27" fmla="*/ 33 h 46"/>
                  <a:gd name="T28" fmla="*/ 0 w 94"/>
                  <a:gd name="T29" fmla="*/ 31 h 4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4"/>
                  <a:gd name="T46" fmla="*/ 0 h 46"/>
                  <a:gd name="T47" fmla="*/ 94 w 94"/>
                  <a:gd name="T48" fmla="*/ 46 h 4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4" h="46">
                    <a:moveTo>
                      <a:pt x="0" y="31"/>
                    </a:moveTo>
                    <a:lnTo>
                      <a:pt x="0" y="40"/>
                    </a:lnTo>
                    <a:lnTo>
                      <a:pt x="62" y="41"/>
                    </a:lnTo>
                    <a:lnTo>
                      <a:pt x="62" y="45"/>
                    </a:lnTo>
                    <a:lnTo>
                      <a:pt x="72" y="45"/>
                    </a:lnTo>
                    <a:lnTo>
                      <a:pt x="73" y="40"/>
                    </a:lnTo>
                    <a:lnTo>
                      <a:pt x="84" y="39"/>
                    </a:lnTo>
                    <a:lnTo>
                      <a:pt x="83" y="32"/>
                    </a:lnTo>
                    <a:lnTo>
                      <a:pt x="93" y="32"/>
                    </a:lnTo>
                    <a:lnTo>
                      <a:pt x="93" y="20"/>
                    </a:lnTo>
                    <a:lnTo>
                      <a:pt x="88" y="19"/>
                    </a:lnTo>
                    <a:lnTo>
                      <a:pt x="78" y="15"/>
                    </a:lnTo>
                    <a:lnTo>
                      <a:pt x="10" y="0"/>
                    </a:lnTo>
                    <a:lnTo>
                      <a:pt x="9" y="33"/>
                    </a:lnTo>
                    <a:lnTo>
                      <a:pt x="0" y="3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12" name="Freeform 272">
                <a:extLst>
                  <a:ext uri="{FF2B5EF4-FFF2-40B4-BE49-F238E27FC236}">
                    <a16:creationId xmlns:a16="http://schemas.microsoft.com/office/drawing/2014/main" id="{5DE83BCE-256D-4702-B8F4-DB9B4FC03294}"/>
                  </a:ext>
                </a:extLst>
              </p:cNvPr>
              <p:cNvSpPr>
                <a:spLocks/>
              </p:cNvSpPr>
              <p:nvPr/>
            </p:nvSpPr>
            <p:spPr bwMode="auto">
              <a:xfrm>
                <a:off x="775" y="483"/>
                <a:ext cx="96" cy="49"/>
              </a:xfrm>
              <a:custGeom>
                <a:avLst/>
                <a:gdLst>
                  <a:gd name="T0" fmla="*/ 0 w 96"/>
                  <a:gd name="T1" fmla="*/ 33 h 49"/>
                  <a:gd name="T2" fmla="*/ 0 w 96"/>
                  <a:gd name="T3" fmla="*/ 43 h 49"/>
                  <a:gd name="T4" fmla="*/ 63 w 96"/>
                  <a:gd name="T5" fmla="*/ 44 h 49"/>
                  <a:gd name="T6" fmla="*/ 64 w 96"/>
                  <a:gd name="T7" fmla="*/ 48 h 49"/>
                  <a:gd name="T8" fmla="*/ 74 w 96"/>
                  <a:gd name="T9" fmla="*/ 48 h 49"/>
                  <a:gd name="T10" fmla="*/ 74 w 96"/>
                  <a:gd name="T11" fmla="*/ 43 h 49"/>
                  <a:gd name="T12" fmla="*/ 86 w 96"/>
                  <a:gd name="T13" fmla="*/ 42 h 49"/>
                  <a:gd name="T14" fmla="*/ 85 w 96"/>
                  <a:gd name="T15" fmla="*/ 34 h 49"/>
                  <a:gd name="T16" fmla="*/ 95 w 96"/>
                  <a:gd name="T17" fmla="*/ 34 h 49"/>
                  <a:gd name="T18" fmla="*/ 95 w 96"/>
                  <a:gd name="T19" fmla="*/ 22 h 49"/>
                  <a:gd name="T20" fmla="*/ 90 w 96"/>
                  <a:gd name="T21" fmla="*/ 20 h 49"/>
                  <a:gd name="T22" fmla="*/ 79 w 96"/>
                  <a:gd name="T23" fmla="*/ 16 h 49"/>
                  <a:gd name="T24" fmla="*/ 10 w 96"/>
                  <a:gd name="T25" fmla="*/ 0 h 49"/>
                  <a:gd name="T26" fmla="*/ 9 w 96"/>
                  <a:gd name="T27" fmla="*/ 35 h 49"/>
                  <a:gd name="T28" fmla="*/ 0 w 96"/>
                  <a:gd name="T29" fmla="*/ 33 h 4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6"/>
                  <a:gd name="T46" fmla="*/ 0 h 49"/>
                  <a:gd name="T47" fmla="*/ 96 w 96"/>
                  <a:gd name="T48" fmla="*/ 49 h 4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6" h="49">
                    <a:moveTo>
                      <a:pt x="0" y="33"/>
                    </a:moveTo>
                    <a:lnTo>
                      <a:pt x="0" y="43"/>
                    </a:lnTo>
                    <a:lnTo>
                      <a:pt x="63" y="44"/>
                    </a:lnTo>
                    <a:lnTo>
                      <a:pt x="64" y="48"/>
                    </a:lnTo>
                    <a:lnTo>
                      <a:pt x="74" y="48"/>
                    </a:lnTo>
                    <a:lnTo>
                      <a:pt x="74" y="43"/>
                    </a:lnTo>
                    <a:lnTo>
                      <a:pt x="86" y="42"/>
                    </a:lnTo>
                    <a:lnTo>
                      <a:pt x="85" y="34"/>
                    </a:lnTo>
                    <a:lnTo>
                      <a:pt x="95" y="34"/>
                    </a:lnTo>
                    <a:lnTo>
                      <a:pt x="95" y="22"/>
                    </a:lnTo>
                    <a:lnTo>
                      <a:pt x="90" y="20"/>
                    </a:lnTo>
                    <a:lnTo>
                      <a:pt x="79" y="16"/>
                    </a:lnTo>
                    <a:lnTo>
                      <a:pt x="10" y="0"/>
                    </a:lnTo>
                    <a:lnTo>
                      <a:pt x="9" y="35"/>
                    </a:lnTo>
                    <a:lnTo>
                      <a:pt x="0" y="33"/>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13" name="Freeform 273">
                <a:extLst>
                  <a:ext uri="{FF2B5EF4-FFF2-40B4-BE49-F238E27FC236}">
                    <a16:creationId xmlns:a16="http://schemas.microsoft.com/office/drawing/2014/main" id="{38EB85F9-DEA3-489D-AFEF-06DABB281C87}"/>
                  </a:ext>
                </a:extLst>
              </p:cNvPr>
              <p:cNvSpPr>
                <a:spLocks/>
              </p:cNvSpPr>
              <p:nvPr/>
            </p:nvSpPr>
            <p:spPr bwMode="auto">
              <a:xfrm>
                <a:off x="891" y="850"/>
                <a:ext cx="42" cy="35"/>
              </a:xfrm>
              <a:custGeom>
                <a:avLst/>
                <a:gdLst>
                  <a:gd name="T0" fmla="*/ 0 w 42"/>
                  <a:gd name="T1" fmla="*/ 0 h 35"/>
                  <a:gd name="T2" fmla="*/ 1 w 42"/>
                  <a:gd name="T3" fmla="*/ 34 h 35"/>
                  <a:gd name="T4" fmla="*/ 7 w 42"/>
                  <a:gd name="T5" fmla="*/ 34 h 35"/>
                  <a:gd name="T6" fmla="*/ 41 w 42"/>
                  <a:gd name="T7" fmla="*/ 33 h 35"/>
                  <a:gd name="T8" fmla="*/ 41 w 42"/>
                  <a:gd name="T9" fmla="*/ 22 h 35"/>
                  <a:gd name="T10" fmla="*/ 40 w 42"/>
                  <a:gd name="T11" fmla="*/ 0 h 35"/>
                  <a:gd name="T12" fmla="*/ 21 w 42"/>
                  <a:gd name="T13" fmla="*/ 0 h 35"/>
                  <a:gd name="T14" fmla="*/ 0 w 42"/>
                  <a:gd name="T15" fmla="*/ 0 h 35"/>
                  <a:gd name="T16" fmla="*/ 0 60000 65536"/>
                  <a:gd name="T17" fmla="*/ 0 60000 65536"/>
                  <a:gd name="T18" fmla="*/ 0 60000 65536"/>
                  <a:gd name="T19" fmla="*/ 0 60000 65536"/>
                  <a:gd name="T20" fmla="*/ 0 60000 65536"/>
                  <a:gd name="T21" fmla="*/ 0 60000 65536"/>
                  <a:gd name="T22" fmla="*/ 0 60000 65536"/>
                  <a:gd name="T23" fmla="*/ 0 60000 65536"/>
                  <a:gd name="T24" fmla="*/ 0 w 42"/>
                  <a:gd name="T25" fmla="*/ 0 h 35"/>
                  <a:gd name="T26" fmla="*/ 42 w 42"/>
                  <a:gd name="T27" fmla="*/ 35 h 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2" h="35">
                    <a:moveTo>
                      <a:pt x="0" y="0"/>
                    </a:moveTo>
                    <a:lnTo>
                      <a:pt x="1" y="34"/>
                    </a:lnTo>
                    <a:lnTo>
                      <a:pt x="7" y="34"/>
                    </a:lnTo>
                    <a:lnTo>
                      <a:pt x="41" y="33"/>
                    </a:lnTo>
                    <a:lnTo>
                      <a:pt x="41" y="22"/>
                    </a:lnTo>
                    <a:lnTo>
                      <a:pt x="40" y="0"/>
                    </a:lnTo>
                    <a:lnTo>
                      <a:pt x="21"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14" name="Freeform 274">
                <a:extLst>
                  <a:ext uri="{FF2B5EF4-FFF2-40B4-BE49-F238E27FC236}">
                    <a16:creationId xmlns:a16="http://schemas.microsoft.com/office/drawing/2014/main" id="{0CACD1D0-FF53-4FA1-91F2-D82F23327237}"/>
                  </a:ext>
                </a:extLst>
              </p:cNvPr>
              <p:cNvSpPr>
                <a:spLocks/>
              </p:cNvSpPr>
              <p:nvPr/>
            </p:nvSpPr>
            <p:spPr bwMode="auto">
              <a:xfrm>
                <a:off x="891" y="850"/>
                <a:ext cx="45" cy="37"/>
              </a:xfrm>
              <a:custGeom>
                <a:avLst/>
                <a:gdLst>
                  <a:gd name="T0" fmla="*/ 0 w 45"/>
                  <a:gd name="T1" fmla="*/ 0 h 37"/>
                  <a:gd name="T2" fmla="*/ 1 w 45"/>
                  <a:gd name="T3" fmla="*/ 36 h 37"/>
                  <a:gd name="T4" fmla="*/ 8 w 45"/>
                  <a:gd name="T5" fmla="*/ 36 h 37"/>
                  <a:gd name="T6" fmla="*/ 44 w 45"/>
                  <a:gd name="T7" fmla="*/ 35 h 37"/>
                  <a:gd name="T8" fmla="*/ 44 w 45"/>
                  <a:gd name="T9" fmla="*/ 23 h 37"/>
                  <a:gd name="T10" fmla="*/ 43 w 45"/>
                  <a:gd name="T11" fmla="*/ 0 h 37"/>
                  <a:gd name="T12" fmla="*/ 22 w 45"/>
                  <a:gd name="T13" fmla="*/ 0 h 37"/>
                  <a:gd name="T14" fmla="*/ 0 w 45"/>
                  <a:gd name="T15" fmla="*/ 0 h 37"/>
                  <a:gd name="T16" fmla="*/ 0 60000 65536"/>
                  <a:gd name="T17" fmla="*/ 0 60000 65536"/>
                  <a:gd name="T18" fmla="*/ 0 60000 65536"/>
                  <a:gd name="T19" fmla="*/ 0 60000 65536"/>
                  <a:gd name="T20" fmla="*/ 0 60000 65536"/>
                  <a:gd name="T21" fmla="*/ 0 60000 65536"/>
                  <a:gd name="T22" fmla="*/ 0 60000 65536"/>
                  <a:gd name="T23" fmla="*/ 0 60000 65536"/>
                  <a:gd name="T24" fmla="*/ 0 w 45"/>
                  <a:gd name="T25" fmla="*/ 0 h 37"/>
                  <a:gd name="T26" fmla="*/ 45 w 45"/>
                  <a:gd name="T27" fmla="*/ 37 h 3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5" h="37">
                    <a:moveTo>
                      <a:pt x="0" y="0"/>
                    </a:moveTo>
                    <a:lnTo>
                      <a:pt x="1" y="36"/>
                    </a:lnTo>
                    <a:lnTo>
                      <a:pt x="8" y="36"/>
                    </a:lnTo>
                    <a:lnTo>
                      <a:pt x="44" y="35"/>
                    </a:lnTo>
                    <a:lnTo>
                      <a:pt x="44" y="23"/>
                    </a:lnTo>
                    <a:lnTo>
                      <a:pt x="43" y="0"/>
                    </a:lnTo>
                    <a:lnTo>
                      <a:pt x="22"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15" name="Freeform 275">
                <a:extLst>
                  <a:ext uri="{FF2B5EF4-FFF2-40B4-BE49-F238E27FC236}">
                    <a16:creationId xmlns:a16="http://schemas.microsoft.com/office/drawing/2014/main" id="{A6412DB5-0DA7-476F-9F37-7B0A4AB84398}"/>
                  </a:ext>
                </a:extLst>
              </p:cNvPr>
              <p:cNvSpPr>
                <a:spLocks/>
              </p:cNvSpPr>
              <p:nvPr/>
            </p:nvSpPr>
            <p:spPr bwMode="auto">
              <a:xfrm>
                <a:off x="600" y="497"/>
                <a:ext cx="42" cy="54"/>
              </a:xfrm>
              <a:custGeom>
                <a:avLst/>
                <a:gdLst>
                  <a:gd name="T0" fmla="*/ 0 w 42"/>
                  <a:gd name="T1" fmla="*/ 0 h 54"/>
                  <a:gd name="T2" fmla="*/ 0 w 42"/>
                  <a:gd name="T3" fmla="*/ 52 h 54"/>
                  <a:gd name="T4" fmla="*/ 41 w 42"/>
                  <a:gd name="T5" fmla="*/ 53 h 54"/>
                  <a:gd name="T6" fmla="*/ 40 w 42"/>
                  <a:gd name="T7" fmla="*/ 0 h 54"/>
                  <a:gd name="T8" fmla="*/ 0 w 42"/>
                  <a:gd name="T9" fmla="*/ 0 h 54"/>
                  <a:gd name="T10" fmla="*/ 0 60000 65536"/>
                  <a:gd name="T11" fmla="*/ 0 60000 65536"/>
                  <a:gd name="T12" fmla="*/ 0 60000 65536"/>
                  <a:gd name="T13" fmla="*/ 0 60000 65536"/>
                  <a:gd name="T14" fmla="*/ 0 60000 65536"/>
                  <a:gd name="T15" fmla="*/ 0 w 42"/>
                  <a:gd name="T16" fmla="*/ 0 h 54"/>
                  <a:gd name="T17" fmla="*/ 42 w 42"/>
                  <a:gd name="T18" fmla="*/ 54 h 54"/>
                </a:gdLst>
                <a:ahLst/>
                <a:cxnLst>
                  <a:cxn ang="T10">
                    <a:pos x="T0" y="T1"/>
                  </a:cxn>
                  <a:cxn ang="T11">
                    <a:pos x="T2" y="T3"/>
                  </a:cxn>
                  <a:cxn ang="T12">
                    <a:pos x="T4" y="T5"/>
                  </a:cxn>
                  <a:cxn ang="T13">
                    <a:pos x="T6" y="T7"/>
                  </a:cxn>
                  <a:cxn ang="T14">
                    <a:pos x="T8" y="T9"/>
                  </a:cxn>
                </a:cxnLst>
                <a:rect l="T15" t="T16" r="T17" b="T18"/>
                <a:pathLst>
                  <a:path w="42" h="54">
                    <a:moveTo>
                      <a:pt x="0" y="0"/>
                    </a:moveTo>
                    <a:lnTo>
                      <a:pt x="0" y="52"/>
                    </a:lnTo>
                    <a:lnTo>
                      <a:pt x="41" y="53"/>
                    </a:lnTo>
                    <a:lnTo>
                      <a:pt x="40"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16" name="Freeform 276">
                <a:extLst>
                  <a:ext uri="{FF2B5EF4-FFF2-40B4-BE49-F238E27FC236}">
                    <a16:creationId xmlns:a16="http://schemas.microsoft.com/office/drawing/2014/main" id="{E178B304-180C-454E-B5ED-1C0FB325AD3B}"/>
                  </a:ext>
                </a:extLst>
              </p:cNvPr>
              <p:cNvSpPr>
                <a:spLocks/>
              </p:cNvSpPr>
              <p:nvPr/>
            </p:nvSpPr>
            <p:spPr bwMode="auto">
              <a:xfrm>
                <a:off x="600" y="497"/>
                <a:ext cx="45" cy="56"/>
              </a:xfrm>
              <a:custGeom>
                <a:avLst/>
                <a:gdLst>
                  <a:gd name="T0" fmla="*/ 0 w 45"/>
                  <a:gd name="T1" fmla="*/ 0 h 56"/>
                  <a:gd name="T2" fmla="*/ 0 w 45"/>
                  <a:gd name="T3" fmla="*/ 54 h 56"/>
                  <a:gd name="T4" fmla="*/ 44 w 45"/>
                  <a:gd name="T5" fmla="*/ 55 h 56"/>
                  <a:gd name="T6" fmla="*/ 43 w 45"/>
                  <a:gd name="T7" fmla="*/ 0 h 56"/>
                  <a:gd name="T8" fmla="*/ 0 w 45"/>
                  <a:gd name="T9" fmla="*/ 0 h 56"/>
                  <a:gd name="T10" fmla="*/ 0 60000 65536"/>
                  <a:gd name="T11" fmla="*/ 0 60000 65536"/>
                  <a:gd name="T12" fmla="*/ 0 60000 65536"/>
                  <a:gd name="T13" fmla="*/ 0 60000 65536"/>
                  <a:gd name="T14" fmla="*/ 0 60000 65536"/>
                  <a:gd name="T15" fmla="*/ 0 w 45"/>
                  <a:gd name="T16" fmla="*/ 0 h 56"/>
                  <a:gd name="T17" fmla="*/ 45 w 45"/>
                  <a:gd name="T18" fmla="*/ 56 h 56"/>
                </a:gdLst>
                <a:ahLst/>
                <a:cxnLst>
                  <a:cxn ang="T10">
                    <a:pos x="T0" y="T1"/>
                  </a:cxn>
                  <a:cxn ang="T11">
                    <a:pos x="T2" y="T3"/>
                  </a:cxn>
                  <a:cxn ang="T12">
                    <a:pos x="T4" y="T5"/>
                  </a:cxn>
                  <a:cxn ang="T13">
                    <a:pos x="T6" y="T7"/>
                  </a:cxn>
                  <a:cxn ang="T14">
                    <a:pos x="T8" y="T9"/>
                  </a:cxn>
                </a:cxnLst>
                <a:rect l="T15" t="T16" r="T17" b="T18"/>
                <a:pathLst>
                  <a:path w="45" h="56">
                    <a:moveTo>
                      <a:pt x="0" y="0"/>
                    </a:moveTo>
                    <a:lnTo>
                      <a:pt x="0" y="54"/>
                    </a:lnTo>
                    <a:lnTo>
                      <a:pt x="44" y="55"/>
                    </a:lnTo>
                    <a:lnTo>
                      <a:pt x="43"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17" name="Freeform 277">
                <a:extLst>
                  <a:ext uri="{FF2B5EF4-FFF2-40B4-BE49-F238E27FC236}">
                    <a16:creationId xmlns:a16="http://schemas.microsoft.com/office/drawing/2014/main" id="{C3B7C75D-BFC3-4DFC-A214-DAD6BF8CCCC5}"/>
                  </a:ext>
                </a:extLst>
              </p:cNvPr>
              <p:cNvSpPr>
                <a:spLocks/>
              </p:cNvSpPr>
              <p:nvPr/>
            </p:nvSpPr>
            <p:spPr bwMode="auto">
              <a:xfrm>
                <a:off x="924" y="773"/>
                <a:ext cx="30" cy="37"/>
              </a:xfrm>
              <a:custGeom>
                <a:avLst/>
                <a:gdLst>
                  <a:gd name="T0" fmla="*/ 0 w 30"/>
                  <a:gd name="T1" fmla="*/ 1 h 37"/>
                  <a:gd name="T2" fmla="*/ 0 w 30"/>
                  <a:gd name="T3" fmla="*/ 36 h 37"/>
                  <a:gd name="T4" fmla="*/ 28 w 30"/>
                  <a:gd name="T5" fmla="*/ 36 h 37"/>
                  <a:gd name="T6" fmla="*/ 29 w 30"/>
                  <a:gd name="T7" fmla="*/ 0 h 37"/>
                  <a:gd name="T8" fmla="*/ 19 w 30"/>
                  <a:gd name="T9" fmla="*/ 0 h 37"/>
                  <a:gd name="T10" fmla="*/ 0 w 30"/>
                  <a:gd name="T11" fmla="*/ 1 h 37"/>
                  <a:gd name="T12" fmla="*/ 0 60000 65536"/>
                  <a:gd name="T13" fmla="*/ 0 60000 65536"/>
                  <a:gd name="T14" fmla="*/ 0 60000 65536"/>
                  <a:gd name="T15" fmla="*/ 0 60000 65536"/>
                  <a:gd name="T16" fmla="*/ 0 60000 65536"/>
                  <a:gd name="T17" fmla="*/ 0 60000 65536"/>
                  <a:gd name="T18" fmla="*/ 0 w 30"/>
                  <a:gd name="T19" fmla="*/ 0 h 37"/>
                  <a:gd name="T20" fmla="*/ 30 w 30"/>
                  <a:gd name="T21" fmla="*/ 37 h 37"/>
                </a:gdLst>
                <a:ahLst/>
                <a:cxnLst>
                  <a:cxn ang="T12">
                    <a:pos x="T0" y="T1"/>
                  </a:cxn>
                  <a:cxn ang="T13">
                    <a:pos x="T2" y="T3"/>
                  </a:cxn>
                  <a:cxn ang="T14">
                    <a:pos x="T4" y="T5"/>
                  </a:cxn>
                  <a:cxn ang="T15">
                    <a:pos x="T6" y="T7"/>
                  </a:cxn>
                  <a:cxn ang="T16">
                    <a:pos x="T8" y="T9"/>
                  </a:cxn>
                  <a:cxn ang="T17">
                    <a:pos x="T10" y="T11"/>
                  </a:cxn>
                </a:cxnLst>
                <a:rect l="T18" t="T19" r="T20" b="T21"/>
                <a:pathLst>
                  <a:path w="30" h="37">
                    <a:moveTo>
                      <a:pt x="0" y="1"/>
                    </a:moveTo>
                    <a:lnTo>
                      <a:pt x="0" y="36"/>
                    </a:lnTo>
                    <a:lnTo>
                      <a:pt x="28" y="36"/>
                    </a:lnTo>
                    <a:lnTo>
                      <a:pt x="29" y="0"/>
                    </a:lnTo>
                    <a:lnTo>
                      <a:pt x="19" y="0"/>
                    </a:lnTo>
                    <a:lnTo>
                      <a:pt x="0" y="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18" name="Freeform 278">
                <a:extLst>
                  <a:ext uri="{FF2B5EF4-FFF2-40B4-BE49-F238E27FC236}">
                    <a16:creationId xmlns:a16="http://schemas.microsoft.com/office/drawing/2014/main" id="{02B19F0D-23A2-4432-AACE-0A23AE71AF9C}"/>
                  </a:ext>
                </a:extLst>
              </p:cNvPr>
              <p:cNvSpPr>
                <a:spLocks/>
              </p:cNvSpPr>
              <p:nvPr/>
            </p:nvSpPr>
            <p:spPr bwMode="auto">
              <a:xfrm>
                <a:off x="924" y="773"/>
                <a:ext cx="32" cy="39"/>
              </a:xfrm>
              <a:custGeom>
                <a:avLst/>
                <a:gdLst>
                  <a:gd name="T0" fmla="*/ 0 w 32"/>
                  <a:gd name="T1" fmla="*/ 1 h 39"/>
                  <a:gd name="T2" fmla="*/ 0 w 32"/>
                  <a:gd name="T3" fmla="*/ 38 h 39"/>
                  <a:gd name="T4" fmla="*/ 30 w 32"/>
                  <a:gd name="T5" fmla="*/ 38 h 39"/>
                  <a:gd name="T6" fmla="*/ 31 w 32"/>
                  <a:gd name="T7" fmla="*/ 0 h 39"/>
                  <a:gd name="T8" fmla="*/ 20 w 32"/>
                  <a:gd name="T9" fmla="*/ 0 h 39"/>
                  <a:gd name="T10" fmla="*/ 0 w 32"/>
                  <a:gd name="T11" fmla="*/ 1 h 39"/>
                  <a:gd name="T12" fmla="*/ 0 60000 65536"/>
                  <a:gd name="T13" fmla="*/ 0 60000 65536"/>
                  <a:gd name="T14" fmla="*/ 0 60000 65536"/>
                  <a:gd name="T15" fmla="*/ 0 60000 65536"/>
                  <a:gd name="T16" fmla="*/ 0 60000 65536"/>
                  <a:gd name="T17" fmla="*/ 0 60000 65536"/>
                  <a:gd name="T18" fmla="*/ 0 w 32"/>
                  <a:gd name="T19" fmla="*/ 0 h 39"/>
                  <a:gd name="T20" fmla="*/ 32 w 32"/>
                  <a:gd name="T21" fmla="*/ 39 h 39"/>
                </a:gdLst>
                <a:ahLst/>
                <a:cxnLst>
                  <a:cxn ang="T12">
                    <a:pos x="T0" y="T1"/>
                  </a:cxn>
                  <a:cxn ang="T13">
                    <a:pos x="T2" y="T3"/>
                  </a:cxn>
                  <a:cxn ang="T14">
                    <a:pos x="T4" y="T5"/>
                  </a:cxn>
                  <a:cxn ang="T15">
                    <a:pos x="T6" y="T7"/>
                  </a:cxn>
                  <a:cxn ang="T16">
                    <a:pos x="T8" y="T9"/>
                  </a:cxn>
                  <a:cxn ang="T17">
                    <a:pos x="T10" y="T11"/>
                  </a:cxn>
                </a:cxnLst>
                <a:rect l="T18" t="T19" r="T20" b="T21"/>
                <a:pathLst>
                  <a:path w="32" h="39">
                    <a:moveTo>
                      <a:pt x="0" y="1"/>
                    </a:moveTo>
                    <a:lnTo>
                      <a:pt x="0" y="38"/>
                    </a:lnTo>
                    <a:lnTo>
                      <a:pt x="30" y="38"/>
                    </a:lnTo>
                    <a:lnTo>
                      <a:pt x="31" y="0"/>
                    </a:lnTo>
                    <a:lnTo>
                      <a:pt x="20" y="0"/>
                    </a:lnTo>
                    <a:lnTo>
                      <a:pt x="0" y="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19" name="Freeform 279">
                <a:extLst>
                  <a:ext uri="{FF2B5EF4-FFF2-40B4-BE49-F238E27FC236}">
                    <a16:creationId xmlns:a16="http://schemas.microsoft.com/office/drawing/2014/main" id="{15CB57AA-54A6-4779-B457-7205B7CAB80F}"/>
                  </a:ext>
                </a:extLst>
              </p:cNvPr>
              <p:cNvSpPr>
                <a:spLocks/>
              </p:cNvSpPr>
              <p:nvPr/>
            </p:nvSpPr>
            <p:spPr bwMode="auto">
              <a:xfrm>
                <a:off x="912" y="811"/>
                <a:ext cx="42" cy="38"/>
              </a:xfrm>
              <a:custGeom>
                <a:avLst/>
                <a:gdLst>
                  <a:gd name="T0" fmla="*/ 0 w 42"/>
                  <a:gd name="T1" fmla="*/ 0 h 38"/>
                  <a:gd name="T2" fmla="*/ 1 w 42"/>
                  <a:gd name="T3" fmla="*/ 37 h 38"/>
                  <a:gd name="T4" fmla="*/ 21 w 42"/>
                  <a:gd name="T5" fmla="*/ 37 h 38"/>
                  <a:gd name="T6" fmla="*/ 41 w 42"/>
                  <a:gd name="T7" fmla="*/ 36 h 38"/>
                  <a:gd name="T8" fmla="*/ 41 w 42"/>
                  <a:gd name="T9" fmla="*/ 0 h 38"/>
                  <a:gd name="T10" fmla="*/ 11 w 42"/>
                  <a:gd name="T11" fmla="*/ 0 h 38"/>
                  <a:gd name="T12" fmla="*/ 0 w 42"/>
                  <a:gd name="T13" fmla="*/ 0 h 38"/>
                  <a:gd name="T14" fmla="*/ 0 60000 65536"/>
                  <a:gd name="T15" fmla="*/ 0 60000 65536"/>
                  <a:gd name="T16" fmla="*/ 0 60000 65536"/>
                  <a:gd name="T17" fmla="*/ 0 60000 65536"/>
                  <a:gd name="T18" fmla="*/ 0 60000 65536"/>
                  <a:gd name="T19" fmla="*/ 0 60000 65536"/>
                  <a:gd name="T20" fmla="*/ 0 60000 65536"/>
                  <a:gd name="T21" fmla="*/ 0 w 42"/>
                  <a:gd name="T22" fmla="*/ 0 h 38"/>
                  <a:gd name="T23" fmla="*/ 42 w 42"/>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38">
                    <a:moveTo>
                      <a:pt x="0" y="0"/>
                    </a:moveTo>
                    <a:lnTo>
                      <a:pt x="1" y="37"/>
                    </a:lnTo>
                    <a:lnTo>
                      <a:pt x="21" y="37"/>
                    </a:lnTo>
                    <a:lnTo>
                      <a:pt x="41" y="36"/>
                    </a:lnTo>
                    <a:lnTo>
                      <a:pt x="41" y="0"/>
                    </a:lnTo>
                    <a:lnTo>
                      <a:pt x="11"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20" name="Freeform 280">
                <a:extLst>
                  <a:ext uri="{FF2B5EF4-FFF2-40B4-BE49-F238E27FC236}">
                    <a16:creationId xmlns:a16="http://schemas.microsoft.com/office/drawing/2014/main" id="{D88DFA29-ED69-49DC-AE7E-3146E44664FD}"/>
                  </a:ext>
                </a:extLst>
              </p:cNvPr>
              <p:cNvSpPr>
                <a:spLocks/>
              </p:cNvSpPr>
              <p:nvPr/>
            </p:nvSpPr>
            <p:spPr bwMode="auto">
              <a:xfrm>
                <a:off x="912" y="811"/>
                <a:ext cx="44" cy="40"/>
              </a:xfrm>
              <a:custGeom>
                <a:avLst/>
                <a:gdLst>
                  <a:gd name="T0" fmla="*/ 0 w 44"/>
                  <a:gd name="T1" fmla="*/ 0 h 40"/>
                  <a:gd name="T2" fmla="*/ 1 w 44"/>
                  <a:gd name="T3" fmla="*/ 39 h 40"/>
                  <a:gd name="T4" fmla="*/ 22 w 44"/>
                  <a:gd name="T5" fmla="*/ 39 h 40"/>
                  <a:gd name="T6" fmla="*/ 43 w 44"/>
                  <a:gd name="T7" fmla="*/ 38 h 40"/>
                  <a:gd name="T8" fmla="*/ 43 w 44"/>
                  <a:gd name="T9" fmla="*/ 0 h 40"/>
                  <a:gd name="T10" fmla="*/ 11 w 44"/>
                  <a:gd name="T11" fmla="*/ 0 h 40"/>
                  <a:gd name="T12" fmla="*/ 0 w 44"/>
                  <a:gd name="T13" fmla="*/ 0 h 40"/>
                  <a:gd name="T14" fmla="*/ 0 60000 65536"/>
                  <a:gd name="T15" fmla="*/ 0 60000 65536"/>
                  <a:gd name="T16" fmla="*/ 0 60000 65536"/>
                  <a:gd name="T17" fmla="*/ 0 60000 65536"/>
                  <a:gd name="T18" fmla="*/ 0 60000 65536"/>
                  <a:gd name="T19" fmla="*/ 0 60000 65536"/>
                  <a:gd name="T20" fmla="*/ 0 60000 65536"/>
                  <a:gd name="T21" fmla="*/ 0 w 44"/>
                  <a:gd name="T22" fmla="*/ 0 h 40"/>
                  <a:gd name="T23" fmla="*/ 44 w 44"/>
                  <a:gd name="T24" fmla="*/ 40 h 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4" h="40">
                    <a:moveTo>
                      <a:pt x="0" y="0"/>
                    </a:moveTo>
                    <a:lnTo>
                      <a:pt x="1" y="39"/>
                    </a:lnTo>
                    <a:lnTo>
                      <a:pt x="22" y="39"/>
                    </a:lnTo>
                    <a:lnTo>
                      <a:pt x="43" y="38"/>
                    </a:lnTo>
                    <a:lnTo>
                      <a:pt x="43" y="0"/>
                    </a:lnTo>
                    <a:lnTo>
                      <a:pt x="11"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21" name="Freeform 281">
                <a:extLst>
                  <a:ext uri="{FF2B5EF4-FFF2-40B4-BE49-F238E27FC236}">
                    <a16:creationId xmlns:a16="http://schemas.microsoft.com/office/drawing/2014/main" id="{F3531AAF-C6C2-4118-85AD-A911AEA0A2C5}"/>
                  </a:ext>
                </a:extLst>
              </p:cNvPr>
              <p:cNvSpPr>
                <a:spLocks/>
              </p:cNvSpPr>
              <p:nvPr/>
            </p:nvSpPr>
            <p:spPr bwMode="auto">
              <a:xfrm>
                <a:off x="848" y="655"/>
                <a:ext cx="54" cy="46"/>
              </a:xfrm>
              <a:custGeom>
                <a:avLst/>
                <a:gdLst>
                  <a:gd name="T0" fmla="*/ 0 w 54"/>
                  <a:gd name="T1" fmla="*/ 0 h 46"/>
                  <a:gd name="T2" fmla="*/ 0 w 54"/>
                  <a:gd name="T3" fmla="*/ 45 h 46"/>
                  <a:gd name="T4" fmla="*/ 29 w 54"/>
                  <a:gd name="T5" fmla="*/ 44 h 46"/>
                  <a:gd name="T6" fmla="*/ 42 w 54"/>
                  <a:gd name="T7" fmla="*/ 44 h 46"/>
                  <a:gd name="T8" fmla="*/ 42 w 54"/>
                  <a:gd name="T9" fmla="*/ 9 h 46"/>
                  <a:gd name="T10" fmla="*/ 53 w 54"/>
                  <a:gd name="T11" fmla="*/ 9 h 46"/>
                  <a:gd name="T12" fmla="*/ 53 w 54"/>
                  <a:gd name="T13" fmla="*/ 0 h 46"/>
                  <a:gd name="T14" fmla="*/ 0 w 54"/>
                  <a:gd name="T15" fmla="*/ 0 h 46"/>
                  <a:gd name="T16" fmla="*/ 0 60000 65536"/>
                  <a:gd name="T17" fmla="*/ 0 60000 65536"/>
                  <a:gd name="T18" fmla="*/ 0 60000 65536"/>
                  <a:gd name="T19" fmla="*/ 0 60000 65536"/>
                  <a:gd name="T20" fmla="*/ 0 60000 65536"/>
                  <a:gd name="T21" fmla="*/ 0 60000 65536"/>
                  <a:gd name="T22" fmla="*/ 0 60000 65536"/>
                  <a:gd name="T23" fmla="*/ 0 60000 65536"/>
                  <a:gd name="T24" fmla="*/ 0 w 54"/>
                  <a:gd name="T25" fmla="*/ 0 h 46"/>
                  <a:gd name="T26" fmla="*/ 54 w 54"/>
                  <a:gd name="T27" fmla="*/ 46 h 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4" h="46">
                    <a:moveTo>
                      <a:pt x="0" y="0"/>
                    </a:moveTo>
                    <a:lnTo>
                      <a:pt x="0" y="45"/>
                    </a:lnTo>
                    <a:lnTo>
                      <a:pt x="29" y="44"/>
                    </a:lnTo>
                    <a:lnTo>
                      <a:pt x="42" y="44"/>
                    </a:lnTo>
                    <a:lnTo>
                      <a:pt x="42" y="9"/>
                    </a:lnTo>
                    <a:lnTo>
                      <a:pt x="53" y="9"/>
                    </a:lnTo>
                    <a:lnTo>
                      <a:pt x="53"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22" name="Freeform 282">
                <a:extLst>
                  <a:ext uri="{FF2B5EF4-FFF2-40B4-BE49-F238E27FC236}">
                    <a16:creationId xmlns:a16="http://schemas.microsoft.com/office/drawing/2014/main" id="{623BAE61-F36D-494B-A463-606BDCE356C4}"/>
                  </a:ext>
                </a:extLst>
              </p:cNvPr>
              <p:cNvSpPr>
                <a:spLocks/>
              </p:cNvSpPr>
              <p:nvPr/>
            </p:nvSpPr>
            <p:spPr bwMode="auto">
              <a:xfrm>
                <a:off x="848" y="655"/>
                <a:ext cx="56" cy="47"/>
              </a:xfrm>
              <a:custGeom>
                <a:avLst/>
                <a:gdLst>
                  <a:gd name="T0" fmla="*/ 0 w 56"/>
                  <a:gd name="T1" fmla="*/ 0 h 47"/>
                  <a:gd name="T2" fmla="*/ 0 w 56"/>
                  <a:gd name="T3" fmla="*/ 46 h 47"/>
                  <a:gd name="T4" fmla="*/ 30 w 56"/>
                  <a:gd name="T5" fmla="*/ 45 h 47"/>
                  <a:gd name="T6" fmla="*/ 44 w 56"/>
                  <a:gd name="T7" fmla="*/ 45 h 47"/>
                  <a:gd name="T8" fmla="*/ 44 w 56"/>
                  <a:gd name="T9" fmla="*/ 10 h 47"/>
                  <a:gd name="T10" fmla="*/ 55 w 56"/>
                  <a:gd name="T11" fmla="*/ 9 h 47"/>
                  <a:gd name="T12" fmla="*/ 55 w 56"/>
                  <a:gd name="T13" fmla="*/ 0 h 47"/>
                  <a:gd name="T14" fmla="*/ 0 w 56"/>
                  <a:gd name="T15" fmla="*/ 0 h 47"/>
                  <a:gd name="T16" fmla="*/ 0 60000 65536"/>
                  <a:gd name="T17" fmla="*/ 0 60000 65536"/>
                  <a:gd name="T18" fmla="*/ 0 60000 65536"/>
                  <a:gd name="T19" fmla="*/ 0 60000 65536"/>
                  <a:gd name="T20" fmla="*/ 0 60000 65536"/>
                  <a:gd name="T21" fmla="*/ 0 60000 65536"/>
                  <a:gd name="T22" fmla="*/ 0 60000 65536"/>
                  <a:gd name="T23" fmla="*/ 0 60000 65536"/>
                  <a:gd name="T24" fmla="*/ 0 w 56"/>
                  <a:gd name="T25" fmla="*/ 0 h 47"/>
                  <a:gd name="T26" fmla="*/ 56 w 56"/>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6" h="47">
                    <a:moveTo>
                      <a:pt x="0" y="0"/>
                    </a:moveTo>
                    <a:lnTo>
                      <a:pt x="0" y="46"/>
                    </a:lnTo>
                    <a:lnTo>
                      <a:pt x="30" y="45"/>
                    </a:lnTo>
                    <a:lnTo>
                      <a:pt x="44" y="45"/>
                    </a:lnTo>
                    <a:lnTo>
                      <a:pt x="44" y="10"/>
                    </a:lnTo>
                    <a:lnTo>
                      <a:pt x="55" y="9"/>
                    </a:lnTo>
                    <a:lnTo>
                      <a:pt x="55"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23" name="Freeform 283">
                <a:extLst>
                  <a:ext uri="{FF2B5EF4-FFF2-40B4-BE49-F238E27FC236}">
                    <a16:creationId xmlns:a16="http://schemas.microsoft.com/office/drawing/2014/main" id="{5380DDDA-A3A2-4605-96BB-84FD60F3A75A}"/>
                  </a:ext>
                </a:extLst>
              </p:cNvPr>
              <p:cNvSpPr>
                <a:spLocks/>
              </p:cNvSpPr>
              <p:nvPr/>
            </p:nvSpPr>
            <p:spPr bwMode="auto">
              <a:xfrm>
                <a:off x="816" y="700"/>
                <a:ext cx="62" cy="29"/>
              </a:xfrm>
              <a:custGeom>
                <a:avLst/>
                <a:gdLst>
                  <a:gd name="T0" fmla="*/ 0 w 62"/>
                  <a:gd name="T1" fmla="*/ 0 h 29"/>
                  <a:gd name="T2" fmla="*/ 0 w 62"/>
                  <a:gd name="T3" fmla="*/ 28 h 29"/>
                  <a:gd name="T4" fmla="*/ 36 w 62"/>
                  <a:gd name="T5" fmla="*/ 27 h 29"/>
                  <a:gd name="T6" fmla="*/ 61 w 62"/>
                  <a:gd name="T7" fmla="*/ 28 h 29"/>
                  <a:gd name="T8" fmla="*/ 60 w 62"/>
                  <a:gd name="T9" fmla="*/ 0 h 29"/>
                  <a:gd name="T10" fmla="*/ 31 w 62"/>
                  <a:gd name="T11" fmla="*/ 1 h 29"/>
                  <a:gd name="T12" fmla="*/ 0 w 62"/>
                  <a:gd name="T13" fmla="*/ 0 h 29"/>
                  <a:gd name="T14" fmla="*/ 0 60000 65536"/>
                  <a:gd name="T15" fmla="*/ 0 60000 65536"/>
                  <a:gd name="T16" fmla="*/ 0 60000 65536"/>
                  <a:gd name="T17" fmla="*/ 0 60000 65536"/>
                  <a:gd name="T18" fmla="*/ 0 60000 65536"/>
                  <a:gd name="T19" fmla="*/ 0 60000 65536"/>
                  <a:gd name="T20" fmla="*/ 0 60000 65536"/>
                  <a:gd name="T21" fmla="*/ 0 w 62"/>
                  <a:gd name="T22" fmla="*/ 0 h 29"/>
                  <a:gd name="T23" fmla="*/ 62 w 62"/>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2" h="29">
                    <a:moveTo>
                      <a:pt x="0" y="0"/>
                    </a:moveTo>
                    <a:lnTo>
                      <a:pt x="0" y="28"/>
                    </a:lnTo>
                    <a:lnTo>
                      <a:pt x="36" y="27"/>
                    </a:lnTo>
                    <a:lnTo>
                      <a:pt x="61" y="28"/>
                    </a:lnTo>
                    <a:lnTo>
                      <a:pt x="60" y="0"/>
                    </a:lnTo>
                    <a:lnTo>
                      <a:pt x="31" y="1"/>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24" name="Freeform 284">
                <a:extLst>
                  <a:ext uri="{FF2B5EF4-FFF2-40B4-BE49-F238E27FC236}">
                    <a16:creationId xmlns:a16="http://schemas.microsoft.com/office/drawing/2014/main" id="{E7FF3195-FE25-4D77-90EA-DC08995ACEC4}"/>
                  </a:ext>
                </a:extLst>
              </p:cNvPr>
              <p:cNvSpPr>
                <a:spLocks/>
              </p:cNvSpPr>
              <p:nvPr/>
            </p:nvSpPr>
            <p:spPr bwMode="auto">
              <a:xfrm>
                <a:off x="816" y="700"/>
                <a:ext cx="66" cy="30"/>
              </a:xfrm>
              <a:custGeom>
                <a:avLst/>
                <a:gdLst>
                  <a:gd name="T0" fmla="*/ 0 w 66"/>
                  <a:gd name="T1" fmla="*/ 0 h 30"/>
                  <a:gd name="T2" fmla="*/ 0 w 66"/>
                  <a:gd name="T3" fmla="*/ 29 h 30"/>
                  <a:gd name="T4" fmla="*/ 38 w 66"/>
                  <a:gd name="T5" fmla="*/ 28 h 30"/>
                  <a:gd name="T6" fmla="*/ 65 w 66"/>
                  <a:gd name="T7" fmla="*/ 29 h 30"/>
                  <a:gd name="T8" fmla="*/ 64 w 66"/>
                  <a:gd name="T9" fmla="*/ 0 h 30"/>
                  <a:gd name="T10" fmla="*/ 33 w 66"/>
                  <a:gd name="T11" fmla="*/ 1 h 30"/>
                  <a:gd name="T12" fmla="*/ 0 w 66"/>
                  <a:gd name="T13" fmla="*/ 0 h 30"/>
                  <a:gd name="T14" fmla="*/ 0 60000 65536"/>
                  <a:gd name="T15" fmla="*/ 0 60000 65536"/>
                  <a:gd name="T16" fmla="*/ 0 60000 65536"/>
                  <a:gd name="T17" fmla="*/ 0 60000 65536"/>
                  <a:gd name="T18" fmla="*/ 0 60000 65536"/>
                  <a:gd name="T19" fmla="*/ 0 60000 65536"/>
                  <a:gd name="T20" fmla="*/ 0 60000 65536"/>
                  <a:gd name="T21" fmla="*/ 0 w 66"/>
                  <a:gd name="T22" fmla="*/ 0 h 30"/>
                  <a:gd name="T23" fmla="*/ 66 w 66"/>
                  <a:gd name="T24" fmla="*/ 30 h 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6" h="30">
                    <a:moveTo>
                      <a:pt x="0" y="0"/>
                    </a:moveTo>
                    <a:lnTo>
                      <a:pt x="0" y="29"/>
                    </a:lnTo>
                    <a:lnTo>
                      <a:pt x="38" y="28"/>
                    </a:lnTo>
                    <a:lnTo>
                      <a:pt x="65" y="29"/>
                    </a:lnTo>
                    <a:lnTo>
                      <a:pt x="64" y="0"/>
                    </a:lnTo>
                    <a:lnTo>
                      <a:pt x="33" y="1"/>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25" name="Freeform 285">
                <a:extLst>
                  <a:ext uri="{FF2B5EF4-FFF2-40B4-BE49-F238E27FC236}">
                    <a16:creationId xmlns:a16="http://schemas.microsoft.com/office/drawing/2014/main" id="{91657F4E-EDE1-4701-A100-3274552081F2}"/>
                  </a:ext>
                </a:extLst>
              </p:cNvPr>
              <p:cNvSpPr>
                <a:spLocks/>
              </p:cNvSpPr>
              <p:nvPr/>
            </p:nvSpPr>
            <p:spPr bwMode="auto">
              <a:xfrm>
                <a:off x="878" y="700"/>
                <a:ext cx="44" cy="36"/>
              </a:xfrm>
              <a:custGeom>
                <a:avLst/>
                <a:gdLst>
                  <a:gd name="T0" fmla="*/ 0 w 44"/>
                  <a:gd name="T1" fmla="*/ 1 h 36"/>
                  <a:gd name="T2" fmla="*/ 1 w 44"/>
                  <a:gd name="T3" fmla="*/ 27 h 36"/>
                  <a:gd name="T4" fmla="*/ 1 w 44"/>
                  <a:gd name="T5" fmla="*/ 35 h 36"/>
                  <a:gd name="T6" fmla="*/ 43 w 44"/>
                  <a:gd name="T7" fmla="*/ 35 h 36"/>
                  <a:gd name="T8" fmla="*/ 43 w 44"/>
                  <a:gd name="T9" fmla="*/ 31 h 36"/>
                  <a:gd name="T10" fmla="*/ 42 w 44"/>
                  <a:gd name="T11" fmla="*/ 0 h 36"/>
                  <a:gd name="T12" fmla="*/ 13 w 44"/>
                  <a:gd name="T13" fmla="*/ 1 h 36"/>
                  <a:gd name="T14" fmla="*/ 0 w 44"/>
                  <a:gd name="T15" fmla="*/ 1 h 36"/>
                  <a:gd name="T16" fmla="*/ 0 60000 65536"/>
                  <a:gd name="T17" fmla="*/ 0 60000 65536"/>
                  <a:gd name="T18" fmla="*/ 0 60000 65536"/>
                  <a:gd name="T19" fmla="*/ 0 60000 65536"/>
                  <a:gd name="T20" fmla="*/ 0 60000 65536"/>
                  <a:gd name="T21" fmla="*/ 0 60000 65536"/>
                  <a:gd name="T22" fmla="*/ 0 60000 65536"/>
                  <a:gd name="T23" fmla="*/ 0 60000 65536"/>
                  <a:gd name="T24" fmla="*/ 0 w 44"/>
                  <a:gd name="T25" fmla="*/ 0 h 36"/>
                  <a:gd name="T26" fmla="*/ 44 w 44"/>
                  <a:gd name="T27" fmla="*/ 36 h 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 h="36">
                    <a:moveTo>
                      <a:pt x="0" y="1"/>
                    </a:moveTo>
                    <a:lnTo>
                      <a:pt x="1" y="27"/>
                    </a:lnTo>
                    <a:lnTo>
                      <a:pt x="1" y="35"/>
                    </a:lnTo>
                    <a:lnTo>
                      <a:pt x="43" y="35"/>
                    </a:lnTo>
                    <a:lnTo>
                      <a:pt x="43" y="31"/>
                    </a:lnTo>
                    <a:lnTo>
                      <a:pt x="42" y="0"/>
                    </a:lnTo>
                    <a:lnTo>
                      <a:pt x="13" y="1"/>
                    </a:lnTo>
                    <a:lnTo>
                      <a:pt x="0" y="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26" name="Freeform 286">
                <a:extLst>
                  <a:ext uri="{FF2B5EF4-FFF2-40B4-BE49-F238E27FC236}">
                    <a16:creationId xmlns:a16="http://schemas.microsoft.com/office/drawing/2014/main" id="{2E261E58-86DE-495F-B81A-9B419D2685A9}"/>
                  </a:ext>
                </a:extLst>
              </p:cNvPr>
              <p:cNvSpPr>
                <a:spLocks/>
              </p:cNvSpPr>
              <p:nvPr/>
            </p:nvSpPr>
            <p:spPr bwMode="auto">
              <a:xfrm>
                <a:off x="878" y="700"/>
                <a:ext cx="47" cy="39"/>
              </a:xfrm>
              <a:custGeom>
                <a:avLst/>
                <a:gdLst>
                  <a:gd name="T0" fmla="*/ 0 w 47"/>
                  <a:gd name="T1" fmla="*/ 1 h 39"/>
                  <a:gd name="T2" fmla="*/ 1 w 47"/>
                  <a:gd name="T3" fmla="*/ 30 h 39"/>
                  <a:gd name="T4" fmla="*/ 1 w 47"/>
                  <a:gd name="T5" fmla="*/ 38 h 39"/>
                  <a:gd name="T6" fmla="*/ 46 w 47"/>
                  <a:gd name="T7" fmla="*/ 38 h 39"/>
                  <a:gd name="T8" fmla="*/ 46 w 47"/>
                  <a:gd name="T9" fmla="*/ 33 h 39"/>
                  <a:gd name="T10" fmla="*/ 45 w 47"/>
                  <a:gd name="T11" fmla="*/ 0 h 39"/>
                  <a:gd name="T12" fmla="*/ 14 w 47"/>
                  <a:gd name="T13" fmla="*/ 1 h 39"/>
                  <a:gd name="T14" fmla="*/ 0 w 47"/>
                  <a:gd name="T15" fmla="*/ 1 h 39"/>
                  <a:gd name="T16" fmla="*/ 0 60000 65536"/>
                  <a:gd name="T17" fmla="*/ 0 60000 65536"/>
                  <a:gd name="T18" fmla="*/ 0 60000 65536"/>
                  <a:gd name="T19" fmla="*/ 0 60000 65536"/>
                  <a:gd name="T20" fmla="*/ 0 60000 65536"/>
                  <a:gd name="T21" fmla="*/ 0 60000 65536"/>
                  <a:gd name="T22" fmla="*/ 0 60000 65536"/>
                  <a:gd name="T23" fmla="*/ 0 60000 65536"/>
                  <a:gd name="T24" fmla="*/ 0 w 47"/>
                  <a:gd name="T25" fmla="*/ 0 h 39"/>
                  <a:gd name="T26" fmla="*/ 47 w 47"/>
                  <a:gd name="T27" fmla="*/ 39 h 3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7" h="39">
                    <a:moveTo>
                      <a:pt x="0" y="1"/>
                    </a:moveTo>
                    <a:lnTo>
                      <a:pt x="1" y="30"/>
                    </a:lnTo>
                    <a:lnTo>
                      <a:pt x="1" y="38"/>
                    </a:lnTo>
                    <a:lnTo>
                      <a:pt x="46" y="38"/>
                    </a:lnTo>
                    <a:lnTo>
                      <a:pt x="46" y="33"/>
                    </a:lnTo>
                    <a:lnTo>
                      <a:pt x="45" y="0"/>
                    </a:lnTo>
                    <a:lnTo>
                      <a:pt x="14" y="1"/>
                    </a:lnTo>
                    <a:lnTo>
                      <a:pt x="0" y="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27" name="Freeform 287">
                <a:extLst>
                  <a:ext uri="{FF2B5EF4-FFF2-40B4-BE49-F238E27FC236}">
                    <a16:creationId xmlns:a16="http://schemas.microsoft.com/office/drawing/2014/main" id="{425B8649-96AB-40D9-B7BE-C9A790FE53EA}"/>
                  </a:ext>
                </a:extLst>
              </p:cNvPr>
              <p:cNvSpPr>
                <a:spLocks/>
              </p:cNvSpPr>
              <p:nvPr/>
            </p:nvSpPr>
            <p:spPr bwMode="auto">
              <a:xfrm>
                <a:off x="751" y="655"/>
                <a:ext cx="53" cy="46"/>
              </a:xfrm>
              <a:custGeom>
                <a:avLst/>
                <a:gdLst>
                  <a:gd name="T0" fmla="*/ 0 w 53"/>
                  <a:gd name="T1" fmla="*/ 0 h 46"/>
                  <a:gd name="T2" fmla="*/ 0 w 53"/>
                  <a:gd name="T3" fmla="*/ 27 h 46"/>
                  <a:gd name="T4" fmla="*/ 1 w 53"/>
                  <a:gd name="T5" fmla="*/ 45 h 46"/>
                  <a:gd name="T6" fmla="*/ 37 w 53"/>
                  <a:gd name="T7" fmla="*/ 45 h 46"/>
                  <a:gd name="T8" fmla="*/ 52 w 53"/>
                  <a:gd name="T9" fmla="*/ 45 h 46"/>
                  <a:gd name="T10" fmla="*/ 52 w 53"/>
                  <a:gd name="T11" fmla="*/ 18 h 46"/>
                  <a:gd name="T12" fmla="*/ 42 w 53"/>
                  <a:gd name="T13" fmla="*/ 17 h 46"/>
                  <a:gd name="T14" fmla="*/ 41 w 53"/>
                  <a:gd name="T15" fmla="*/ 0 h 46"/>
                  <a:gd name="T16" fmla="*/ 0 w 53"/>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3"/>
                  <a:gd name="T28" fmla="*/ 0 h 46"/>
                  <a:gd name="T29" fmla="*/ 53 w 53"/>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3" h="46">
                    <a:moveTo>
                      <a:pt x="0" y="0"/>
                    </a:moveTo>
                    <a:lnTo>
                      <a:pt x="0" y="27"/>
                    </a:lnTo>
                    <a:lnTo>
                      <a:pt x="1" y="45"/>
                    </a:lnTo>
                    <a:lnTo>
                      <a:pt x="37" y="45"/>
                    </a:lnTo>
                    <a:lnTo>
                      <a:pt x="52" y="45"/>
                    </a:lnTo>
                    <a:lnTo>
                      <a:pt x="52" y="18"/>
                    </a:lnTo>
                    <a:lnTo>
                      <a:pt x="42" y="17"/>
                    </a:lnTo>
                    <a:lnTo>
                      <a:pt x="41"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28" name="Freeform 288">
                <a:extLst>
                  <a:ext uri="{FF2B5EF4-FFF2-40B4-BE49-F238E27FC236}">
                    <a16:creationId xmlns:a16="http://schemas.microsoft.com/office/drawing/2014/main" id="{29222869-9070-41EE-96AC-94C30AE6CE9C}"/>
                  </a:ext>
                </a:extLst>
              </p:cNvPr>
              <p:cNvSpPr>
                <a:spLocks/>
              </p:cNvSpPr>
              <p:nvPr/>
            </p:nvSpPr>
            <p:spPr bwMode="auto">
              <a:xfrm>
                <a:off x="751" y="655"/>
                <a:ext cx="54" cy="46"/>
              </a:xfrm>
              <a:custGeom>
                <a:avLst/>
                <a:gdLst>
                  <a:gd name="T0" fmla="*/ 0 w 54"/>
                  <a:gd name="T1" fmla="*/ 0 h 46"/>
                  <a:gd name="T2" fmla="*/ 0 w 54"/>
                  <a:gd name="T3" fmla="*/ 27 h 46"/>
                  <a:gd name="T4" fmla="*/ 1 w 54"/>
                  <a:gd name="T5" fmla="*/ 45 h 46"/>
                  <a:gd name="T6" fmla="*/ 37 w 54"/>
                  <a:gd name="T7" fmla="*/ 45 h 46"/>
                  <a:gd name="T8" fmla="*/ 53 w 54"/>
                  <a:gd name="T9" fmla="*/ 45 h 46"/>
                  <a:gd name="T10" fmla="*/ 53 w 54"/>
                  <a:gd name="T11" fmla="*/ 18 h 46"/>
                  <a:gd name="T12" fmla="*/ 42 w 54"/>
                  <a:gd name="T13" fmla="*/ 17 h 46"/>
                  <a:gd name="T14" fmla="*/ 42 w 54"/>
                  <a:gd name="T15" fmla="*/ 0 h 46"/>
                  <a:gd name="T16" fmla="*/ 0 w 54"/>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4"/>
                  <a:gd name="T28" fmla="*/ 0 h 46"/>
                  <a:gd name="T29" fmla="*/ 54 w 54"/>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4" h="46">
                    <a:moveTo>
                      <a:pt x="0" y="0"/>
                    </a:moveTo>
                    <a:lnTo>
                      <a:pt x="0" y="27"/>
                    </a:lnTo>
                    <a:lnTo>
                      <a:pt x="1" y="45"/>
                    </a:lnTo>
                    <a:lnTo>
                      <a:pt x="37" y="45"/>
                    </a:lnTo>
                    <a:lnTo>
                      <a:pt x="53" y="45"/>
                    </a:lnTo>
                    <a:lnTo>
                      <a:pt x="53" y="18"/>
                    </a:lnTo>
                    <a:lnTo>
                      <a:pt x="42" y="17"/>
                    </a:lnTo>
                    <a:lnTo>
                      <a:pt x="42"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29" name="Freeform 289">
                <a:extLst>
                  <a:ext uri="{FF2B5EF4-FFF2-40B4-BE49-F238E27FC236}">
                    <a16:creationId xmlns:a16="http://schemas.microsoft.com/office/drawing/2014/main" id="{8E81993E-55F7-4471-BC1B-15B58C2BD774}"/>
                  </a:ext>
                </a:extLst>
              </p:cNvPr>
              <p:cNvSpPr>
                <a:spLocks/>
              </p:cNvSpPr>
              <p:nvPr/>
            </p:nvSpPr>
            <p:spPr bwMode="auto">
              <a:xfrm>
                <a:off x="643" y="552"/>
                <a:ext cx="79" cy="39"/>
              </a:xfrm>
              <a:custGeom>
                <a:avLst/>
                <a:gdLst>
                  <a:gd name="T0" fmla="*/ 1 w 79"/>
                  <a:gd name="T1" fmla="*/ 0 h 39"/>
                  <a:gd name="T2" fmla="*/ 76 w 79"/>
                  <a:gd name="T3" fmla="*/ 1 h 39"/>
                  <a:gd name="T4" fmla="*/ 78 w 79"/>
                  <a:gd name="T5" fmla="*/ 29 h 39"/>
                  <a:gd name="T6" fmla="*/ 55 w 79"/>
                  <a:gd name="T7" fmla="*/ 30 h 39"/>
                  <a:gd name="T8" fmla="*/ 55 w 79"/>
                  <a:gd name="T9" fmla="*/ 37 h 39"/>
                  <a:gd name="T10" fmla="*/ 0 w 79"/>
                  <a:gd name="T11" fmla="*/ 38 h 39"/>
                  <a:gd name="T12" fmla="*/ 1 w 79"/>
                  <a:gd name="T13" fmla="*/ 0 h 39"/>
                  <a:gd name="T14" fmla="*/ 0 60000 65536"/>
                  <a:gd name="T15" fmla="*/ 0 60000 65536"/>
                  <a:gd name="T16" fmla="*/ 0 60000 65536"/>
                  <a:gd name="T17" fmla="*/ 0 60000 65536"/>
                  <a:gd name="T18" fmla="*/ 0 60000 65536"/>
                  <a:gd name="T19" fmla="*/ 0 60000 65536"/>
                  <a:gd name="T20" fmla="*/ 0 60000 65536"/>
                  <a:gd name="T21" fmla="*/ 0 w 79"/>
                  <a:gd name="T22" fmla="*/ 0 h 39"/>
                  <a:gd name="T23" fmla="*/ 79 w 79"/>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9" h="39">
                    <a:moveTo>
                      <a:pt x="1" y="0"/>
                    </a:moveTo>
                    <a:lnTo>
                      <a:pt x="76" y="1"/>
                    </a:lnTo>
                    <a:lnTo>
                      <a:pt x="78" y="29"/>
                    </a:lnTo>
                    <a:lnTo>
                      <a:pt x="55" y="30"/>
                    </a:lnTo>
                    <a:lnTo>
                      <a:pt x="55" y="37"/>
                    </a:lnTo>
                    <a:lnTo>
                      <a:pt x="0" y="38"/>
                    </a:lnTo>
                    <a:lnTo>
                      <a:pt x="1"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30" name="Freeform 290">
                <a:extLst>
                  <a:ext uri="{FF2B5EF4-FFF2-40B4-BE49-F238E27FC236}">
                    <a16:creationId xmlns:a16="http://schemas.microsoft.com/office/drawing/2014/main" id="{7CF7A6F2-37C7-45B1-8C5C-E8B3724B5C77}"/>
                  </a:ext>
                </a:extLst>
              </p:cNvPr>
              <p:cNvSpPr>
                <a:spLocks/>
              </p:cNvSpPr>
              <p:nvPr/>
            </p:nvSpPr>
            <p:spPr bwMode="auto">
              <a:xfrm>
                <a:off x="690" y="711"/>
                <a:ext cx="64" cy="47"/>
              </a:xfrm>
              <a:custGeom>
                <a:avLst/>
                <a:gdLst>
                  <a:gd name="T0" fmla="*/ 5 w 64"/>
                  <a:gd name="T1" fmla="*/ 9 h 47"/>
                  <a:gd name="T2" fmla="*/ 2 w 64"/>
                  <a:gd name="T3" fmla="*/ 10 h 47"/>
                  <a:gd name="T4" fmla="*/ 0 w 64"/>
                  <a:gd name="T5" fmla="*/ 4 h 47"/>
                  <a:gd name="T6" fmla="*/ 5 w 64"/>
                  <a:gd name="T7" fmla="*/ 0 h 47"/>
                  <a:gd name="T8" fmla="*/ 63 w 64"/>
                  <a:gd name="T9" fmla="*/ 1 h 47"/>
                  <a:gd name="T10" fmla="*/ 60 w 64"/>
                  <a:gd name="T11" fmla="*/ 46 h 47"/>
                  <a:gd name="T12" fmla="*/ 6 w 64"/>
                  <a:gd name="T13" fmla="*/ 46 h 47"/>
                  <a:gd name="T14" fmla="*/ 5 w 64"/>
                  <a:gd name="T15" fmla="*/ 9 h 47"/>
                  <a:gd name="T16" fmla="*/ 0 60000 65536"/>
                  <a:gd name="T17" fmla="*/ 0 60000 65536"/>
                  <a:gd name="T18" fmla="*/ 0 60000 65536"/>
                  <a:gd name="T19" fmla="*/ 0 60000 65536"/>
                  <a:gd name="T20" fmla="*/ 0 60000 65536"/>
                  <a:gd name="T21" fmla="*/ 0 60000 65536"/>
                  <a:gd name="T22" fmla="*/ 0 60000 65536"/>
                  <a:gd name="T23" fmla="*/ 0 60000 65536"/>
                  <a:gd name="T24" fmla="*/ 0 w 64"/>
                  <a:gd name="T25" fmla="*/ 0 h 47"/>
                  <a:gd name="T26" fmla="*/ 64 w 64"/>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4" h="47">
                    <a:moveTo>
                      <a:pt x="5" y="9"/>
                    </a:moveTo>
                    <a:lnTo>
                      <a:pt x="2" y="10"/>
                    </a:lnTo>
                    <a:lnTo>
                      <a:pt x="0" y="4"/>
                    </a:lnTo>
                    <a:lnTo>
                      <a:pt x="5" y="0"/>
                    </a:lnTo>
                    <a:lnTo>
                      <a:pt x="63" y="1"/>
                    </a:lnTo>
                    <a:lnTo>
                      <a:pt x="60" y="46"/>
                    </a:lnTo>
                    <a:lnTo>
                      <a:pt x="6" y="46"/>
                    </a:lnTo>
                    <a:lnTo>
                      <a:pt x="5" y="9"/>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74B4ABC-C16C-4A50-97C3-5D6677E2FEE5}"/>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45BF37A-3B1F-49D1-B057-6BAD91C61FAB}" type="slidenum">
              <a:rPr lang="en-US" altLang="en-US">
                <a:solidFill>
                  <a:srgbClr val="898989"/>
                </a:solidFill>
                <a:latin typeface="Calibri" panose="020F0502020204030204" pitchFamily="34" charset="0"/>
              </a:rPr>
              <a:pPr eaLnBrk="1" hangingPunct="1"/>
              <a:t>16</a:t>
            </a:fld>
            <a:endParaRPr lang="en-US" altLang="en-US">
              <a:solidFill>
                <a:srgbClr val="898989"/>
              </a:solidFill>
              <a:latin typeface="Calibri" panose="020F0502020204030204" pitchFamily="34" charset="0"/>
            </a:endParaRPr>
          </a:p>
        </p:txBody>
      </p:sp>
      <p:sp>
        <p:nvSpPr>
          <p:cNvPr id="21507" name="Title 1">
            <a:extLst>
              <a:ext uri="{FF2B5EF4-FFF2-40B4-BE49-F238E27FC236}">
                <a16:creationId xmlns:a16="http://schemas.microsoft.com/office/drawing/2014/main" id="{B7E8761C-FD9B-44D0-9369-A75BDACCED3C}"/>
              </a:ext>
            </a:extLst>
          </p:cNvPr>
          <p:cNvSpPr>
            <a:spLocks noGrp="1"/>
          </p:cNvSpPr>
          <p:nvPr>
            <p:ph type="title" idx="4294967295"/>
          </p:nvPr>
        </p:nvSpPr>
        <p:spPr>
          <a:xfrm>
            <a:off x="0" y="0"/>
            <a:ext cx="9144000" cy="1143000"/>
          </a:xfrm>
        </p:spPr>
        <p:txBody>
          <a:bodyPr/>
          <a:lstStyle/>
          <a:p>
            <a:r>
              <a:rPr lang="en-US" altLang="en-US" b="1"/>
              <a:t>Healthiest Wisconsin 2020</a:t>
            </a:r>
          </a:p>
        </p:txBody>
      </p:sp>
      <p:pic>
        <p:nvPicPr>
          <p:cNvPr id="21508" name="Picture 2">
            <a:extLst>
              <a:ext uri="{FF2B5EF4-FFF2-40B4-BE49-F238E27FC236}">
                <a16:creationId xmlns:a16="http://schemas.microsoft.com/office/drawing/2014/main" id="{D4B72EAF-F652-422F-9D9F-84573002217C}"/>
              </a:ext>
            </a:extLst>
          </p:cNvPr>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0" y="1371600"/>
            <a:ext cx="8897938" cy="5029200"/>
          </a:xfrm>
          <a:noFill/>
        </p:spPr>
      </p:pic>
      <p:sp>
        <p:nvSpPr>
          <p:cNvPr id="21509" name="TextBox 5">
            <a:extLst>
              <a:ext uri="{FF2B5EF4-FFF2-40B4-BE49-F238E27FC236}">
                <a16:creationId xmlns:a16="http://schemas.microsoft.com/office/drawing/2014/main" id="{95C6B319-52E4-466C-AAF8-DA0945901559}"/>
              </a:ext>
            </a:extLst>
          </p:cNvPr>
          <p:cNvSpPr txBox="1">
            <a:spLocks noChangeArrowheads="1"/>
          </p:cNvSpPr>
          <p:nvPr/>
        </p:nvSpPr>
        <p:spPr bwMode="auto">
          <a:xfrm>
            <a:off x="457200" y="6248400"/>
            <a:ext cx="63150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t>http://www.dhs.wisconsin.gov/hw2020/focusareas/index.htm</a:t>
            </a:r>
          </a:p>
        </p:txBody>
      </p:sp>
      <p:grpSp>
        <p:nvGrpSpPr>
          <p:cNvPr id="21510" name="Group 4">
            <a:extLst>
              <a:ext uri="{FF2B5EF4-FFF2-40B4-BE49-F238E27FC236}">
                <a16:creationId xmlns:a16="http://schemas.microsoft.com/office/drawing/2014/main" id="{1144F5E5-746E-43F9-9788-0E5F4F301C0C}"/>
              </a:ext>
            </a:extLst>
          </p:cNvPr>
          <p:cNvGrpSpPr>
            <a:grpSpLocks/>
          </p:cNvGrpSpPr>
          <p:nvPr/>
        </p:nvGrpSpPr>
        <p:grpSpPr bwMode="auto">
          <a:xfrm>
            <a:off x="304800" y="228600"/>
            <a:ext cx="965200" cy="952500"/>
            <a:chOff x="624" y="336"/>
            <a:chExt cx="608" cy="600"/>
          </a:xfrm>
        </p:grpSpPr>
        <p:grpSp>
          <p:nvGrpSpPr>
            <p:cNvPr id="21511" name="Group 5">
              <a:extLst>
                <a:ext uri="{FF2B5EF4-FFF2-40B4-BE49-F238E27FC236}">
                  <a16:creationId xmlns:a16="http://schemas.microsoft.com/office/drawing/2014/main" id="{3EF31484-F828-4A07-BA70-DB43C99883FF}"/>
                </a:ext>
              </a:extLst>
            </p:cNvPr>
            <p:cNvGrpSpPr>
              <a:grpSpLocks/>
            </p:cNvGrpSpPr>
            <p:nvPr/>
          </p:nvGrpSpPr>
          <p:grpSpPr bwMode="auto">
            <a:xfrm>
              <a:off x="641" y="390"/>
              <a:ext cx="575" cy="556"/>
              <a:chOff x="524" y="416"/>
              <a:chExt cx="523" cy="472"/>
            </a:xfrm>
          </p:grpSpPr>
          <p:sp>
            <p:nvSpPr>
              <p:cNvPr id="21655" name="Freeform 6">
                <a:extLst>
                  <a:ext uri="{FF2B5EF4-FFF2-40B4-BE49-F238E27FC236}">
                    <a16:creationId xmlns:a16="http://schemas.microsoft.com/office/drawing/2014/main" id="{955CE34B-C839-41F4-9A95-C868F8D2C0D2}"/>
                  </a:ext>
                </a:extLst>
              </p:cNvPr>
              <p:cNvSpPr>
                <a:spLocks/>
              </p:cNvSpPr>
              <p:nvPr/>
            </p:nvSpPr>
            <p:spPr bwMode="auto">
              <a:xfrm>
                <a:off x="777" y="700"/>
                <a:ext cx="38" cy="63"/>
              </a:xfrm>
              <a:custGeom>
                <a:avLst/>
                <a:gdLst>
                  <a:gd name="T0" fmla="*/ 0 w 38"/>
                  <a:gd name="T1" fmla="*/ 16 h 63"/>
                  <a:gd name="T2" fmla="*/ 0 w 38"/>
                  <a:gd name="T3" fmla="*/ 20 h 63"/>
                  <a:gd name="T4" fmla="*/ 6 w 38"/>
                  <a:gd name="T5" fmla="*/ 32 h 63"/>
                  <a:gd name="T6" fmla="*/ 4 w 38"/>
                  <a:gd name="T7" fmla="*/ 35 h 63"/>
                  <a:gd name="T8" fmla="*/ 15 w 38"/>
                  <a:gd name="T9" fmla="*/ 48 h 63"/>
                  <a:gd name="T10" fmla="*/ 17 w 38"/>
                  <a:gd name="T11" fmla="*/ 54 h 63"/>
                  <a:gd name="T12" fmla="*/ 21 w 38"/>
                  <a:gd name="T13" fmla="*/ 60 h 63"/>
                  <a:gd name="T14" fmla="*/ 21 w 38"/>
                  <a:gd name="T15" fmla="*/ 62 h 63"/>
                  <a:gd name="T16" fmla="*/ 37 w 38"/>
                  <a:gd name="T17" fmla="*/ 62 h 63"/>
                  <a:gd name="T18" fmla="*/ 37 w 38"/>
                  <a:gd name="T19" fmla="*/ 27 h 63"/>
                  <a:gd name="T20" fmla="*/ 37 w 38"/>
                  <a:gd name="T21" fmla="*/ 0 h 63"/>
                  <a:gd name="T22" fmla="*/ 26 w 38"/>
                  <a:gd name="T23" fmla="*/ 0 h 63"/>
                  <a:gd name="T24" fmla="*/ 11 w 38"/>
                  <a:gd name="T25" fmla="*/ 0 h 63"/>
                  <a:gd name="T26" fmla="*/ 10 w 38"/>
                  <a:gd name="T27" fmla="*/ 7 h 63"/>
                  <a:gd name="T28" fmla="*/ 9 w 38"/>
                  <a:gd name="T29" fmla="*/ 9 h 63"/>
                  <a:gd name="T30" fmla="*/ 6 w 38"/>
                  <a:gd name="T31" fmla="*/ 8 h 63"/>
                  <a:gd name="T32" fmla="*/ 5 w 38"/>
                  <a:gd name="T33" fmla="*/ 14 h 63"/>
                  <a:gd name="T34" fmla="*/ 1 w 38"/>
                  <a:gd name="T35" fmla="*/ 14 h 63"/>
                  <a:gd name="T36" fmla="*/ 0 w 38"/>
                  <a:gd name="T37" fmla="*/ 16 h 6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8"/>
                  <a:gd name="T58" fmla="*/ 0 h 63"/>
                  <a:gd name="T59" fmla="*/ 38 w 38"/>
                  <a:gd name="T60" fmla="*/ 63 h 6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8" h="63">
                    <a:moveTo>
                      <a:pt x="0" y="16"/>
                    </a:moveTo>
                    <a:lnTo>
                      <a:pt x="0" y="20"/>
                    </a:lnTo>
                    <a:lnTo>
                      <a:pt x="6" y="32"/>
                    </a:lnTo>
                    <a:lnTo>
                      <a:pt x="4" y="35"/>
                    </a:lnTo>
                    <a:lnTo>
                      <a:pt x="15" y="48"/>
                    </a:lnTo>
                    <a:lnTo>
                      <a:pt x="17" y="54"/>
                    </a:lnTo>
                    <a:lnTo>
                      <a:pt x="21" y="60"/>
                    </a:lnTo>
                    <a:lnTo>
                      <a:pt x="21" y="62"/>
                    </a:lnTo>
                    <a:lnTo>
                      <a:pt x="37" y="62"/>
                    </a:lnTo>
                    <a:lnTo>
                      <a:pt x="37" y="27"/>
                    </a:lnTo>
                    <a:lnTo>
                      <a:pt x="37" y="0"/>
                    </a:lnTo>
                    <a:lnTo>
                      <a:pt x="26" y="0"/>
                    </a:lnTo>
                    <a:lnTo>
                      <a:pt x="11" y="0"/>
                    </a:lnTo>
                    <a:lnTo>
                      <a:pt x="10" y="7"/>
                    </a:lnTo>
                    <a:lnTo>
                      <a:pt x="9" y="9"/>
                    </a:lnTo>
                    <a:lnTo>
                      <a:pt x="6" y="8"/>
                    </a:lnTo>
                    <a:lnTo>
                      <a:pt x="5" y="14"/>
                    </a:lnTo>
                    <a:lnTo>
                      <a:pt x="1" y="14"/>
                    </a:lnTo>
                    <a:lnTo>
                      <a:pt x="0" y="16"/>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56" name="Freeform 7">
                <a:extLst>
                  <a:ext uri="{FF2B5EF4-FFF2-40B4-BE49-F238E27FC236}">
                    <a16:creationId xmlns:a16="http://schemas.microsoft.com/office/drawing/2014/main" id="{46D58F83-72C7-41B5-932E-714FA7B41D10}"/>
                  </a:ext>
                </a:extLst>
              </p:cNvPr>
              <p:cNvSpPr>
                <a:spLocks/>
              </p:cNvSpPr>
              <p:nvPr/>
            </p:nvSpPr>
            <p:spPr bwMode="auto">
              <a:xfrm>
                <a:off x="777" y="700"/>
                <a:ext cx="40" cy="67"/>
              </a:xfrm>
              <a:custGeom>
                <a:avLst/>
                <a:gdLst>
                  <a:gd name="T0" fmla="*/ 0 w 40"/>
                  <a:gd name="T1" fmla="*/ 17 h 67"/>
                  <a:gd name="T2" fmla="*/ 0 w 40"/>
                  <a:gd name="T3" fmla="*/ 22 h 67"/>
                  <a:gd name="T4" fmla="*/ 7 w 40"/>
                  <a:gd name="T5" fmla="*/ 34 h 67"/>
                  <a:gd name="T6" fmla="*/ 5 w 40"/>
                  <a:gd name="T7" fmla="*/ 38 h 67"/>
                  <a:gd name="T8" fmla="*/ 16 w 40"/>
                  <a:gd name="T9" fmla="*/ 52 h 67"/>
                  <a:gd name="T10" fmla="*/ 17 w 40"/>
                  <a:gd name="T11" fmla="*/ 58 h 67"/>
                  <a:gd name="T12" fmla="*/ 22 w 40"/>
                  <a:gd name="T13" fmla="*/ 64 h 67"/>
                  <a:gd name="T14" fmla="*/ 22 w 40"/>
                  <a:gd name="T15" fmla="*/ 66 h 67"/>
                  <a:gd name="T16" fmla="*/ 39 w 40"/>
                  <a:gd name="T17" fmla="*/ 66 h 67"/>
                  <a:gd name="T18" fmla="*/ 39 w 40"/>
                  <a:gd name="T19" fmla="*/ 28 h 67"/>
                  <a:gd name="T20" fmla="*/ 39 w 40"/>
                  <a:gd name="T21" fmla="*/ 0 h 67"/>
                  <a:gd name="T22" fmla="*/ 27 w 40"/>
                  <a:gd name="T23" fmla="*/ 0 h 67"/>
                  <a:gd name="T24" fmla="*/ 12 w 40"/>
                  <a:gd name="T25" fmla="*/ 0 h 67"/>
                  <a:gd name="T26" fmla="*/ 11 w 40"/>
                  <a:gd name="T27" fmla="*/ 8 h 67"/>
                  <a:gd name="T28" fmla="*/ 10 w 40"/>
                  <a:gd name="T29" fmla="*/ 10 h 67"/>
                  <a:gd name="T30" fmla="*/ 6 w 40"/>
                  <a:gd name="T31" fmla="*/ 9 h 67"/>
                  <a:gd name="T32" fmla="*/ 5 w 40"/>
                  <a:gd name="T33" fmla="*/ 14 h 67"/>
                  <a:gd name="T34" fmla="*/ 1 w 40"/>
                  <a:gd name="T35" fmla="*/ 14 h 67"/>
                  <a:gd name="T36" fmla="*/ 0 w 40"/>
                  <a:gd name="T37" fmla="*/ 17 h 6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
                  <a:gd name="T58" fmla="*/ 0 h 67"/>
                  <a:gd name="T59" fmla="*/ 40 w 40"/>
                  <a:gd name="T60" fmla="*/ 67 h 6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 h="67">
                    <a:moveTo>
                      <a:pt x="0" y="17"/>
                    </a:moveTo>
                    <a:lnTo>
                      <a:pt x="0" y="22"/>
                    </a:lnTo>
                    <a:lnTo>
                      <a:pt x="7" y="34"/>
                    </a:lnTo>
                    <a:lnTo>
                      <a:pt x="5" y="38"/>
                    </a:lnTo>
                    <a:lnTo>
                      <a:pt x="16" y="52"/>
                    </a:lnTo>
                    <a:lnTo>
                      <a:pt x="17" y="58"/>
                    </a:lnTo>
                    <a:lnTo>
                      <a:pt x="22" y="64"/>
                    </a:lnTo>
                    <a:lnTo>
                      <a:pt x="22" y="66"/>
                    </a:lnTo>
                    <a:lnTo>
                      <a:pt x="39" y="66"/>
                    </a:lnTo>
                    <a:lnTo>
                      <a:pt x="39" y="28"/>
                    </a:lnTo>
                    <a:lnTo>
                      <a:pt x="39" y="0"/>
                    </a:lnTo>
                    <a:lnTo>
                      <a:pt x="27" y="0"/>
                    </a:lnTo>
                    <a:lnTo>
                      <a:pt x="12" y="0"/>
                    </a:lnTo>
                    <a:lnTo>
                      <a:pt x="11" y="8"/>
                    </a:lnTo>
                    <a:lnTo>
                      <a:pt x="10" y="10"/>
                    </a:lnTo>
                    <a:lnTo>
                      <a:pt x="6" y="9"/>
                    </a:lnTo>
                    <a:lnTo>
                      <a:pt x="5" y="14"/>
                    </a:lnTo>
                    <a:lnTo>
                      <a:pt x="1" y="14"/>
                    </a:lnTo>
                    <a:lnTo>
                      <a:pt x="0" y="17"/>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57" name="Freeform 8">
                <a:extLst>
                  <a:ext uri="{FF2B5EF4-FFF2-40B4-BE49-F238E27FC236}">
                    <a16:creationId xmlns:a16="http://schemas.microsoft.com/office/drawing/2014/main" id="{9579A633-E5C1-421E-A5D9-9EF08B9207CA}"/>
                  </a:ext>
                </a:extLst>
              </p:cNvPr>
              <p:cNvSpPr>
                <a:spLocks/>
              </p:cNvSpPr>
              <p:nvPr/>
            </p:nvSpPr>
            <p:spPr bwMode="auto">
              <a:xfrm>
                <a:off x="697" y="445"/>
                <a:ext cx="53" cy="71"/>
              </a:xfrm>
              <a:custGeom>
                <a:avLst/>
                <a:gdLst>
                  <a:gd name="T0" fmla="*/ 0 w 53"/>
                  <a:gd name="T1" fmla="*/ 6 h 71"/>
                  <a:gd name="T2" fmla="*/ 0 w 53"/>
                  <a:gd name="T3" fmla="*/ 22 h 71"/>
                  <a:gd name="T4" fmla="*/ 2 w 53"/>
                  <a:gd name="T5" fmla="*/ 23 h 71"/>
                  <a:gd name="T6" fmla="*/ 3 w 53"/>
                  <a:gd name="T7" fmla="*/ 52 h 71"/>
                  <a:gd name="T8" fmla="*/ 3 w 53"/>
                  <a:gd name="T9" fmla="*/ 70 h 71"/>
                  <a:gd name="T10" fmla="*/ 21 w 53"/>
                  <a:gd name="T11" fmla="*/ 69 h 71"/>
                  <a:gd name="T12" fmla="*/ 52 w 53"/>
                  <a:gd name="T13" fmla="*/ 69 h 71"/>
                  <a:gd name="T14" fmla="*/ 52 w 53"/>
                  <a:gd name="T15" fmla="*/ 52 h 71"/>
                  <a:gd name="T16" fmla="*/ 42 w 53"/>
                  <a:gd name="T17" fmla="*/ 52 h 71"/>
                  <a:gd name="T18" fmla="*/ 42 w 53"/>
                  <a:gd name="T19" fmla="*/ 44 h 71"/>
                  <a:gd name="T20" fmla="*/ 32 w 53"/>
                  <a:gd name="T21" fmla="*/ 43 h 71"/>
                  <a:gd name="T22" fmla="*/ 31 w 53"/>
                  <a:gd name="T23" fmla="*/ 7 h 71"/>
                  <a:gd name="T24" fmla="*/ 20 w 53"/>
                  <a:gd name="T25" fmla="*/ 0 h 71"/>
                  <a:gd name="T26" fmla="*/ 5 w 53"/>
                  <a:gd name="T27" fmla="*/ 8 h 71"/>
                  <a:gd name="T28" fmla="*/ 0 w 53"/>
                  <a:gd name="T29" fmla="*/ 6 h 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3"/>
                  <a:gd name="T46" fmla="*/ 0 h 71"/>
                  <a:gd name="T47" fmla="*/ 53 w 53"/>
                  <a:gd name="T48" fmla="*/ 71 h 7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3" h="71">
                    <a:moveTo>
                      <a:pt x="0" y="6"/>
                    </a:moveTo>
                    <a:lnTo>
                      <a:pt x="0" y="22"/>
                    </a:lnTo>
                    <a:lnTo>
                      <a:pt x="2" y="23"/>
                    </a:lnTo>
                    <a:lnTo>
                      <a:pt x="3" y="52"/>
                    </a:lnTo>
                    <a:lnTo>
                      <a:pt x="3" y="70"/>
                    </a:lnTo>
                    <a:lnTo>
                      <a:pt x="21" y="69"/>
                    </a:lnTo>
                    <a:lnTo>
                      <a:pt x="52" y="69"/>
                    </a:lnTo>
                    <a:lnTo>
                      <a:pt x="52" y="52"/>
                    </a:lnTo>
                    <a:lnTo>
                      <a:pt x="42" y="52"/>
                    </a:lnTo>
                    <a:lnTo>
                      <a:pt x="42" y="44"/>
                    </a:lnTo>
                    <a:lnTo>
                      <a:pt x="32" y="43"/>
                    </a:lnTo>
                    <a:lnTo>
                      <a:pt x="31" y="7"/>
                    </a:lnTo>
                    <a:lnTo>
                      <a:pt x="20" y="0"/>
                    </a:lnTo>
                    <a:lnTo>
                      <a:pt x="5" y="8"/>
                    </a:lnTo>
                    <a:lnTo>
                      <a:pt x="0" y="6"/>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58" name="Freeform 9">
                <a:extLst>
                  <a:ext uri="{FF2B5EF4-FFF2-40B4-BE49-F238E27FC236}">
                    <a16:creationId xmlns:a16="http://schemas.microsoft.com/office/drawing/2014/main" id="{B06185A7-6E08-4C2A-ADDE-1241A106608C}"/>
                  </a:ext>
                </a:extLst>
              </p:cNvPr>
              <p:cNvSpPr>
                <a:spLocks/>
              </p:cNvSpPr>
              <p:nvPr/>
            </p:nvSpPr>
            <p:spPr bwMode="auto">
              <a:xfrm>
                <a:off x="697" y="445"/>
                <a:ext cx="56" cy="74"/>
              </a:xfrm>
              <a:custGeom>
                <a:avLst/>
                <a:gdLst>
                  <a:gd name="T0" fmla="*/ 0 w 56"/>
                  <a:gd name="T1" fmla="*/ 7 h 74"/>
                  <a:gd name="T2" fmla="*/ 0 w 56"/>
                  <a:gd name="T3" fmla="*/ 23 h 74"/>
                  <a:gd name="T4" fmla="*/ 3 w 56"/>
                  <a:gd name="T5" fmla="*/ 24 h 74"/>
                  <a:gd name="T6" fmla="*/ 3 w 56"/>
                  <a:gd name="T7" fmla="*/ 54 h 74"/>
                  <a:gd name="T8" fmla="*/ 3 w 56"/>
                  <a:gd name="T9" fmla="*/ 73 h 74"/>
                  <a:gd name="T10" fmla="*/ 22 w 56"/>
                  <a:gd name="T11" fmla="*/ 72 h 74"/>
                  <a:gd name="T12" fmla="*/ 55 w 56"/>
                  <a:gd name="T13" fmla="*/ 72 h 74"/>
                  <a:gd name="T14" fmla="*/ 55 w 56"/>
                  <a:gd name="T15" fmla="*/ 55 h 74"/>
                  <a:gd name="T16" fmla="*/ 44 w 56"/>
                  <a:gd name="T17" fmla="*/ 54 h 74"/>
                  <a:gd name="T18" fmla="*/ 44 w 56"/>
                  <a:gd name="T19" fmla="*/ 46 h 74"/>
                  <a:gd name="T20" fmla="*/ 34 w 56"/>
                  <a:gd name="T21" fmla="*/ 45 h 74"/>
                  <a:gd name="T22" fmla="*/ 33 w 56"/>
                  <a:gd name="T23" fmla="*/ 7 h 74"/>
                  <a:gd name="T24" fmla="*/ 21 w 56"/>
                  <a:gd name="T25" fmla="*/ 0 h 74"/>
                  <a:gd name="T26" fmla="*/ 5 w 56"/>
                  <a:gd name="T27" fmla="*/ 9 h 74"/>
                  <a:gd name="T28" fmla="*/ 0 w 56"/>
                  <a:gd name="T29" fmla="*/ 7 h 7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6"/>
                  <a:gd name="T46" fmla="*/ 0 h 74"/>
                  <a:gd name="T47" fmla="*/ 56 w 56"/>
                  <a:gd name="T48" fmla="*/ 74 h 7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6" h="74">
                    <a:moveTo>
                      <a:pt x="0" y="7"/>
                    </a:moveTo>
                    <a:lnTo>
                      <a:pt x="0" y="23"/>
                    </a:lnTo>
                    <a:lnTo>
                      <a:pt x="3" y="24"/>
                    </a:lnTo>
                    <a:lnTo>
                      <a:pt x="3" y="54"/>
                    </a:lnTo>
                    <a:lnTo>
                      <a:pt x="3" y="73"/>
                    </a:lnTo>
                    <a:lnTo>
                      <a:pt x="22" y="72"/>
                    </a:lnTo>
                    <a:lnTo>
                      <a:pt x="55" y="72"/>
                    </a:lnTo>
                    <a:lnTo>
                      <a:pt x="55" y="55"/>
                    </a:lnTo>
                    <a:lnTo>
                      <a:pt x="44" y="54"/>
                    </a:lnTo>
                    <a:lnTo>
                      <a:pt x="44" y="46"/>
                    </a:lnTo>
                    <a:lnTo>
                      <a:pt x="34" y="45"/>
                    </a:lnTo>
                    <a:lnTo>
                      <a:pt x="33" y="7"/>
                    </a:lnTo>
                    <a:lnTo>
                      <a:pt x="21" y="0"/>
                    </a:lnTo>
                    <a:lnTo>
                      <a:pt x="5" y="9"/>
                    </a:lnTo>
                    <a:lnTo>
                      <a:pt x="0" y="7"/>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59" name="Freeform 10">
                <a:extLst>
                  <a:ext uri="{FF2B5EF4-FFF2-40B4-BE49-F238E27FC236}">
                    <a16:creationId xmlns:a16="http://schemas.microsoft.com/office/drawing/2014/main" id="{224E9FA8-6167-4AE4-81F0-A78EF75AE87F}"/>
                  </a:ext>
                </a:extLst>
              </p:cNvPr>
              <p:cNvSpPr>
                <a:spLocks/>
              </p:cNvSpPr>
              <p:nvPr/>
            </p:nvSpPr>
            <p:spPr bwMode="auto">
              <a:xfrm>
                <a:off x="589" y="552"/>
                <a:ext cx="53" cy="46"/>
              </a:xfrm>
              <a:custGeom>
                <a:avLst/>
                <a:gdLst>
                  <a:gd name="T0" fmla="*/ 1 w 53"/>
                  <a:gd name="T1" fmla="*/ 0 h 46"/>
                  <a:gd name="T2" fmla="*/ 0 w 53"/>
                  <a:gd name="T3" fmla="*/ 44 h 46"/>
                  <a:gd name="T4" fmla="*/ 40 w 53"/>
                  <a:gd name="T5" fmla="*/ 45 h 46"/>
                  <a:gd name="T6" fmla="*/ 50 w 53"/>
                  <a:gd name="T7" fmla="*/ 45 h 46"/>
                  <a:gd name="T8" fmla="*/ 51 w 53"/>
                  <a:gd name="T9" fmla="*/ 36 h 46"/>
                  <a:gd name="T10" fmla="*/ 52 w 53"/>
                  <a:gd name="T11" fmla="*/ 1 h 46"/>
                  <a:gd name="T12" fmla="*/ 11 w 53"/>
                  <a:gd name="T13" fmla="*/ 0 h 46"/>
                  <a:gd name="T14" fmla="*/ 1 w 53"/>
                  <a:gd name="T15" fmla="*/ 0 h 46"/>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46"/>
                  <a:gd name="T26" fmla="*/ 53 w 53"/>
                  <a:gd name="T27" fmla="*/ 46 h 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46">
                    <a:moveTo>
                      <a:pt x="1" y="0"/>
                    </a:moveTo>
                    <a:lnTo>
                      <a:pt x="0" y="44"/>
                    </a:lnTo>
                    <a:lnTo>
                      <a:pt x="40" y="45"/>
                    </a:lnTo>
                    <a:lnTo>
                      <a:pt x="50" y="45"/>
                    </a:lnTo>
                    <a:lnTo>
                      <a:pt x="51" y="36"/>
                    </a:lnTo>
                    <a:lnTo>
                      <a:pt x="52" y="1"/>
                    </a:lnTo>
                    <a:lnTo>
                      <a:pt x="11" y="0"/>
                    </a:lnTo>
                    <a:lnTo>
                      <a:pt x="1"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60" name="Freeform 11">
                <a:extLst>
                  <a:ext uri="{FF2B5EF4-FFF2-40B4-BE49-F238E27FC236}">
                    <a16:creationId xmlns:a16="http://schemas.microsoft.com/office/drawing/2014/main" id="{F4601229-2923-4580-9F15-DA30A3888E27}"/>
                  </a:ext>
                </a:extLst>
              </p:cNvPr>
              <p:cNvSpPr>
                <a:spLocks/>
              </p:cNvSpPr>
              <p:nvPr/>
            </p:nvSpPr>
            <p:spPr bwMode="auto">
              <a:xfrm>
                <a:off x="589" y="552"/>
                <a:ext cx="56" cy="47"/>
              </a:xfrm>
              <a:custGeom>
                <a:avLst/>
                <a:gdLst>
                  <a:gd name="T0" fmla="*/ 1 w 56"/>
                  <a:gd name="T1" fmla="*/ 0 h 47"/>
                  <a:gd name="T2" fmla="*/ 0 w 56"/>
                  <a:gd name="T3" fmla="*/ 45 h 47"/>
                  <a:gd name="T4" fmla="*/ 42 w 56"/>
                  <a:gd name="T5" fmla="*/ 46 h 47"/>
                  <a:gd name="T6" fmla="*/ 53 w 56"/>
                  <a:gd name="T7" fmla="*/ 46 h 47"/>
                  <a:gd name="T8" fmla="*/ 54 w 56"/>
                  <a:gd name="T9" fmla="*/ 36 h 47"/>
                  <a:gd name="T10" fmla="*/ 55 w 56"/>
                  <a:gd name="T11" fmla="*/ 1 h 47"/>
                  <a:gd name="T12" fmla="*/ 11 w 56"/>
                  <a:gd name="T13" fmla="*/ 0 h 47"/>
                  <a:gd name="T14" fmla="*/ 1 w 56"/>
                  <a:gd name="T15" fmla="*/ 0 h 47"/>
                  <a:gd name="T16" fmla="*/ 0 60000 65536"/>
                  <a:gd name="T17" fmla="*/ 0 60000 65536"/>
                  <a:gd name="T18" fmla="*/ 0 60000 65536"/>
                  <a:gd name="T19" fmla="*/ 0 60000 65536"/>
                  <a:gd name="T20" fmla="*/ 0 60000 65536"/>
                  <a:gd name="T21" fmla="*/ 0 60000 65536"/>
                  <a:gd name="T22" fmla="*/ 0 60000 65536"/>
                  <a:gd name="T23" fmla="*/ 0 60000 65536"/>
                  <a:gd name="T24" fmla="*/ 0 w 56"/>
                  <a:gd name="T25" fmla="*/ 0 h 47"/>
                  <a:gd name="T26" fmla="*/ 56 w 56"/>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6" h="47">
                    <a:moveTo>
                      <a:pt x="1" y="0"/>
                    </a:moveTo>
                    <a:lnTo>
                      <a:pt x="0" y="45"/>
                    </a:lnTo>
                    <a:lnTo>
                      <a:pt x="42" y="46"/>
                    </a:lnTo>
                    <a:lnTo>
                      <a:pt x="53" y="46"/>
                    </a:lnTo>
                    <a:lnTo>
                      <a:pt x="54" y="36"/>
                    </a:lnTo>
                    <a:lnTo>
                      <a:pt x="55" y="1"/>
                    </a:lnTo>
                    <a:lnTo>
                      <a:pt x="11" y="0"/>
                    </a:lnTo>
                    <a:lnTo>
                      <a:pt x="1"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61" name="Freeform 12">
                <a:extLst>
                  <a:ext uri="{FF2B5EF4-FFF2-40B4-BE49-F238E27FC236}">
                    <a16:creationId xmlns:a16="http://schemas.microsoft.com/office/drawing/2014/main" id="{1981D79A-C392-4584-AC2D-F45C18458E73}"/>
                  </a:ext>
                </a:extLst>
              </p:cNvPr>
              <p:cNvSpPr>
                <a:spLocks/>
              </p:cNvSpPr>
              <p:nvPr/>
            </p:nvSpPr>
            <p:spPr bwMode="auto">
              <a:xfrm>
                <a:off x="644" y="416"/>
                <a:ext cx="67" cy="82"/>
              </a:xfrm>
              <a:custGeom>
                <a:avLst/>
                <a:gdLst>
                  <a:gd name="T0" fmla="*/ 0 w 67"/>
                  <a:gd name="T1" fmla="*/ 20 h 82"/>
                  <a:gd name="T2" fmla="*/ 0 w 67"/>
                  <a:gd name="T3" fmla="*/ 80 h 82"/>
                  <a:gd name="T4" fmla="*/ 54 w 67"/>
                  <a:gd name="T5" fmla="*/ 81 h 82"/>
                  <a:gd name="T6" fmla="*/ 54 w 67"/>
                  <a:gd name="T7" fmla="*/ 52 h 82"/>
                  <a:gd name="T8" fmla="*/ 51 w 67"/>
                  <a:gd name="T9" fmla="*/ 51 h 82"/>
                  <a:gd name="T10" fmla="*/ 51 w 67"/>
                  <a:gd name="T11" fmla="*/ 34 h 82"/>
                  <a:gd name="T12" fmla="*/ 59 w 67"/>
                  <a:gd name="T13" fmla="*/ 28 h 82"/>
                  <a:gd name="T14" fmla="*/ 60 w 67"/>
                  <a:gd name="T15" fmla="*/ 16 h 82"/>
                  <a:gd name="T16" fmla="*/ 65 w 67"/>
                  <a:gd name="T17" fmla="*/ 12 h 82"/>
                  <a:gd name="T18" fmla="*/ 66 w 67"/>
                  <a:gd name="T19" fmla="*/ 4 h 82"/>
                  <a:gd name="T20" fmla="*/ 62 w 67"/>
                  <a:gd name="T21" fmla="*/ 3 h 82"/>
                  <a:gd name="T22" fmla="*/ 59 w 67"/>
                  <a:gd name="T23" fmla="*/ 0 h 82"/>
                  <a:gd name="T24" fmla="*/ 49 w 67"/>
                  <a:gd name="T25" fmla="*/ 2 h 82"/>
                  <a:gd name="T26" fmla="*/ 32 w 67"/>
                  <a:gd name="T27" fmla="*/ 10 h 82"/>
                  <a:gd name="T28" fmla="*/ 26 w 67"/>
                  <a:gd name="T29" fmla="*/ 10 h 82"/>
                  <a:gd name="T30" fmla="*/ 19 w 67"/>
                  <a:gd name="T31" fmla="*/ 14 h 82"/>
                  <a:gd name="T32" fmla="*/ 0 w 67"/>
                  <a:gd name="T33" fmla="*/ 20 h 8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7"/>
                  <a:gd name="T52" fmla="*/ 0 h 82"/>
                  <a:gd name="T53" fmla="*/ 67 w 67"/>
                  <a:gd name="T54" fmla="*/ 82 h 8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7" h="82">
                    <a:moveTo>
                      <a:pt x="0" y="20"/>
                    </a:moveTo>
                    <a:lnTo>
                      <a:pt x="0" y="80"/>
                    </a:lnTo>
                    <a:lnTo>
                      <a:pt x="54" y="81"/>
                    </a:lnTo>
                    <a:lnTo>
                      <a:pt x="54" y="52"/>
                    </a:lnTo>
                    <a:lnTo>
                      <a:pt x="51" y="51"/>
                    </a:lnTo>
                    <a:lnTo>
                      <a:pt x="51" y="34"/>
                    </a:lnTo>
                    <a:lnTo>
                      <a:pt x="59" y="28"/>
                    </a:lnTo>
                    <a:lnTo>
                      <a:pt x="60" y="16"/>
                    </a:lnTo>
                    <a:lnTo>
                      <a:pt x="65" y="12"/>
                    </a:lnTo>
                    <a:lnTo>
                      <a:pt x="66" y="4"/>
                    </a:lnTo>
                    <a:lnTo>
                      <a:pt x="62" y="3"/>
                    </a:lnTo>
                    <a:lnTo>
                      <a:pt x="59" y="0"/>
                    </a:lnTo>
                    <a:lnTo>
                      <a:pt x="49" y="2"/>
                    </a:lnTo>
                    <a:lnTo>
                      <a:pt x="32" y="10"/>
                    </a:lnTo>
                    <a:lnTo>
                      <a:pt x="26" y="10"/>
                    </a:lnTo>
                    <a:lnTo>
                      <a:pt x="19" y="14"/>
                    </a:lnTo>
                    <a:lnTo>
                      <a:pt x="0" y="2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62" name="Freeform 13">
                <a:extLst>
                  <a:ext uri="{FF2B5EF4-FFF2-40B4-BE49-F238E27FC236}">
                    <a16:creationId xmlns:a16="http://schemas.microsoft.com/office/drawing/2014/main" id="{79A7EB14-42D5-41CD-86C9-D4D52F88855E}"/>
                  </a:ext>
                </a:extLst>
              </p:cNvPr>
              <p:cNvSpPr>
                <a:spLocks/>
              </p:cNvSpPr>
              <p:nvPr/>
            </p:nvSpPr>
            <p:spPr bwMode="auto">
              <a:xfrm>
                <a:off x="644" y="416"/>
                <a:ext cx="69" cy="84"/>
              </a:xfrm>
              <a:custGeom>
                <a:avLst/>
                <a:gdLst>
                  <a:gd name="T0" fmla="*/ 0 w 69"/>
                  <a:gd name="T1" fmla="*/ 21 h 84"/>
                  <a:gd name="T2" fmla="*/ 0 w 69"/>
                  <a:gd name="T3" fmla="*/ 82 h 84"/>
                  <a:gd name="T4" fmla="*/ 56 w 69"/>
                  <a:gd name="T5" fmla="*/ 83 h 84"/>
                  <a:gd name="T6" fmla="*/ 55 w 69"/>
                  <a:gd name="T7" fmla="*/ 53 h 84"/>
                  <a:gd name="T8" fmla="*/ 53 w 69"/>
                  <a:gd name="T9" fmla="*/ 52 h 84"/>
                  <a:gd name="T10" fmla="*/ 53 w 69"/>
                  <a:gd name="T11" fmla="*/ 35 h 84"/>
                  <a:gd name="T12" fmla="*/ 61 w 69"/>
                  <a:gd name="T13" fmla="*/ 29 h 84"/>
                  <a:gd name="T14" fmla="*/ 62 w 69"/>
                  <a:gd name="T15" fmla="*/ 16 h 84"/>
                  <a:gd name="T16" fmla="*/ 67 w 69"/>
                  <a:gd name="T17" fmla="*/ 12 h 84"/>
                  <a:gd name="T18" fmla="*/ 68 w 69"/>
                  <a:gd name="T19" fmla="*/ 4 h 84"/>
                  <a:gd name="T20" fmla="*/ 64 w 69"/>
                  <a:gd name="T21" fmla="*/ 3 h 84"/>
                  <a:gd name="T22" fmla="*/ 61 w 69"/>
                  <a:gd name="T23" fmla="*/ 0 h 84"/>
                  <a:gd name="T24" fmla="*/ 50 w 69"/>
                  <a:gd name="T25" fmla="*/ 2 h 84"/>
                  <a:gd name="T26" fmla="*/ 33 w 69"/>
                  <a:gd name="T27" fmla="*/ 11 h 84"/>
                  <a:gd name="T28" fmla="*/ 27 w 69"/>
                  <a:gd name="T29" fmla="*/ 10 h 84"/>
                  <a:gd name="T30" fmla="*/ 20 w 69"/>
                  <a:gd name="T31" fmla="*/ 15 h 84"/>
                  <a:gd name="T32" fmla="*/ 0 w 69"/>
                  <a:gd name="T33" fmla="*/ 21 h 8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84"/>
                  <a:gd name="T53" fmla="*/ 69 w 69"/>
                  <a:gd name="T54" fmla="*/ 84 h 8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84">
                    <a:moveTo>
                      <a:pt x="0" y="21"/>
                    </a:moveTo>
                    <a:lnTo>
                      <a:pt x="0" y="82"/>
                    </a:lnTo>
                    <a:lnTo>
                      <a:pt x="56" y="83"/>
                    </a:lnTo>
                    <a:lnTo>
                      <a:pt x="55" y="53"/>
                    </a:lnTo>
                    <a:lnTo>
                      <a:pt x="53" y="52"/>
                    </a:lnTo>
                    <a:lnTo>
                      <a:pt x="53" y="35"/>
                    </a:lnTo>
                    <a:lnTo>
                      <a:pt x="61" y="29"/>
                    </a:lnTo>
                    <a:lnTo>
                      <a:pt x="62" y="16"/>
                    </a:lnTo>
                    <a:lnTo>
                      <a:pt x="67" y="12"/>
                    </a:lnTo>
                    <a:lnTo>
                      <a:pt x="68" y="4"/>
                    </a:lnTo>
                    <a:lnTo>
                      <a:pt x="64" y="3"/>
                    </a:lnTo>
                    <a:lnTo>
                      <a:pt x="61" y="0"/>
                    </a:lnTo>
                    <a:lnTo>
                      <a:pt x="50" y="2"/>
                    </a:lnTo>
                    <a:lnTo>
                      <a:pt x="33" y="11"/>
                    </a:lnTo>
                    <a:lnTo>
                      <a:pt x="27" y="10"/>
                    </a:lnTo>
                    <a:lnTo>
                      <a:pt x="20" y="15"/>
                    </a:lnTo>
                    <a:lnTo>
                      <a:pt x="0" y="2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63" name="Freeform 14">
                <a:extLst>
                  <a:ext uri="{FF2B5EF4-FFF2-40B4-BE49-F238E27FC236}">
                    <a16:creationId xmlns:a16="http://schemas.microsoft.com/office/drawing/2014/main" id="{0E48FD9C-CD15-4053-945B-F5828EBF60C7}"/>
                  </a:ext>
                </a:extLst>
              </p:cNvPr>
              <p:cNvSpPr>
                <a:spLocks/>
              </p:cNvSpPr>
              <p:nvPr/>
            </p:nvSpPr>
            <p:spPr bwMode="auto">
              <a:xfrm>
                <a:off x="933" y="652"/>
                <a:ext cx="44" cy="47"/>
              </a:xfrm>
              <a:custGeom>
                <a:avLst/>
                <a:gdLst>
                  <a:gd name="T0" fmla="*/ 0 w 44"/>
                  <a:gd name="T1" fmla="*/ 0 h 47"/>
                  <a:gd name="T2" fmla="*/ 0 w 44"/>
                  <a:gd name="T3" fmla="*/ 3 h 47"/>
                  <a:gd name="T4" fmla="*/ 2 w 44"/>
                  <a:gd name="T5" fmla="*/ 3 h 47"/>
                  <a:gd name="T6" fmla="*/ 2 w 44"/>
                  <a:gd name="T7" fmla="*/ 10 h 47"/>
                  <a:gd name="T8" fmla="*/ 6 w 44"/>
                  <a:gd name="T9" fmla="*/ 11 h 47"/>
                  <a:gd name="T10" fmla="*/ 7 w 44"/>
                  <a:gd name="T11" fmla="*/ 45 h 47"/>
                  <a:gd name="T12" fmla="*/ 20 w 44"/>
                  <a:gd name="T13" fmla="*/ 46 h 47"/>
                  <a:gd name="T14" fmla="*/ 33 w 44"/>
                  <a:gd name="T15" fmla="*/ 45 h 47"/>
                  <a:gd name="T16" fmla="*/ 32 w 44"/>
                  <a:gd name="T17" fmla="*/ 37 h 47"/>
                  <a:gd name="T18" fmla="*/ 43 w 44"/>
                  <a:gd name="T19" fmla="*/ 37 h 47"/>
                  <a:gd name="T20" fmla="*/ 42 w 44"/>
                  <a:gd name="T21" fmla="*/ 3 h 47"/>
                  <a:gd name="T22" fmla="*/ 36 w 44"/>
                  <a:gd name="T23" fmla="*/ 4 h 47"/>
                  <a:gd name="T24" fmla="*/ 31 w 44"/>
                  <a:gd name="T25" fmla="*/ 8 h 47"/>
                  <a:gd name="T26" fmla="*/ 28 w 44"/>
                  <a:gd name="T27" fmla="*/ 14 h 47"/>
                  <a:gd name="T28" fmla="*/ 23 w 44"/>
                  <a:gd name="T29" fmla="*/ 14 h 47"/>
                  <a:gd name="T30" fmla="*/ 21 w 44"/>
                  <a:gd name="T31" fmla="*/ 17 h 47"/>
                  <a:gd name="T32" fmla="*/ 19 w 44"/>
                  <a:gd name="T33" fmla="*/ 14 h 47"/>
                  <a:gd name="T34" fmla="*/ 19 w 44"/>
                  <a:gd name="T35" fmla="*/ 12 h 47"/>
                  <a:gd name="T36" fmla="*/ 23 w 44"/>
                  <a:gd name="T37" fmla="*/ 1 h 47"/>
                  <a:gd name="T38" fmla="*/ 2 w 44"/>
                  <a:gd name="T39" fmla="*/ 0 h 47"/>
                  <a:gd name="T40" fmla="*/ 0 w 44"/>
                  <a:gd name="T41" fmla="*/ 0 h 4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4"/>
                  <a:gd name="T64" fmla="*/ 0 h 47"/>
                  <a:gd name="T65" fmla="*/ 44 w 44"/>
                  <a:gd name="T66" fmla="*/ 47 h 4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4" h="47">
                    <a:moveTo>
                      <a:pt x="0" y="0"/>
                    </a:moveTo>
                    <a:lnTo>
                      <a:pt x="0" y="3"/>
                    </a:lnTo>
                    <a:lnTo>
                      <a:pt x="2" y="3"/>
                    </a:lnTo>
                    <a:lnTo>
                      <a:pt x="2" y="10"/>
                    </a:lnTo>
                    <a:lnTo>
                      <a:pt x="6" y="11"/>
                    </a:lnTo>
                    <a:lnTo>
                      <a:pt x="7" y="45"/>
                    </a:lnTo>
                    <a:lnTo>
                      <a:pt x="20" y="46"/>
                    </a:lnTo>
                    <a:lnTo>
                      <a:pt x="33" y="45"/>
                    </a:lnTo>
                    <a:lnTo>
                      <a:pt x="32" y="37"/>
                    </a:lnTo>
                    <a:lnTo>
                      <a:pt x="43" y="37"/>
                    </a:lnTo>
                    <a:lnTo>
                      <a:pt x="42" y="3"/>
                    </a:lnTo>
                    <a:lnTo>
                      <a:pt x="36" y="4"/>
                    </a:lnTo>
                    <a:lnTo>
                      <a:pt x="31" y="8"/>
                    </a:lnTo>
                    <a:lnTo>
                      <a:pt x="28" y="14"/>
                    </a:lnTo>
                    <a:lnTo>
                      <a:pt x="23" y="14"/>
                    </a:lnTo>
                    <a:lnTo>
                      <a:pt x="21" y="17"/>
                    </a:lnTo>
                    <a:lnTo>
                      <a:pt x="19" y="14"/>
                    </a:lnTo>
                    <a:lnTo>
                      <a:pt x="19" y="12"/>
                    </a:lnTo>
                    <a:lnTo>
                      <a:pt x="23" y="1"/>
                    </a:lnTo>
                    <a:lnTo>
                      <a:pt x="2"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64" name="Freeform 15">
                <a:extLst>
                  <a:ext uri="{FF2B5EF4-FFF2-40B4-BE49-F238E27FC236}">
                    <a16:creationId xmlns:a16="http://schemas.microsoft.com/office/drawing/2014/main" id="{7A02DD58-30DD-4F9A-880C-714FF6DAF5E5}"/>
                  </a:ext>
                </a:extLst>
              </p:cNvPr>
              <p:cNvSpPr>
                <a:spLocks/>
              </p:cNvSpPr>
              <p:nvPr/>
            </p:nvSpPr>
            <p:spPr bwMode="auto">
              <a:xfrm>
                <a:off x="933" y="652"/>
                <a:ext cx="46" cy="49"/>
              </a:xfrm>
              <a:custGeom>
                <a:avLst/>
                <a:gdLst>
                  <a:gd name="T0" fmla="*/ 0 w 46"/>
                  <a:gd name="T1" fmla="*/ 0 h 49"/>
                  <a:gd name="T2" fmla="*/ 0 w 46"/>
                  <a:gd name="T3" fmla="*/ 3 h 49"/>
                  <a:gd name="T4" fmla="*/ 2 w 46"/>
                  <a:gd name="T5" fmla="*/ 3 h 49"/>
                  <a:gd name="T6" fmla="*/ 2 w 46"/>
                  <a:gd name="T7" fmla="*/ 10 h 49"/>
                  <a:gd name="T8" fmla="*/ 7 w 46"/>
                  <a:gd name="T9" fmla="*/ 11 h 49"/>
                  <a:gd name="T10" fmla="*/ 7 w 46"/>
                  <a:gd name="T11" fmla="*/ 47 h 49"/>
                  <a:gd name="T12" fmla="*/ 20 w 46"/>
                  <a:gd name="T13" fmla="*/ 48 h 49"/>
                  <a:gd name="T14" fmla="*/ 34 w 46"/>
                  <a:gd name="T15" fmla="*/ 47 h 49"/>
                  <a:gd name="T16" fmla="*/ 34 w 46"/>
                  <a:gd name="T17" fmla="*/ 38 h 49"/>
                  <a:gd name="T18" fmla="*/ 45 w 46"/>
                  <a:gd name="T19" fmla="*/ 38 h 49"/>
                  <a:gd name="T20" fmla="*/ 44 w 46"/>
                  <a:gd name="T21" fmla="*/ 3 h 49"/>
                  <a:gd name="T22" fmla="*/ 38 w 46"/>
                  <a:gd name="T23" fmla="*/ 4 h 49"/>
                  <a:gd name="T24" fmla="*/ 32 w 46"/>
                  <a:gd name="T25" fmla="*/ 8 h 49"/>
                  <a:gd name="T26" fmla="*/ 29 w 46"/>
                  <a:gd name="T27" fmla="*/ 15 h 49"/>
                  <a:gd name="T28" fmla="*/ 24 w 46"/>
                  <a:gd name="T29" fmla="*/ 15 h 49"/>
                  <a:gd name="T30" fmla="*/ 22 w 46"/>
                  <a:gd name="T31" fmla="*/ 17 h 49"/>
                  <a:gd name="T32" fmla="*/ 20 w 46"/>
                  <a:gd name="T33" fmla="*/ 15 h 49"/>
                  <a:gd name="T34" fmla="*/ 20 w 46"/>
                  <a:gd name="T35" fmla="*/ 13 h 49"/>
                  <a:gd name="T36" fmla="*/ 25 w 46"/>
                  <a:gd name="T37" fmla="*/ 1 h 49"/>
                  <a:gd name="T38" fmla="*/ 2 w 46"/>
                  <a:gd name="T39" fmla="*/ 0 h 49"/>
                  <a:gd name="T40" fmla="*/ 0 w 46"/>
                  <a:gd name="T41" fmla="*/ 0 h 4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6"/>
                  <a:gd name="T64" fmla="*/ 0 h 49"/>
                  <a:gd name="T65" fmla="*/ 46 w 46"/>
                  <a:gd name="T66" fmla="*/ 49 h 4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6" h="49">
                    <a:moveTo>
                      <a:pt x="0" y="0"/>
                    </a:moveTo>
                    <a:lnTo>
                      <a:pt x="0" y="3"/>
                    </a:lnTo>
                    <a:lnTo>
                      <a:pt x="2" y="3"/>
                    </a:lnTo>
                    <a:lnTo>
                      <a:pt x="2" y="10"/>
                    </a:lnTo>
                    <a:lnTo>
                      <a:pt x="7" y="11"/>
                    </a:lnTo>
                    <a:lnTo>
                      <a:pt x="7" y="47"/>
                    </a:lnTo>
                    <a:lnTo>
                      <a:pt x="20" y="48"/>
                    </a:lnTo>
                    <a:lnTo>
                      <a:pt x="34" y="47"/>
                    </a:lnTo>
                    <a:lnTo>
                      <a:pt x="34" y="38"/>
                    </a:lnTo>
                    <a:lnTo>
                      <a:pt x="45" y="38"/>
                    </a:lnTo>
                    <a:lnTo>
                      <a:pt x="44" y="3"/>
                    </a:lnTo>
                    <a:lnTo>
                      <a:pt x="38" y="4"/>
                    </a:lnTo>
                    <a:lnTo>
                      <a:pt x="32" y="8"/>
                    </a:lnTo>
                    <a:lnTo>
                      <a:pt x="29" y="15"/>
                    </a:lnTo>
                    <a:lnTo>
                      <a:pt x="24" y="15"/>
                    </a:lnTo>
                    <a:lnTo>
                      <a:pt x="22" y="17"/>
                    </a:lnTo>
                    <a:lnTo>
                      <a:pt x="20" y="15"/>
                    </a:lnTo>
                    <a:lnTo>
                      <a:pt x="20" y="13"/>
                    </a:lnTo>
                    <a:lnTo>
                      <a:pt x="25" y="1"/>
                    </a:lnTo>
                    <a:lnTo>
                      <a:pt x="2"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65" name="Freeform 16">
                <a:extLst>
                  <a:ext uri="{FF2B5EF4-FFF2-40B4-BE49-F238E27FC236}">
                    <a16:creationId xmlns:a16="http://schemas.microsoft.com/office/drawing/2014/main" id="{5399D545-E371-4F12-9BA2-0BC42181D3E9}"/>
                  </a:ext>
                </a:extLst>
              </p:cNvPr>
              <p:cNvSpPr>
                <a:spLocks/>
              </p:cNvSpPr>
              <p:nvPr/>
            </p:nvSpPr>
            <p:spPr bwMode="auto">
              <a:xfrm>
                <a:off x="591" y="664"/>
                <a:ext cx="50" cy="58"/>
              </a:xfrm>
              <a:custGeom>
                <a:avLst/>
                <a:gdLst>
                  <a:gd name="T0" fmla="*/ 0 w 50"/>
                  <a:gd name="T1" fmla="*/ 17 h 58"/>
                  <a:gd name="T2" fmla="*/ 6 w 50"/>
                  <a:gd name="T3" fmla="*/ 0 h 58"/>
                  <a:gd name="T4" fmla="*/ 39 w 50"/>
                  <a:gd name="T5" fmla="*/ 0 h 58"/>
                  <a:gd name="T6" fmla="*/ 49 w 50"/>
                  <a:gd name="T7" fmla="*/ 0 h 58"/>
                  <a:gd name="T8" fmla="*/ 48 w 50"/>
                  <a:gd name="T9" fmla="*/ 35 h 58"/>
                  <a:gd name="T10" fmla="*/ 42 w 50"/>
                  <a:gd name="T11" fmla="*/ 39 h 58"/>
                  <a:gd name="T12" fmla="*/ 47 w 50"/>
                  <a:gd name="T13" fmla="*/ 50 h 58"/>
                  <a:gd name="T14" fmla="*/ 47 w 50"/>
                  <a:gd name="T15" fmla="*/ 57 h 58"/>
                  <a:gd name="T16" fmla="*/ 23 w 50"/>
                  <a:gd name="T17" fmla="*/ 41 h 58"/>
                  <a:gd name="T18" fmla="*/ 14 w 50"/>
                  <a:gd name="T19" fmla="*/ 24 h 58"/>
                  <a:gd name="T20" fmla="*/ 0 w 50"/>
                  <a:gd name="T21" fmla="*/ 17 h 5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0"/>
                  <a:gd name="T34" fmla="*/ 0 h 58"/>
                  <a:gd name="T35" fmla="*/ 50 w 50"/>
                  <a:gd name="T36" fmla="*/ 58 h 5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0" h="58">
                    <a:moveTo>
                      <a:pt x="0" y="17"/>
                    </a:moveTo>
                    <a:lnTo>
                      <a:pt x="6" y="0"/>
                    </a:lnTo>
                    <a:lnTo>
                      <a:pt x="39" y="0"/>
                    </a:lnTo>
                    <a:lnTo>
                      <a:pt x="49" y="0"/>
                    </a:lnTo>
                    <a:lnTo>
                      <a:pt x="48" y="35"/>
                    </a:lnTo>
                    <a:lnTo>
                      <a:pt x="42" y="39"/>
                    </a:lnTo>
                    <a:lnTo>
                      <a:pt x="47" y="50"/>
                    </a:lnTo>
                    <a:lnTo>
                      <a:pt x="47" y="57"/>
                    </a:lnTo>
                    <a:lnTo>
                      <a:pt x="23" y="41"/>
                    </a:lnTo>
                    <a:lnTo>
                      <a:pt x="14" y="24"/>
                    </a:lnTo>
                    <a:lnTo>
                      <a:pt x="0" y="17"/>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66" name="Freeform 17">
                <a:extLst>
                  <a:ext uri="{FF2B5EF4-FFF2-40B4-BE49-F238E27FC236}">
                    <a16:creationId xmlns:a16="http://schemas.microsoft.com/office/drawing/2014/main" id="{D75E8412-611C-4BC2-BEDD-48B7CF53FBA7}"/>
                  </a:ext>
                </a:extLst>
              </p:cNvPr>
              <p:cNvSpPr>
                <a:spLocks/>
              </p:cNvSpPr>
              <p:nvPr/>
            </p:nvSpPr>
            <p:spPr bwMode="auto">
              <a:xfrm>
                <a:off x="591" y="664"/>
                <a:ext cx="54" cy="61"/>
              </a:xfrm>
              <a:custGeom>
                <a:avLst/>
                <a:gdLst>
                  <a:gd name="T0" fmla="*/ 0 w 54"/>
                  <a:gd name="T1" fmla="*/ 18 h 61"/>
                  <a:gd name="T2" fmla="*/ 7 w 54"/>
                  <a:gd name="T3" fmla="*/ 0 h 61"/>
                  <a:gd name="T4" fmla="*/ 42 w 54"/>
                  <a:gd name="T5" fmla="*/ 0 h 61"/>
                  <a:gd name="T6" fmla="*/ 53 w 54"/>
                  <a:gd name="T7" fmla="*/ 0 h 61"/>
                  <a:gd name="T8" fmla="*/ 52 w 54"/>
                  <a:gd name="T9" fmla="*/ 37 h 61"/>
                  <a:gd name="T10" fmla="*/ 45 w 54"/>
                  <a:gd name="T11" fmla="*/ 41 h 61"/>
                  <a:gd name="T12" fmla="*/ 50 w 54"/>
                  <a:gd name="T13" fmla="*/ 53 h 61"/>
                  <a:gd name="T14" fmla="*/ 50 w 54"/>
                  <a:gd name="T15" fmla="*/ 60 h 61"/>
                  <a:gd name="T16" fmla="*/ 25 w 54"/>
                  <a:gd name="T17" fmla="*/ 43 h 61"/>
                  <a:gd name="T18" fmla="*/ 15 w 54"/>
                  <a:gd name="T19" fmla="*/ 25 h 61"/>
                  <a:gd name="T20" fmla="*/ 0 w 54"/>
                  <a:gd name="T21" fmla="*/ 18 h 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4"/>
                  <a:gd name="T34" fmla="*/ 0 h 61"/>
                  <a:gd name="T35" fmla="*/ 54 w 54"/>
                  <a:gd name="T36" fmla="*/ 61 h 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4" h="61">
                    <a:moveTo>
                      <a:pt x="0" y="18"/>
                    </a:moveTo>
                    <a:lnTo>
                      <a:pt x="7" y="0"/>
                    </a:lnTo>
                    <a:lnTo>
                      <a:pt x="42" y="0"/>
                    </a:lnTo>
                    <a:lnTo>
                      <a:pt x="53" y="0"/>
                    </a:lnTo>
                    <a:lnTo>
                      <a:pt x="52" y="37"/>
                    </a:lnTo>
                    <a:lnTo>
                      <a:pt x="45" y="41"/>
                    </a:lnTo>
                    <a:lnTo>
                      <a:pt x="50" y="53"/>
                    </a:lnTo>
                    <a:lnTo>
                      <a:pt x="50" y="60"/>
                    </a:lnTo>
                    <a:lnTo>
                      <a:pt x="25" y="43"/>
                    </a:lnTo>
                    <a:lnTo>
                      <a:pt x="15" y="25"/>
                    </a:lnTo>
                    <a:lnTo>
                      <a:pt x="0" y="18"/>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67" name="Freeform 18">
                <a:extLst>
                  <a:ext uri="{FF2B5EF4-FFF2-40B4-BE49-F238E27FC236}">
                    <a16:creationId xmlns:a16="http://schemas.microsoft.com/office/drawing/2014/main" id="{784D5B44-5199-4ABE-98B2-55319904CDB8}"/>
                  </a:ext>
                </a:extLst>
              </p:cNvPr>
              <p:cNvSpPr>
                <a:spLocks/>
              </p:cNvSpPr>
              <p:nvPr/>
            </p:nvSpPr>
            <p:spPr bwMode="auto">
              <a:xfrm>
                <a:off x="525" y="497"/>
                <a:ext cx="73" cy="53"/>
              </a:xfrm>
              <a:custGeom>
                <a:avLst/>
                <a:gdLst>
                  <a:gd name="T0" fmla="*/ 0 w 73"/>
                  <a:gd name="T1" fmla="*/ 51 h 53"/>
                  <a:gd name="T2" fmla="*/ 5 w 73"/>
                  <a:gd name="T3" fmla="*/ 42 h 53"/>
                  <a:gd name="T4" fmla="*/ 15 w 73"/>
                  <a:gd name="T5" fmla="*/ 25 h 53"/>
                  <a:gd name="T6" fmla="*/ 46 w 73"/>
                  <a:gd name="T7" fmla="*/ 13 h 53"/>
                  <a:gd name="T8" fmla="*/ 52 w 73"/>
                  <a:gd name="T9" fmla="*/ 0 h 53"/>
                  <a:gd name="T10" fmla="*/ 72 w 73"/>
                  <a:gd name="T11" fmla="*/ 0 h 53"/>
                  <a:gd name="T12" fmla="*/ 72 w 73"/>
                  <a:gd name="T13" fmla="*/ 52 h 53"/>
                  <a:gd name="T14" fmla="*/ 61 w 73"/>
                  <a:gd name="T15" fmla="*/ 52 h 53"/>
                  <a:gd name="T16" fmla="*/ 62 w 73"/>
                  <a:gd name="T17" fmla="*/ 44 h 53"/>
                  <a:gd name="T18" fmla="*/ 30 w 73"/>
                  <a:gd name="T19" fmla="*/ 44 h 53"/>
                  <a:gd name="T20" fmla="*/ 29 w 73"/>
                  <a:gd name="T21" fmla="*/ 52 h 53"/>
                  <a:gd name="T22" fmla="*/ 0 w 73"/>
                  <a:gd name="T23" fmla="*/ 51 h 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3"/>
                  <a:gd name="T37" fmla="*/ 0 h 53"/>
                  <a:gd name="T38" fmla="*/ 73 w 73"/>
                  <a:gd name="T39" fmla="*/ 53 h 5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3" h="53">
                    <a:moveTo>
                      <a:pt x="0" y="51"/>
                    </a:moveTo>
                    <a:lnTo>
                      <a:pt x="5" y="42"/>
                    </a:lnTo>
                    <a:lnTo>
                      <a:pt x="15" y="25"/>
                    </a:lnTo>
                    <a:lnTo>
                      <a:pt x="46" y="13"/>
                    </a:lnTo>
                    <a:lnTo>
                      <a:pt x="52" y="0"/>
                    </a:lnTo>
                    <a:lnTo>
                      <a:pt x="72" y="0"/>
                    </a:lnTo>
                    <a:lnTo>
                      <a:pt x="72" y="52"/>
                    </a:lnTo>
                    <a:lnTo>
                      <a:pt x="61" y="52"/>
                    </a:lnTo>
                    <a:lnTo>
                      <a:pt x="62" y="44"/>
                    </a:lnTo>
                    <a:lnTo>
                      <a:pt x="30" y="44"/>
                    </a:lnTo>
                    <a:lnTo>
                      <a:pt x="29" y="52"/>
                    </a:lnTo>
                    <a:lnTo>
                      <a:pt x="0" y="5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68" name="Freeform 19">
                <a:extLst>
                  <a:ext uri="{FF2B5EF4-FFF2-40B4-BE49-F238E27FC236}">
                    <a16:creationId xmlns:a16="http://schemas.microsoft.com/office/drawing/2014/main" id="{4F8F8214-53C3-4F4F-8A8A-7BCE5D65957E}"/>
                  </a:ext>
                </a:extLst>
              </p:cNvPr>
              <p:cNvSpPr>
                <a:spLocks/>
              </p:cNvSpPr>
              <p:nvPr/>
            </p:nvSpPr>
            <p:spPr bwMode="auto">
              <a:xfrm>
                <a:off x="525" y="497"/>
                <a:ext cx="76" cy="56"/>
              </a:xfrm>
              <a:custGeom>
                <a:avLst/>
                <a:gdLst>
                  <a:gd name="T0" fmla="*/ 0 w 76"/>
                  <a:gd name="T1" fmla="*/ 54 h 56"/>
                  <a:gd name="T2" fmla="*/ 5 w 76"/>
                  <a:gd name="T3" fmla="*/ 44 h 56"/>
                  <a:gd name="T4" fmla="*/ 15 w 76"/>
                  <a:gd name="T5" fmla="*/ 27 h 56"/>
                  <a:gd name="T6" fmla="*/ 48 w 76"/>
                  <a:gd name="T7" fmla="*/ 14 h 56"/>
                  <a:gd name="T8" fmla="*/ 54 w 76"/>
                  <a:gd name="T9" fmla="*/ 0 h 56"/>
                  <a:gd name="T10" fmla="*/ 75 w 76"/>
                  <a:gd name="T11" fmla="*/ 0 h 56"/>
                  <a:gd name="T12" fmla="*/ 75 w 76"/>
                  <a:gd name="T13" fmla="*/ 55 h 56"/>
                  <a:gd name="T14" fmla="*/ 64 w 76"/>
                  <a:gd name="T15" fmla="*/ 55 h 56"/>
                  <a:gd name="T16" fmla="*/ 64 w 76"/>
                  <a:gd name="T17" fmla="*/ 47 h 56"/>
                  <a:gd name="T18" fmla="*/ 31 w 76"/>
                  <a:gd name="T19" fmla="*/ 47 h 56"/>
                  <a:gd name="T20" fmla="*/ 31 w 76"/>
                  <a:gd name="T21" fmla="*/ 55 h 56"/>
                  <a:gd name="T22" fmla="*/ 0 w 76"/>
                  <a:gd name="T23" fmla="*/ 54 h 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6"/>
                  <a:gd name="T37" fmla="*/ 0 h 56"/>
                  <a:gd name="T38" fmla="*/ 76 w 76"/>
                  <a:gd name="T39" fmla="*/ 56 h 5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6" h="56">
                    <a:moveTo>
                      <a:pt x="0" y="54"/>
                    </a:moveTo>
                    <a:lnTo>
                      <a:pt x="5" y="44"/>
                    </a:lnTo>
                    <a:lnTo>
                      <a:pt x="15" y="27"/>
                    </a:lnTo>
                    <a:lnTo>
                      <a:pt x="48" y="14"/>
                    </a:lnTo>
                    <a:lnTo>
                      <a:pt x="54" y="0"/>
                    </a:lnTo>
                    <a:lnTo>
                      <a:pt x="75" y="0"/>
                    </a:lnTo>
                    <a:lnTo>
                      <a:pt x="75" y="55"/>
                    </a:lnTo>
                    <a:lnTo>
                      <a:pt x="64" y="55"/>
                    </a:lnTo>
                    <a:lnTo>
                      <a:pt x="64" y="47"/>
                    </a:lnTo>
                    <a:lnTo>
                      <a:pt x="31" y="47"/>
                    </a:lnTo>
                    <a:lnTo>
                      <a:pt x="31" y="55"/>
                    </a:lnTo>
                    <a:lnTo>
                      <a:pt x="0" y="54"/>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69" name="Freeform 20">
                <a:extLst>
                  <a:ext uri="{FF2B5EF4-FFF2-40B4-BE49-F238E27FC236}">
                    <a16:creationId xmlns:a16="http://schemas.microsoft.com/office/drawing/2014/main" id="{22139885-4D0F-42F5-B621-BF2DF1B4EFFF}"/>
                  </a:ext>
                </a:extLst>
              </p:cNvPr>
              <p:cNvSpPr>
                <a:spLocks/>
              </p:cNvSpPr>
              <p:nvPr/>
            </p:nvSpPr>
            <p:spPr bwMode="auto">
              <a:xfrm>
                <a:off x="922" y="700"/>
                <a:ext cx="30" cy="36"/>
              </a:xfrm>
              <a:custGeom>
                <a:avLst/>
                <a:gdLst>
                  <a:gd name="T0" fmla="*/ 0 w 30"/>
                  <a:gd name="T1" fmla="*/ 1 h 36"/>
                  <a:gd name="T2" fmla="*/ 1 w 30"/>
                  <a:gd name="T3" fmla="*/ 31 h 36"/>
                  <a:gd name="T4" fmla="*/ 20 w 30"/>
                  <a:gd name="T5" fmla="*/ 31 h 36"/>
                  <a:gd name="T6" fmla="*/ 20 w 30"/>
                  <a:gd name="T7" fmla="*/ 35 h 36"/>
                  <a:gd name="T8" fmla="*/ 29 w 30"/>
                  <a:gd name="T9" fmla="*/ 35 h 36"/>
                  <a:gd name="T10" fmla="*/ 28 w 30"/>
                  <a:gd name="T11" fmla="*/ 1 h 36"/>
                  <a:gd name="T12" fmla="*/ 16 w 30"/>
                  <a:gd name="T13" fmla="*/ 0 h 36"/>
                  <a:gd name="T14" fmla="*/ 0 w 30"/>
                  <a:gd name="T15" fmla="*/ 1 h 36"/>
                  <a:gd name="T16" fmla="*/ 0 60000 65536"/>
                  <a:gd name="T17" fmla="*/ 0 60000 65536"/>
                  <a:gd name="T18" fmla="*/ 0 60000 65536"/>
                  <a:gd name="T19" fmla="*/ 0 60000 65536"/>
                  <a:gd name="T20" fmla="*/ 0 60000 65536"/>
                  <a:gd name="T21" fmla="*/ 0 60000 65536"/>
                  <a:gd name="T22" fmla="*/ 0 60000 65536"/>
                  <a:gd name="T23" fmla="*/ 0 60000 65536"/>
                  <a:gd name="T24" fmla="*/ 0 w 30"/>
                  <a:gd name="T25" fmla="*/ 0 h 36"/>
                  <a:gd name="T26" fmla="*/ 30 w 30"/>
                  <a:gd name="T27" fmla="*/ 36 h 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 h="36">
                    <a:moveTo>
                      <a:pt x="0" y="1"/>
                    </a:moveTo>
                    <a:lnTo>
                      <a:pt x="1" y="31"/>
                    </a:lnTo>
                    <a:lnTo>
                      <a:pt x="20" y="31"/>
                    </a:lnTo>
                    <a:lnTo>
                      <a:pt x="20" y="35"/>
                    </a:lnTo>
                    <a:lnTo>
                      <a:pt x="29" y="35"/>
                    </a:lnTo>
                    <a:lnTo>
                      <a:pt x="28" y="1"/>
                    </a:lnTo>
                    <a:lnTo>
                      <a:pt x="16" y="0"/>
                    </a:lnTo>
                    <a:lnTo>
                      <a:pt x="0" y="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70" name="Freeform 21">
                <a:extLst>
                  <a:ext uri="{FF2B5EF4-FFF2-40B4-BE49-F238E27FC236}">
                    <a16:creationId xmlns:a16="http://schemas.microsoft.com/office/drawing/2014/main" id="{0FC40F60-2C55-4B70-8626-C165464C643D}"/>
                  </a:ext>
                </a:extLst>
              </p:cNvPr>
              <p:cNvSpPr>
                <a:spLocks/>
              </p:cNvSpPr>
              <p:nvPr/>
            </p:nvSpPr>
            <p:spPr bwMode="auto">
              <a:xfrm>
                <a:off x="922" y="700"/>
                <a:ext cx="33" cy="39"/>
              </a:xfrm>
              <a:custGeom>
                <a:avLst/>
                <a:gdLst>
                  <a:gd name="T0" fmla="*/ 0 w 33"/>
                  <a:gd name="T1" fmla="*/ 1 h 39"/>
                  <a:gd name="T2" fmla="*/ 1 w 33"/>
                  <a:gd name="T3" fmla="*/ 34 h 39"/>
                  <a:gd name="T4" fmla="*/ 22 w 33"/>
                  <a:gd name="T5" fmla="*/ 34 h 39"/>
                  <a:gd name="T6" fmla="*/ 22 w 33"/>
                  <a:gd name="T7" fmla="*/ 38 h 39"/>
                  <a:gd name="T8" fmla="*/ 32 w 33"/>
                  <a:gd name="T9" fmla="*/ 38 h 39"/>
                  <a:gd name="T10" fmla="*/ 31 w 33"/>
                  <a:gd name="T11" fmla="*/ 1 h 39"/>
                  <a:gd name="T12" fmla="*/ 17 w 33"/>
                  <a:gd name="T13" fmla="*/ 0 h 39"/>
                  <a:gd name="T14" fmla="*/ 0 w 33"/>
                  <a:gd name="T15" fmla="*/ 1 h 39"/>
                  <a:gd name="T16" fmla="*/ 0 60000 65536"/>
                  <a:gd name="T17" fmla="*/ 0 60000 65536"/>
                  <a:gd name="T18" fmla="*/ 0 60000 65536"/>
                  <a:gd name="T19" fmla="*/ 0 60000 65536"/>
                  <a:gd name="T20" fmla="*/ 0 60000 65536"/>
                  <a:gd name="T21" fmla="*/ 0 60000 65536"/>
                  <a:gd name="T22" fmla="*/ 0 60000 65536"/>
                  <a:gd name="T23" fmla="*/ 0 60000 65536"/>
                  <a:gd name="T24" fmla="*/ 0 w 33"/>
                  <a:gd name="T25" fmla="*/ 0 h 39"/>
                  <a:gd name="T26" fmla="*/ 33 w 33"/>
                  <a:gd name="T27" fmla="*/ 39 h 3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3" h="39">
                    <a:moveTo>
                      <a:pt x="0" y="1"/>
                    </a:moveTo>
                    <a:lnTo>
                      <a:pt x="1" y="34"/>
                    </a:lnTo>
                    <a:lnTo>
                      <a:pt x="22" y="34"/>
                    </a:lnTo>
                    <a:lnTo>
                      <a:pt x="22" y="38"/>
                    </a:lnTo>
                    <a:lnTo>
                      <a:pt x="32" y="38"/>
                    </a:lnTo>
                    <a:lnTo>
                      <a:pt x="31" y="1"/>
                    </a:lnTo>
                    <a:lnTo>
                      <a:pt x="17" y="0"/>
                    </a:lnTo>
                    <a:lnTo>
                      <a:pt x="0" y="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71" name="Freeform 22">
                <a:extLst>
                  <a:ext uri="{FF2B5EF4-FFF2-40B4-BE49-F238E27FC236}">
                    <a16:creationId xmlns:a16="http://schemas.microsoft.com/office/drawing/2014/main" id="{40ED6E83-86DA-4171-807F-C961C6431B1E}"/>
                  </a:ext>
                </a:extLst>
              </p:cNvPr>
              <p:cNvSpPr>
                <a:spLocks/>
              </p:cNvSpPr>
              <p:nvPr/>
            </p:nvSpPr>
            <p:spPr bwMode="auto">
              <a:xfrm>
                <a:off x="631" y="589"/>
                <a:ext cx="66" cy="47"/>
              </a:xfrm>
              <a:custGeom>
                <a:avLst/>
                <a:gdLst>
                  <a:gd name="T0" fmla="*/ 0 w 66"/>
                  <a:gd name="T1" fmla="*/ 9 h 47"/>
                  <a:gd name="T2" fmla="*/ 2 w 66"/>
                  <a:gd name="T3" fmla="*/ 19 h 47"/>
                  <a:gd name="T4" fmla="*/ 1 w 66"/>
                  <a:gd name="T5" fmla="*/ 46 h 47"/>
                  <a:gd name="T6" fmla="*/ 64 w 66"/>
                  <a:gd name="T7" fmla="*/ 46 h 47"/>
                  <a:gd name="T8" fmla="*/ 65 w 66"/>
                  <a:gd name="T9" fmla="*/ 27 h 47"/>
                  <a:gd name="T10" fmla="*/ 64 w 66"/>
                  <a:gd name="T11" fmla="*/ 0 h 47"/>
                  <a:gd name="T12" fmla="*/ 11 w 66"/>
                  <a:gd name="T13" fmla="*/ 0 h 47"/>
                  <a:gd name="T14" fmla="*/ 11 w 66"/>
                  <a:gd name="T15" fmla="*/ 9 h 47"/>
                  <a:gd name="T16" fmla="*/ 0 w 66"/>
                  <a:gd name="T17" fmla="*/ 9 h 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6"/>
                  <a:gd name="T28" fmla="*/ 0 h 47"/>
                  <a:gd name="T29" fmla="*/ 66 w 66"/>
                  <a:gd name="T30" fmla="*/ 47 h 4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6" h="47">
                    <a:moveTo>
                      <a:pt x="0" y="9"/>
                    </a:moveTo>
                    <a:lnTo>
                      <a:pt x="2" y="19"/>
                    </a:lnTo>
                    <a:lnTo>
                      <a:pt x="1" y="46"/>
                    </a:lnTo>
                    <a:lnTo>
                      <a:pt x="64" y="46"/>
                    </a:lnTo>
                    <a:lnTo>
                      <a:pt x="65" y="27"/>
                    </a:lnTo>
                    <a:lnTo>
                      <a:pt x="64" y="0"/>
                    </a:lnTo>
                    <a:lnTo>
                      <a:pt x="11" y="0"/>
                    </a:lnTo>
                    <a:lnTo>
                      <a:pt x="11" y="9"/>
                    </a:lnTo>
                    <a:lnTo>
                      <a:pt x="0" y="9"/>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72" name="Freeform 23">
                <a:extLst>
                  <a:ext uri="{FF2B5EF4-FFF2-40B4-BE49-F238E27FC236}">
                    <a16:creationId xmlns:a16="http://schemas.microsoft.com/office/drawing/2014/main" id="{F7823597-53D5-4F4C-89CD-12F0F17BD9FE}"/>
                  </a:ext>
                </a:extLst>
              </p:cNvPr>
              <p:cNvSpPr>
                <a:spLocks/>
              </p:cNvSpPr>
              <p:nvPr/>
            </p:nvSpPr>
            <p:spPr bwMode="auto">
              <a:xfrm>
                <a:off x="631" y="589"/>
                <a:ext cx="68" cy="50"/>
              </a:xfrm>
              <a:custGeom>
                <a:avLst/>
                <a:gdLst>
                  <a:gd name="T0" fmla="*/ 0 w 68"/>
                  <a:gd name="T1" fmla="*/ 9 h 50"/>
                  <a:gd name="T2" fmla="*/ 2 w 68"/>
                  <a:gd name="T3" fmla="*/ 20 h 50"/>
                  <a:gd name="T4" fmla="*/ 1 w 68"/>
                  <a:gd name="T5" fmla="*/ 49 h 50"/>
                  <a:gd name="T6" fmla="*/ 66 w 68"/>
                  <a:gd name="T7" fmla="*/ 49 h 50"/>
                  <a:gd name="T8" fmla="*/ 67 w 68"/>
                  <a:gd name="T9" fmla="*/ 29 h 50"/>
                  <a:gd name="T10" fmla="*/ 66 w 68"/>
                  <a:gd name="T11" fmla="*/ 0 h 50"/>
                  <a:gd name="T12" fmla="*/ 11 w 68"/>
                  <a:gd name="T13" fmla="*/ 0 h 50"/>
                  <a:gd name="T14" fmla="*/ 11 w 68"/>
                  <a:gd name="T15" fmla="*/ 10 h 50"/>
                  <a:gd name="T16" fmla="*/ 0 w 68"/>
                  <a:gd name="T17" fmla="*/ 9 h 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50"/>
                  <a:gd name="T29" fmla="*/ 68 w 68"/>
                  <a:gd name="T30" fmla="*/ 50 h 5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50">
                    <a:moveTo>
                      <a:pt x="0" y="9"/>
                    </a:moveTo>
                    <a:lnTo>
                      <a:pt x="2" y="20"/>
                    </a:lnTo>
                    <a:lnTo>
                      <a:pt x="1" y="49"/>
                    </a:lnTo>
                    <a:lnTo>
                      <a:pt x="66" y="49"/>
                    </a:lnTo>
                    <a:lnTo>
                      <a:pt x="67" y="29"/>
                    </a:lnTo>
                    <a:lnTo>
                      <a:pt x="66" y="0"/>
                    </a:lnTo>
                    <a:lnTo>
                      <a:pt x="11" y="0"/>
                    </a:lnTo>
                    <a:lnTo>
                      <a:pt x="11" y="10"/>
                    </a:lnTo>
                    <a:lnTo>
                      <a:pt x="0" y="9"/>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73" name="Freeform 24">
                <a:extLst>
                  <a:ext uri="{FF2B5EF4-FFF2-40B4-BE49-F238E27FC236}">
                    <a16:creationId xmlns:a16="http://schemas.microsoft.com/office/drawing/2014/main" id="{6995AA92-F5CC-4FC8-A7A6-87C635F9C1C4}"/>
                  </a:ext>
                </a:extLst>
              </p:cNvPr>
              <p:cNvSpPr>
                <a:spLocks/>
              </p:cNvSpPr>
              <p:nvPr/>
            </p:nvSpPr>
            <p:spPr bwMode="auto">
              <a:xfrm>
                <a:off x="697" y="618"/>
                <a:ext cx="53" cy="63"/>
              </a:xfrm>
              <a:custGeom>
                <a:avLst/>
                <a:gdLst>
                  <a:gd name="T0" fmla="*/ 1 w 53"/>
                  <a:gd name="T1" fmla="*/ 0 h 63"/>
                  <a:gd name="T2" fmla="*/ 0 w 53"/>
                  <a:gd name="T3" fmla="*/ 18 h 63"/>
                  <a:gd name="T4" fmla="*/ 0 w 53"/>
                  <a:gd name="T5" fmla="*/ 44 h 63"/>
                  <a:gd name="T6" fmla="*/ 1 w 53"/>
                  <a:gd name="T7" fmla="*/ 53 h 63"/>
                  <a:gd name="T8" fmla="*/ 11 w 53"/>
                  <a:gd name="T9" fmla="*/ 54 h 63"/>
                  <a:gd name="T10" fmla="*/ 11 w 53"/>
                  <a:gd name="T11" fmla="*/ 62 h 63"/>
                  <a:gd name="T12" fmla="*/ 52 w 53"/>
                  <a:gd name="T13" fmla="*/ 62 h 63"/>
                  <a:gd name="T14" fmla="*/ 52 w 53"/>
                  <a:gd name="T15" fmla="*/ 35 h 63"/>
                  <a:gd name="T16" fmla="*/ 52 w 53"/>
                  <a:gd name="T17" fmla="*/ 0 h 63"/>
                  <a:gd name="T18" fmla="*/ 1 w 53"/>
                  <a:gd name="T19" fmla="*/ 0 h 6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3"/>
                  <a:gd name="T31" fmla="*/ 0 h 63"/>
                  <a:gd name="T32" fmla="*/ 53 w 53"/>
                  <a:gd name="T33" fmla="*/ 63 h 6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3" h="63">
                    <a:moveTo>
                      <a:pt x="1" y="0"/>
                    </a:moveTo>
                    <a:lnTo>
                      <a:pt x="0" y="18"/>
                    </a:lnTo>
                    <a:lnTo>
                      <a:pt x="0" y="44"/>
                    </a:lnTo>
                    <a:lnTo>
                      <a:pt x="1" y="53"/>
                    </a:lnTo>
                    <a:lnTo>
                      <a:pt x="11" y="54"/>
                    </a:lnTo>
                    <a:lnTo>
                      <a:pt x="11" y="62"/>
                    </a:lnTo>
                    <a:lnTo>
                      <a:pt x="52" y="62"/>
                    </a:lnTo>
                    <a:lnTo>
                      <a:pt x="52" y="35"/>
                    </a:lnTo>
                    <a:lnTo>
                      <a:pt x="52" y="0"/>
                    </a:lnTo>
                    <a:lnTo>
                      <a:pt x="1"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74" name="Freeform 25">
                <a:extLst>
                  <a:ext uri="{FF2B5EF4-FFF2-40B4-BE49-F238E27FC236}">
                    <a16:creationId xmlns:a16="http://schemas.microsoft.com/office/drawing/2014/main" id="{385E4C9D-60C5-421F-B24E-917B88F27E34}"/>
                  </a:ext>
                </a:extLst>
              </p:cNvPr>
              <p:cNvSpPr>
                <a:spLocks/>
              </p:cNvSpPr>
              <p:nvPr/>
            </p:nvSpPr>
            <p:spPr bwMode="auto">
              <a:xfrm>
                <a:off x="697" y="618"/>
                <a:ext cx="56" cy="66"/>
              </a:xfrm>
              <a:custGeom>
                <a:avLst/>
                <a:gdLst>
                  <a:gd name="T0" fmla="*/ 1 w 56"/>
                  <a:gd name="T1" fmla="*/ 0 h 66"/>
                  <a:gd name="T2" fmla="*/ 0 w 56"/>
                  <a:gd name="T3" fmla="*/ 19 h 66"/>
                  <a:gd name="T4" fmla="*/ 0 w 56"/>
                  <a:gd name="T5" fmla="*/ 46 h 66"/>
                  <a:gd name="T6" fmla="*/ 1 w 56"/>
                  <a:gd name="T7" fmla="*/ 56 h 66"/>
                  <a:gd name="T8" fmla="*/ 12 w 56"/>
                  <a:gd name="T9" fmla="*/ 57 h 66"/>
                  <a:gd name="T10" fmla="*/ 12 w 56"/>
                  <a:gd name="T11" fmla="*/ 65 h 66"/>
                  <a:gd name="T12" fmla="*/ 55 w 56"/>
                  <a:gd name="T13" fmla="*/ 65 h 66"/>
                  <a:gd name="T14" fmla="*/ 55 w 56"/>
                  <a:gd name="T15" fmla="*/ 37 h 66"/>
                  <a:gd name="T16" fmla="*/ 55 w 56"/>
                  <a:gd name="T17" fmla="*/ 0 h 66"/>
                  <a:gd name="T18" fmla="*/ 1 w 56"/>
                  <a:gd name="T19" fmla="*/ 0 h 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6"/>
                  <a:gd name="T31" fmla="*/ 0 h 66"/>
                  <a:gd name="T32" fmla="*/ 56 w 56"/>
                  <a:gd name="T33" fmla="*/ 66 h 6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6" h="66">
                    <a:moveTo>
                      <a:pt x="1" y="0"/>
                    </a:moveTo>
                    <a:lnTo>
                      <a:pt x="0" y="19"/>
                    </a:lnTo>
                    <a:lnTo>
                      <a:pt x="0" y="46"/>
                    </a:lnTo>
                    <a:lnTo>
                      <a:pt x="1" y="56"/>
                    </a:lnTo>
                    <a:lnTo>
                      <a:pt x="12" y="57"/>
                    </a:lnTo>
                    <a:lnTo>
                      <a:pt x="12" y="65"/>
                    </a:lnTo>
                    <a:lnTo>
                      <a:pt x="55" y="65"/>
                    </a:lnTo>
                    <a:lnTo>
                      <a:pt x="55" y="37"/>
                    </a:lnTo>
                    <a:lnTo>
                      <a:pt x="55" y="0"/>
                    </a:lnTo>
                    <a:lnTo>
                      <a:pt x="1"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75" name="Freeform 26">
                <a:extLst>
                  <a:ext uri="{FF2B5EF4-FFF2-40B4-BE49-F238E27FC236}">
                    <a16:creationId xmlns:a16="http://schemas.microsoft.com/office/drawing/2014/main" id="{720CADB3-6D6D-46A4-A774-EC37FECC3C2A}"/>
                  </a:ext>
                </a:extLst>
              </p:cNvPr>
              <p:cNvSpPr>
                <a:spLocks/>
              </p:cNvSpPr>
              <p:nvPr/>
            </p:nvSpPr>
            <p:spPr bwMode="auto">
              <a:xfrm>
                <a:off x="799" y="766"/>
                <a:ext cx="68" cy="36"/>
              </a:xfrm>
              <a:custGeom>
                <a:avLst/>
                <a:gdLst>
                  <a:gd name="T0" fmla="*/ 0 w 68"/>
                  <a:gd name="T1" fmla="*/ 0 h 36"/>
                  <a:gd name="T2" fmla="*/ 1 w 68"/>
                  <a:gd name="T3" fmla="*/ 4 h 36"/>
                  <a:gd name="T4" fmla="*/ 7 w 68"/>
                  <a:gd name="T5" fmla="*/ 8 h 36"/>
                  <a:gd name="T6" fmla="*/ 16 w 68"/>
                  <a:gd name="T7" fmla="*/ 8 h 36"/>
                  <a:gd name="T8" fmla="*/ 16 w 68"/>
                  <a:gd name="T9" fmla="*/ 25 h 36"/>
                  <a:gd name="T10" fmla="*/ 12 w 68"/>
                  <a:gd name="T11" fmla="*/ 28 h 36"/>
                  <a:gd name="T12" fmla="*/ 9 w 68"/>
                  <a:gd name="T13" fmla="*/ 28 h 36"/>
                  <a:gd name="T14" fmla="*/ 6 w 68"/>
                  <a:gd name="T15" fmla="*/ 33 h 36"/>
                  <a:gd name="T16" fmla="*/ 6 w 68"/>
                  <a:gd name="T17" fmla="*/ 34 h 36"/>
                  <a:gd name="T18" fmla="*/ 67 w 68"/>
                  <a:gd name="T19" fmla="*/ 35 h 36"/>
                  <a:gd name="T20" fmla="*/ 67 w 68"/>
                  <a:gd name="T21" fmla="*/ 0 h 36"/>
                  <a:gd name="T22" fmla="*/ 47 w 68"/>
                  <a:gd name="T23" fmla="*/ 0 h 36"/>
                  <a:gd name="T24" fmla="*/ 16 w 68"/>
                  <a:gd name="T25" fmla="*/ 0 h 36"/>
                  <a:gd name="T26" fmla="*/ 0 w 68"/>
                  <a:gd name="T27" fmla="*/ 0 h 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8"/>
                  <a:gd name="T43" fmla="*/ 0 h 36"/>
                  <a:gd name="T44" fmla="*/ 68 w 68"/>
                  <a:gd name="T45" fmla="*/ 36 h 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8" h="36">
                    <a:moveTo>
                      <a:pt x="0" y="0"/>
                    </a:moveTo>
                    <a:lnTo>
                      <a:pt x="1" y="4"/>
                    </a:lnTo>
                    <a:lnTo>
                      <a:pt x="7" y="8"/>
                    </a:lnTo>
                    <a:lnTo>
                      <a:pt x="16" y="8"/>
                    </a:lnTo>
                    <a:lnTo>
                      <a:pt x="16" y="25"/>
                    </a:lnTo>
                    <a:lnTo>
                      <a:pt x="12" y="28"/>
                    </a:lnTo>
                    <a:lnTo>
                      <a:pt x="9" y="28"/>
                    </a:lnTo>
                    <a:lnTo>
                      <a:pt x="6" y="33"/>
                    </a:lnTo>
                    <a:lnTo>
                      <a:pt x="6" y="34"/>
                    </a:lnTo>
                    <a:lnTo>
                      <a:pt x="67" y="35"/>
                    </a:lnTo>
                    <a:lnTo>
                      <a:pt x="67" y="0"/>
                    </a:lnTo>
                    <a:lnTo>
                      <a:pt x="47" y="0"/>
                    </a:lnTo>
                    <a:lnTo>
                      <a:pt x="16"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76" name="Freeform 27">
                <a:extLst>
                  <a:ext uri="{FF2B5EF4-FFF2-40B4-BE49-F238E27FC236}">
                    <a16:creationId xmlns:a16="http://schemas.microsoft.com/office/drawing/2014/main" id="{336DAF4A-4265-4AF2-8115-EBF6253EB68D}"/>
                  </a:ext>
                </a:extLst>
              </p:cNvPr>
              <p:cNvSpPr>
                <a:spLocks/>
              </p:cNvSpPr>
              <p:nvPr/>
            </p:nvSpPr>
            <p:spPr bwMode="auto">
              <a:xfrm>
                <a:off x="799" y="766"/>
                <a:ext cx="71" cy="39"/>
              </a:xfrm>
              <a:custGeom>
                <a:avLst/>
                <a:gdLst>
                  <a:gd name="T0" fmla="*/ 0 w 71"/>
                  <a:gd name="T1" fmla="*/ 0 h 39"/>
                  <a:gd name="T2" fmla="*/ 1 w 71"/>
                  <a:gd name="T3" fmla="*/ 5 h 39"/>
                  <a:gd name="T4" fmla="*/ 8 w 71"/>
                  <a:gd name="T5" fmla="*/ 9 h 39"/>
                  <a:gd name="T6" fmla="*/ 17 w 71"/>
                  <a:gd name="T7" fmla="*/ 9 h 39"/>
                  <a:gd name="T8" fmla="*/ 17 w 71"/>
                  <a:gd name="T9" fmla="*/ 27 h 39"/>
                  <a:gd name="T10" fmla="*/ 13 w 71"/>
                  <a:gd name="T11" fmla="*/ 30 h 39"/>
                  <a:gd name="T12" fmla="*/ 10 w 71"/>
                  <a:gd name="T13" fmla="*/ 30 h 39"/>
                  <a:gd name="T14" fmla="*/ 6 w 71"/>
                  <a:gd name="T15" fmla="*/ 35 h 39"/>
                  <a:gd name="T16" fmla="*/ 6 w 71"/>
                  <a:gd name="T17" fmla="*/ 37 h 39"/>
                  <a:gd name="T18" fmla="*/ 70 w 71"/>
                  <a:gd name="T19" fmla="*/ 38 h 39"/>
                  <a:gd name="T20" fmla="*/ 70 w 71"/>
                  <a:gd name="T21" fmla="*/ 0 h 39"/>
                  <a:gd name="T22" fmla="*/ 49 w 71"/>
                  <a:gd name="T23" fmla="*/ 0 h 39"/>
                  <a:gd name="T24" fmla="*/ 17 w 71"/>
                  <a:gd name="T25" fmla="*/ 0 h 39"/>
                  <a:gd name="T26" fmla="*/ 0 w 71"/>
                  <a:gd name="T27" fmla="*/ 0 h 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1"/>
                  <a:gd name="T43" fmla="*/ 0 h 39"/>
                  <a:gd name="T44" fmla="*/ 71 w 71"/>
                  <a:gd name="T45" fmla="*/ 39 h 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1" h="39">
                    <a:moveTo>
                      <a:pt x="0" y="0"/>
                    </a:moveTo>
                    <a:lnTo>
                      <a:pt x="1" y="5"/>
                    </a:lnTo>
                    <a:lnTo>
                      <a:pt x="8" y="9"/>
                    </a:lnTo>
                    <a:lnTo>
                      <a:pt x="17" y="9"/>
                    </a:lnTo>
                    <a:lnTo>
                      <a:pt x="17" y="27"/>
                    </a:lnTo>
                    <a:lnTo>
                      <a:pt x="13" y="30"/>
                    </a:lnTo>
                    <a:lnTo>
                      <a:pt x="10" y="30"/>
                    </a:lnTo>
                    <a:lnTo>
                      <a:pt x="6" y="35"/>
                    </a:lnTo>
                    <a:lnTo>
                      <a:pt x="6" y="37"/>
                    </a:lnTo>
                    <a:lnTo>
                      <a:pt x="70" y="38"/>
                    </a:lnTo>
                    <a:lnTo>
                      <a:pt x="70" y="0"/>
                    </a:lnTo>
                    <a:lnTo>
                      <a:pt x="49" y="0"/>
                    </a:lnTo>
                    <a:lnTo>
                      <a:pt x="17"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77" name="Freeform 28">
                <a:extLst>
                  <a:ext uri="{FF2B5EF4-FFF2-40B4-BE49-F238E27FC236}">
                    <a16:creationId xmlns:a16="http://schemas.microsoft.com/office/drawing/2014/main" id="{2D992BC8-2903-4012-AA0B-C92A23E70E5C}"/>
                  </a:ext>
                </a:extLst>
              </p:cNvPr>
              <p:cNvSpPr>
                <a:spLocks/>
              </p:cNvSpPr>
              <p:nvPr/>
            </p:nvSpPr>
            <p:spPr bwMode="auto">
              <a:xfrm>
                <a:off x="670" y="789"/>
                <a:ext cx="49" cy="45"/>
              </a:xfrm>
              <a:custGeom>
                <a:avLst/>
                <a:gdLst>
                  <a:gd name="T0" fmla="*/ 0 w 49"/>
                  <a:gd name="T1" fmla="*/ 0 h 45"/>
                  <a:gd name="T2" fmla="*/ 3 w 49"/>
                  <a:gd name="T3" fmla="*/ 2 h 45"/>
                  <a:gd name="T4" fmla="*/ 5 w 49"/>
                  <a:gd name="T5" fmla="*/ 7 h 45"/>
                  <a:gd name="T6" fmla="*/ 13 w 49"/>
                  <a:gd name="T7" fmla="*/ 17 h 45"/>
                  <a:gd name="T8" fmla="*/ 3 w 49"/>
                  <a:gd name="T9" fmla="*/ 31 h 45"/>
                  <a:gd name="T10" fmla="*/ 2 w 49"/>
                  <a:gd name="T11" fmla="*/ 35 h 45"/>
                  <a:gd name="T12" fmla="*/ 5 w 49"/>
                  <a:gd name="T13" fmla="*/ 44 h 45"/>
                  <a:gd name="T14" fmla="*/ 13 w 49"/>
                  <a:gd name="T15" fmla="*/ 44 h 45"/>
                  <a:gd name="T16" fmla="*/ 40 w 49"/>
                  <a:gd name="T17" fmla="*/ 30 h 45"/>
                  <a:gd name="T18" fmla="*/ 47 w 49"/>
                  <a:gd name="T19" fmla="*/ 25 h 45"/>
                  <a:gd name="T20" fmla="*/ 48 w 49"/>
                  <a:gd name="T21" fmla="*/ 15 h 45"/>
                  <a:gd name="T22" fmla="*/ 46 w 49"/>
                  <a:gd name="T23" fmla="*/ 1 h 45"/>
                  <a:gd name="T24" fmla="*/ 0 w 49"/>
                  <a:gd name="T25" fmla="*/ 0 h 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9"/>
                  <a:gd name="T40" fmla="*/ 0 h 45"/>
                  <a:gd name="T41" fmla="*/ 49 w 49"/>
                  <a:gd name="T42" fmla="*/ 45 h 4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9" h="45">
                    <a:moveTo>
                      <a:pt x="0" y="0"/>
                    </a:moveTo>
                    <a:lnTo>
                      <a:pt x="3" y="2"/>
                    </a:lnTo>
                    <a:lnTo>
                      <a:pt x="5" y="7"/>
                    </a:lnTo>
                    <a:lnTo>
                      <a:pt x="13" y="17"/>
                    </a:lnTo>
                    <a:lnTo>
                      <a:pt x="3" y="31"/>
                    </a:lnTo>
                    <a:lnTo>
                      <a:pt x="2" y="35"/>
                    </a:lnTo>
                    <a:lnTo>
                      <a:pt x="5" y="44"/>
                    </a:lnTo>
                    <a:lnTo>
                      <a:pt x="13" y="44"/>
                    </a:lnTo>
                    <a:lnTo>
                      <a:pt x="40" y="30"/>
                    </a:lnTo>
                    <a:lnTo>
                      <a:pt x="47" y="25"/>
                    </a:lnTo>
                    <a:lnTo>
                      <a:pt x="48" y="15"/>
                    </a:lnTo>
                    <a:lnTo>
                      <a:pt x="46" y="1"/>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78" name="Freeform 29">
                <a:extLst>
                  <a:ext uri="{FF2B5EF4-FFF2-40B4-BE49-F238E27FC236}">
                    <a16:creationId xmlns:a16="http://schemas.microsoft.com/office/drawing/2014/main" id="{95416D31-89D9-4D81-AA4C-2661C68133AC}"/>
                  </a:ext>
                </a:extLst>
              </p:cNvPr>
              <p:cNvSpPr>
                <a:spLocks/>
              </p:cNvSpPr>
              <p:nvPr/>
            </p:nvSpPr>
            <p:spPr bwMode="auto">
              <a:xfrm>
                <a:off x="670" y="789"/>
                <a:ext cx="52" cy="47"/>
              </a:xfrm>
              <a:custGeom>
                <a:avLst/>
                <a:gdLst>
                  <a:gd name="T0" fmla="*/ 0 w 52"/>
                  <a:gd name="T1" fmla="*/ 0 h 47"/>
                  <a:gd name="T2" fmla="*/ 3 w 52"/>
                  <a:gd name="T3" fmla="*/ 2 h 47"/>
                  <a:gd name="T4" fmla="*/ 5 w 52"/>
                  <a:gd name="T5" fmla="*/ 8 h 47"/>
                  <a:gd name="T6" fmla="*/ 13 w 52"/>
                  <a:gd name="T7" fmla="*/ 17 h 47"/>
                  <a:gd name="T8" fmla="*/ 3 w 52"/>
                  <a:gd name="T9" fmla="*/ 32 h 47"/>
                  <a:gd name="T10" fmla="*/ 3 w 52"/>
                  <a:gd name="T11" fmla="*/ 36 h 47"/>
                  <a:gd name="T12" fmla="*/ 5 w 52"/>
                  <a:gd name="T13" fmla="*/ 46 h 47"/>
                  <a:gd name="T14" fmla="*/ 13 w 52"/>
                  <a:gd name="T15" fmla="*/ 46 h 47"/>
                  <a:gd name="T16" fmla="*/ 43 w 52"/>
                  <a:gd name="T17" fmla="*/ 31 h 47"/>
                  <a:gd name="T18" fmla="*/ 50 w 52"/>
                  <a:gd name="T19" fmla="*/ 26 h 47"/>
                  <a:gd name="T20" fmla="*/ 51 w 52"/>
                  <a:gd name="T21" fmla="*/ 15 h 47"/>
                  <a:gd name="T22" fmla="*/ 49 w 52"/>
                  <a:gd name="T23" fmla="*/ 1 h 47"/>
                  <a:gd name="T24" fmla="*/ 0 w 52"/>
                  <a:gd name="T25" fmla="*/ 0 h 4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
                  <a:gd name="T40" fmla="*/ 0 h 47"/>
                  <a:gd name="T41" fmla="*/ 52 w 52"/>
                  <a:gd name="T42" fmla="*/ 47 h 4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 h="47">
                    <a:moveTo>
                      <a:pt x="0" y="0"/>
                    </a:moveTo>
                    <a:lnTo>
                      <a:pt x="3" y="2"/>
                    </a:lnTo>
                    <a:lnTo>
                      <a:pt x="5" y="8"/>
                    </a:lnTo>
                    <a:lnTo>
                      <a:pt x="13" y="17"/>
                    </a:lnTo>
                    <a:lnTo>
                      <a:pt x="3" y="32"/>
                    </a:lnTo>
                    <a:lnTo>
                      <a:pt x="3" y="36"/>
                    </a:lnTo>
                    <a:lnTo>
                      <a:pt x="5" y="46"/>
                    </a:lnTo>
                    <a:lnTo>
                      <a:pt x="13" y="46"/>
                    </a:lnTo>
                    <a:lnTo>
                      <a:pt x="43" y="31"/>
                    </a:lnTo>
                    <a:lnTo>
                      <a:pt x="50" y="26"/>
                    </a:lnTo>
                    <a:lnTo>
                      <a:pt x="51" y="15"/>
                    </a:lnTo>
                    <a:lnTo>
                      <a:pt x="49" y="1"/>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79" name="Freeform 30">
                <a:extLst>
                  <a:ext uri="{FF2B5EF4-FFF2-40B4-BE49-F238E27FC236}">
                    <a16:creationId xmlns:a16="http://schemas.microsoft.com/office/drawing/2014/main" id="{F923DF04-5656-4B90-BC74-31D392347E6F}"/>
                  </a:ext>
                </a:extLst>
              </p:cNvPr>
              <p:cNvSpPr>
                <a:spLocks/>
              </p:cNvSpPr>
              <p:nvPr/>
            </p:nvSpPr>
            <p:spPr bwMode="auto">
              <a:xfrm>
                <a:off x="795" y="803"/>
                <a:ext cx="73" cy="46"/>
              </a:xfrm>
              <a:custGeom>
                <a:avLst/>
                <a:gdLst>
                  <a:gd name="T0" fmla="*/ 0 w 73"/>
                  <a:gd name="T1" fmla="*/ 10 h 46"/>
                  <a:gd name="T2" fmla="*/ 0 w 73"/>
                  <a:gd name="T3" fmla="*/ 44 h 46"/>
                  <a:gd name="T4" fmla="*/ 41 w 73"/>
                  <a:gd name="T5" fmla="*/ 44 h 46"/>
                  <a:gd name="T6" fmla="*/ 41 w 73"/>
                  <a:gd name="T7" fmla="*/ 45 h 46"/>
                  <a:gd name="T8" fmla="*/ 72 w 73"/>
                  <a:gd name="T9" fmla="*/ 45 h 46"/>
                  <a:gd name="T10" fmla="*/ 71 w 73"/>
                  <a:gd name="T11" fmla="*/ 9 h 46"/>
                  <a:gd name="T12" fmla="*/ 71 w 73"/>
                  <a:gd name="T13" fmla="*/ 1 h 46"/>
                  <a:gd name="T14" fmla="*/ 10 w 73"/>
                  <a:gd name="T15" fmla="*/ 0 h 46"/>
                  <a:gd name="T16" fmla="*/ 10 w 73"/>
                  <a:gd name="T17" fmla="*/ 3 h 46"/>
                  <a:gd name="T18" fmla="*/ 3 w 73"/>
                  <a:gd name="T19" fmla="*/ 5 h 46"/>
                  <a:gd name="T20" fmla="*/ 0 w 73"/>
                  <a:gd name="T21" fmla="*/ 10 h 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3"/>
                  <a:gd name="T34" fmla="*/ 0 h 46"/>
                  <a:gd name="T35" fmla="*/ 73 w 73"/>
                  <a:gd name="T36" fmla="*/ 46 h 4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3" h="46">
                    <a:moveTo>
                      <a:pt x="0" y="10"/>
                    </a:moveTo>
                    <a:lnTo>
                      <a:pt x="0" y="44"/>
                    </a:lnTo>
                    <a:lnTo>
                      <a:pt x="41" y="44"/>
                    </a:lnTo>
                    <a:lnTo>
                      <a:pt x="41" y="45"/>
                    </a:lnTo>
                    <a:lnTo>
                      <a:pt x="72" y="45"/>
                    </a:lnTo>
                    <a:lnTo>
                      <a:pt x="71" y="9"/>
                    </a:lnTo>
                    <a:lnTo>
                      <a:pt x="71" y="1"/>
                    </a:lnTo>
                    <a:lnTo>
                      <a:pt x="10" y="0"/>
                    </a:lnTo>
                    <a:lnTo>
                      <a:pt x="10" y="3"/>
                    </a:lnTo>
                    <a:lnTo>
                      <a:pt x="3" y="5"/>
                    </a:lnTo>
                    <a:lnTo>
                      <a:pt x="0" y="1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80" name="Freeform 31">
                <a:extLst>
                  <a:ext uri="{FF2B5EF4-FFF2-40B4-BE49-F238E27FC236}">
                    <a16:creationId xmlns:a16="http://schemas.microsoft.com/office/drawing/2014/main" id="{CC3A5936-74F6-4A38-A58F-EF5479A28F3B}"/>
                  </a:ext>
                </a:extLst>
              </p:cNvPr>
              <p:cNvSpPr>
                <a:spLocks/>
              </p:cNvSpPr>
              <p:nvPr/>
            </p:nvSpPr>
            <p:spPr bwMode="auto">
              <a:xfrm>
                <a:off x="795" y="803"/>
                <a:ext cx="76" cy="50"/>
              </a:xfrm>
              <a:custGeom>
                <a:avLst/>
                <a:gdLst>
                  <a:gd name="T0" fmla="*/ 0 w 76"/>
                  <a:gd name="T1" fmla="*/ 11 h 50"/>
                  <a:gd name="T2" fmla="*/ 0 w 76"/>
                  <a:gd name="T3" fmla="*/ 47 h 50"/>
                  <a:gd name="T4" fmla="*/ 43 w 76"/>
                  <a:gd name="T5" fmla="*/ 47 h 50"/>
                  <a:gd name="T6" fmla="*/ 43 w 76"/>
                  <a:gd name="T7" fmla="*/ 49 h 50"/>
                  <a:gd name="T8" fmla="*/ 75 w 76"/>
                  <a:gd name="T9" fmla="*/ 49 h 50"/>
                  <a:gd name="T10" fmla="*/ 74 w 76"/>
                  <a:gd name="T11" fmla="*/ 9 h 50"/>
                  <a:gd name="T12" fmla="*/ 74 w 76"/>
                  <a:gd name="T13" fmla="*/ 1 h 50"/>
                  <a:gd name="T14" fmla="*/ 11 w 76"/>
                  <a:gd name="T15" fmla="*/ 0 h 50"/>
                  <a:gd name="T16" fmla="*/ 10 w 76"/>
                  <a:gd name="T17" fmla="*/ 3 h 50"/>
                  <a:gd name="T18" fmla="*/ 3 w 76"/>
                  <a:gd name="T19" fmla="*/ 6 h 50"/>
                  <a:gd name="T20" fmla="*/ 0 w 76"/>
                  <a:gd name="T21" fmla="*/ 11 h 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50"/>
                  <a:gd name="T35" fmla="*/ 76 w 76"/>
                  <a:gd name="T36" fmla="*/ 50 h 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50">
                    <a:moveTo>
                      <a:pt x="0" y="11"/>
                    </a:moveTo>
                    <a:lnTo>
                      <a:pt x="0" y="47"/>
                    </a:lnTo>
                    <a:lnTo>
                      <a:pt x="43" y="47"/>
                    </a:lnTo>
                    <a:lnTo>
                      <a:pt x="43" y="49"/>
                    </a:lnTo>
                    <a:lnTo>
                      <a:pt x="75" y="49"/>
                    </a:lnTo>
                    <a:lnTo>
                      <a:pt x="74" y="9"/>
                    </a:lnTo>
                    <a:lnTo>
                      <a:pt x="74" y="1"/>
                    </a:lnTo>
                    <a:lnTo>
                      <a:pt x="11" y="0"/>
                    </a:lnTo>
                    <a:lnTo>
                      <a:pt x="10" y="3"/>
                    </a:lnTo>
                    <a:lnTo>
                      <a:pt x="3" y="6"/>
                    </a:lnTo>
                    <a:lnTo>
                      <a:pt x="0" y="1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81" name="Freeform 32">
                <a:extLst>
                  <a:ext uri="{FF2B5EF4-FFF2-40B4-BE49-F238E27FC236}">
                    <a16:creationId xmlns:a16="http://schemas.microsoft.com/office/drawing/2014/main" id="{C0F44E3E-4FB5-4E77-B00F-99AD18DE5594}"/>
                  </a:ext>
                </a:extLst>
              </p:cNvPr>
              <p:cNvSpPr>
                <a:spLocks/>
              </p:cNvSpPr>
              <p:nvPr/>
            </p:nvSpPr>
            <p:spPr bwMode="auto">
              <a:xfrm>
                <a:off x="869" y="766"/>
                <a:ext cx="53" cy="45"/>
              </a:xfrm>
              <a:custGeom>
                <a:avLst/>
                <a:gdLst>
                  <a:gd name="T0" fmla="*/ 0 w 53"/>
                  <a:gd name="T1" fmla="*/ 1 h 45"/>
                  <a:gd name="T2" fmla="*/ 0 w 53"/>
                  <a:gd name="T3" fmla="*/ 36 h 45"/>
                  <a:gd name="T4" fmla="*/ 0 w 53"/>
                  <a:gd name="T5" fmla="*/ 44 h 45"/>
                  <a:gd name="T6" fmla="*/ 41 w 53"/>
                  <a:gd name="T7" fmla="*/ 44 h 45"/>
                  <a:gd name="T8" fmla="*/ 52 w 53"/>
                  <a:gd name="T9" fmla="*/ 44 h 45"/>
                  <a:gd name="T10" fmla="*/ 52 w 53"/>
                  <a:gd name="T11" fmla="*/ 9 h 45"/>
                  <a:gd name="T12" fmla="*/ 52 w 53"/>
                  <a:gd name="T13" fmla="*/ 0 h 45"/>
                  <a:gd name="T14" fmla="*/ 10 w 53"/>
                  <a:gd name="T15" fmla="*/ 0 h 45"/>
                  <a:gd name="T16" fmla="*/ 0 w 53"/>
                  <a:gd name="T17" fmla="*/ 1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3"/>
                  <a:gd name="T28" fmla="*/ 0 h 45"/>
                  <a:gd name="T29" fmla="*/ 53 w 53"/>
                  <a:gd name="T30" fmla="*/ 45 h 4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3" h="45">
                    <a:moveTo>
                      <a:pt x="0" y="1"/>
                    </a:moveTo>
                    <a:lnTo>
                      <a:pt x="0" y="36"/>
                    </a:lnTo>
                    <a:lnTo>
                      <a:pt x="0" y="44"/>
                    </a:lnTo>
                    <a:lnTo>
                      <a:pt x="41" y="44"/>
                    </a:lnTo>
                    <a:lnTo>
                      <a:pt x="52" y="44"/>
                    </a:lnTo>
                    <a:lnTo>
                      <a:pt x="52" y="9"/>
                    </a:lnTo>
                    <a:lnTo>
                      <a:pt x="52" y="0"/>
                    </a:lnTo>
                    <a:lnTo>
                      <a:pt x="10" y="0"/>
                    </a:lnTo>
                    <a:lnTo>
                      <a:pt x="0" y="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82" name="Freeform 33">
                <a:extLst>
                  <a:ext uri="{FF2B5EF4-FFF2-40B4-BE49-F238E27FC236}">
                    <a16:creationId xmlns:a16="http://schemas.microsoft.com/office/drawing/2014/main" id="{165AE944-8B4D-4A51-8E96-51CE14C0C3EF}"/>
                  </a:ext>
                </a:extLst>
              </p:cNvPr>
              <p:cNvSpPr>
                <a:spLocks/>
              </p:cNvSpPr>
              <p:nvPr/>
            </p:nvSpPr>
            <p:spPr bwMode="auto">
              <a:xfrm>
                <a:off x="869" y="766"/>
                <a:ext cx="56" cy="46"/>
              </a:xfrm>
              <a:custGeom>
                <a:avLst/>
                <a:gdLst>
                  <a:gd name="T0" fmla="*/ 0 w 56"/>
                  <a:gd name="T1" fmla="*/ 1 h 46"/>
                  <a:gd name="T2" fmla="*/ 0 w 56"/>
                  <a:gd name="T3" fmla="*/ 37 h 46"/>
                  <a:gd name="T4" fmla="*/ 0 w 56"/>
                  <a:gd name="T5" fmla="*/ 45 h 46"/>
                  <a:gd name="T6" fmla="*/ 43 w 56"/>
                  <a:gd name="T7" fmla="*/ 45 h 46"/>
                  <a:gd name="T8" fmla="*/ 55 w 56"/>
                  <a:gd name="T9" fmla="*/ 45 h 46"/>
                  <a:gd name="T10" fmla="*/ 55 w 56"/>
                  <a:gd name="T11" fmla="*/ 9 h 46"/>
                  <a:gd name="T12" fmla="*/ 55 w 56"/>
                  <a:gd name="T13" fmla="*/ 0 h 46"/>
                  <a:gd name="T14" fmla="*/ 11 w 56"/>
                  <a:gd name="T15" fmla="*/ 0 h 46"/>
                  <a:gd name="T16" fmla="*/ 0 w 56"/>
                  <a:gd name="T17" fmla="*/ 1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6"/>
                  <a:gd name="T28" fmla="*/ 0 h 46"/>
                  <a:gd name="T29" fmla="*/ 56 w 56"/>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6" h="46">
                    <a:moveTo>
                      <a:pt x="0" y="1"/>
                    </a:moveTo>
                    <a:lnTo>
                      <a:pt x="0" y="37"/>
                    </a:lnTo>
                    <a:lnTo>
                      <a:pt x="0" y="45"/>
                    </a:lnTo>
                    <a:lnTo>
                      <a:pt x="43" y="45"/>
                    </a:lnTo>
                    <a:lnTo>
                      <a:pt x="55" y="45"/>
                    </a:lnTo>
                    <a:lnTo>
                      <a:pt x="55" y="9"/>
                    </a:lnTo>
                    <a:lnTo>
                      <a:pt x="55" y="0"/>
                    </a:lnTo>
                    <a:lnTo>
                      <a:pt x="11" y="0"/>
                    </a:lnTo>
                    <a:lnTo>
                      <a:pt x="0" y="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83" name="Freeform 34">
                <a:extLst>
                  <a:ext uri="{FF2B5EF4-FFF2-40B4-BE49-F238E27FC236}">
                    <a16:creationId xmlns:a16="http://schemas.microsoft.com/office/drawing/2014/main" id="{F214EFE2-3855-4C50-9BC4-5CBE39997D89}"/>
                  </a:ext>
                </a:extLst>
              </p:cNvPr>
              <p:cNvSpPr>
                <a:spLocks/>
              </p:cNvSpPr>
              <p:nvPr/>
            </p:nvSpPr>
            <p:spPr bwMode="auto">
              <a:xfrm>
                <a:off x="978" y="587"/>
                <a:ext cx="67" cy="66"/>
              </a:xfrm>
              <a:custGeom>
                <a:avLst/>
                <a:gdLst>
                  <a:gd name="T0" fmla="*/ 0 w 67"/>
                  <a:gd name="T1" fmla="*/ 65 h 66"/>
                  <a:gd name="T2" fmla="*/ 10 w 67"/>
                  <a:gd name="T3" fmla="*/ 48 h 66"/>
                  <a:gd name="T4" fmla="*/ 13 w 67"/>
                  <a:gd name="T5" fmla="*/ 45 h 66"/>
                  <a:gd name="T6" fmla="*/ 17 w 67"/>
                  <a:gd name="T7" fmla="*/ 47 h 66"/>
                  <a:gd name="T8" fmla="*/ 27 w 67"/>
                  <a:gd name="T9" fmla="*/ 42 h 66"/>
                  <a:gd name="T10" fmla="*/ 31 w 67"/>
                  <a:gd name="T11" fmla="*/ 46 h 66"/>
                  <a:gd name="T12" fmla="*/ 33 w 67"/>
                  <a:gd name="T13" fmla="*/ 44 h 66"/>
                  <a:gd name="T14" fmla="*/ 31 w 67"/>
                  <a:gd name="T15" fmla="*/ 39 h 66"/>
                  <a:gd name="T16" fmla="*/ 34 w 67"/>
                  <a:gd name="T17" fmla="*/ 29 h 66"/>
                  <a:gd name="T18" fmla="*/ 43 w 67"/>
                  <a:gd name="T19" fmla="*/ 17 h 66"/>
                  <a:gd name="T20" fmla="*/ 43 w 67"/>
                  <a:gd name="T21" fmla="*/ 12 h 66"/>
                  <a:gd name="T22" fmla="*/ 50 w 67"/>
                  <a:gd name="T23" fmla="*/ 13 h 66"/>
                  <a:gd name="T24" fmla="*/ 50 w 67"/>
                  <a:gd name="T25" fmla="*/ 10 h 66"/>
                  <a:gd name="T26" fmla="*/ 54 w 67"/>
                  <a:gd name="T27" fmla="*/ 9 h 66"/>
                  <a:gd name="T28" fmla="*/ 52 w 67"/>
                  <a:gd name="T29" fmla="*/ 4 h 66"/>
                  <a:gd name="T30" fmla="*/ 57 w 67"/>
                  <a:gd name="T31" fmla="*/ 3 h 66"/>
                  <a:gd name="T32" fmla="*/ 57 w 67"/>
                  <a:gd name="T33" fmla="*/ 0 h 66"/>
                  <a:gd name="T34" fmla="*/ 64 w 67"/>
                  <a:gd name="T35" fmla="*/ 0 h 66"/>
                  <a:gd name="T36" fmla="*/ 66 w 67"/>
                  <a:gd name="T37" fmla="*/ 3 h 66"/>
                  <a:gd name="T38" fmla="*/ 60 w 67"/>
                  <a:gd name="T39" fmla="*/ 11 h 66"/>
                  <a:gd name="T40" fmla="*/ 59 w 67"/>
                  <a:gd name="T41" fmla="*/ 20 h 66"/>
                  <a:gd name="T42" fmla="*/ 53 w 67"/>
                  <a:gd name="T43" fmla="*/ 23 h 66"/>
                  <a:gd name="T44" fmla="*/ 47 w 67"/>
                  <a:gd name="T45" fmla="*/ 34 h 66"/>
                  <a:gd name="T46" fmla="*/ 47 w 67"/>
                  <a:gd name="T47" fmla="*/ 39 h 66"/>
                  <a:gd name="T48" fmla="*/ 37 w 67"/>
                  <a:gd name="T49" fmla="*/ 50 h 66"/>
                  <a:gd name="T50" fmla="*/ 33 w 67"/>
                  <a:gd name="T51" fmla="*/ 64 h 66"/>
                  <a:gd name="T52" fmla="*/ 0 w 67"/>
                  <a:gd name="T53" fmla="*/ 65 h 6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7"/>
                  <a:gd name="T82" fmla="*/ 0 h 66"/>
                  <a:gd name="T83" fmla="*/ 67 w 67"/>
                  <a:gd name="T84" fmla="*/ 66 h 6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7" h="66">
                    <a:moveTo>
                      <a:pt x="0" y="65"/>
                    </a:moveTo>
                    <a:lnTo>
                      <a:pt x="10" y="48"/>
                    </a:lnTo>
                    <a:lnTo>
                      <a:pt x="13" y="45"/>
                    </a:lnTo>
                    <a:lnTo>
                      <a:pt x="17" y="47"/>
                    </a:lnTo>
                    <a:lnTo>
                      <a:pt x="27" y="42"/>
                    </a:lnTo>
                    <a:lnTo>
                      <a:pt x="31" y="46"/>
                    </a:lnTo>
                    <a:lnTo>
                      <a:pt x="33" y="44"/>
                    </a:lnTo>
                    <a:lnTo>
                      <a:pt x="31" y="39"/>
                    </a:lnTo>
                    <a:lnTo>
                      <a:pt x="34" y="29"/>
                    </a:lnTo>
                    <a:lnTo>
                      <a:pt x="43" y="17"/>
                    </a:lnTo>
                    <a:lnTo>
                      <a:pt x="43" y="12"/>
                    </a:lnTo>
                    <a:lnTo>
                      <a:pt x="50" y="13"/>
                    </a:lnTo>
                    <a:lnTo>
                      <a:pt x="50" y="10"/>
                    </a:lnTo>
                    <a:lnTo>
                      <a:pt x="54" y="9"/>
                    </a:lnTo>
                    <a:lnTo>
                      <a:pt x="52" y="4"/>
                    </a:lnTo>
                    <a:lnTo>
                      <a:pt x="57" y="3"/>
                    </a:lnTo>
                    <a:lnTo>
                      <a:pt x="57" y="0"/>
                    </a:lnTo>
                    <a:lnTo>
                      <a:pt x="64" y="0"/>
                    </a:lnTo>
                    <a:lnTo>
                      <a:pt x="66" y="3"/>
                    </a:lnTo>
                    <a:lnTo>
                      <a:pt x="60" y="11"/>
                    </a:lnTo>
                    <a:lnTo>
                      <a:pt x="59" y="20"/>
                    </a:lnTo>
                    <a:lnTo>
                      <a:pt x="53" y="23"/>
                    </a:lnTo>
                    <a:lnTo>
                      <a:pt x="47" y="34"/>
                    </a:lnTo>
                    <a:lnTo>
                      <a:pt x="47" y="39"/>
                    </a:lnTo>
                    <a:lnTo>
                      <a:pt x="37" y="50"/>
                    </a:lnTo>
                    <a:lnTo>
                      <a:pt x="33" y="64"/>
                    </a:lnTo>
                    <a:lnTo>
                      <a:pt x="0" y="65"/>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84" name="Freeform 35">
                <a:extLst>
                  <a:ext uri="{FF2B5EF4-FFF2-40B4-BE49-F238E27FC236}">
                    <a16:creationId xmlns:a16="http://schemas.microsoft.com/office/drawing/2014/main" id="{C2738A20-8D99-4BD6-A59E-D2C837DE8823}"/>
                  </a:ext>
                </a:extLst>
              </p:cNvPr>
              <p:cNvSpPr>
                <a:spLocks/>
              </p:cNvSpPr>
              <p:nvPr/>
            </p:nvSpPr>
            <p:spPr bwMode="auto">
              <a:xfrm>
                <a:off x="978" y="587"/>
                <a:ext cx="69" cy="68"/>
              </a:xfrm>
              <a:custGeom>
                <a:avLst/>
                <a:gdLst>
                  <a:gd name="T0" fmla="*/ 0 w 69"/>
                  <a:gd name="T1" fmla="*/ 67 h 68"/>
                  <a:gd name="T2" fmla="*/ 10 w 69"/>
                  <a:gd name="T3" fmla="*/ 49 h 68"/>
                  <a:gd name="T4" fmla="*/ 13 w 69"/>
                  <a:gd name="T5" fmla="*/ 47 h 68"/>
                  <a:gd name="T6" fmla="*/ 18 w 69"/>
                  <a:gd name="T7" fmla="*/ 48 h 68"/>
                  <a:gd name="T8" fmla="*/ 28 w 69"/>
                  <a:gd name="T9" fmla="*/ 43 h 68"/>
                  <a:gd name="T10" fmla="*/ 31 w 69"/>
                  <a:gd name="T11" fmla="*/ 47 h 68"/>
                  <a:gd name="T12" fmla="*/ 34 w 69"/>
                  <a:gd name="T13" fmla="*/ 46 h 68"/>
                  <a:gd name="T14" fmla="*/ 32 w 69"/>
                  <a:gd name="T15" fmla="*/ 40 h 68"/>
                  <a:gd name="T16" fmla="*/ 35 w 69"/>
                  <a:gd name="T17" fmla="*/ 30 h 68"/>
                  <a:gd name="T18" fmla="*/ 44 w 69"/>
                  <a:gd name="T19" fmla="*/ 18 h 68"/>
                  <a:gd name="T20" fmla="*/ 44 w 69"/>
                  <a:gd name="T21" fmla="*/ 13 h 68"/>
                  <a:gd name="T22" fmla="*/ 52 w 69"/>
                  <a:gd name="T23" fmla="*/ 13 h 68"/>
                  <a:gd name="T24" fmla="*/ 51 w 69"/>
                  <a:gd name="T25" fmla="*/ 11 h 68"/>
                  <a:gd name="T26" fmla="*/ 55 w 69"/>
                  <a:gd name="T27" fmla="*/ 10 h 68"/>
                  <a:gd name="T28" fmla="*/ 54 w 69"/>
                  <a:gd name="T29" fmla="*/ 4 h 68"/>
                  <a:gd name="T30" fmla="*/ 58 w 69"/>
                  <a:gd name="T31" fmla="*/ 3 h 68"/>
                  <a:gd name="T32" fmla="*/ 58 w 69"/>
                  <a:gd name="T33" fmla="*/ 0 h 68"/>
                  <a:gd name="T34" fmla="*/ 66 w 69"/>
                  <a:gd name="T35" fmla="*/ 0 h 68"/>
                  <a:gd name="T36" fmla="*/ 68 w 69"/>
                  <a:gd name="T37" fmla="*/ 3 h 68"/>
                  <a:gd name="T38" fmla="*/ 62 w 69"/>
                  <a:gd name="T39" fmla="*/ 11 h 68"/>
                  <a:gd name="T40" fmla="*/ 61 w 69"/>
                  <a:gd name="T41" fmla="*/ 20 h 68"/>
                  <a:gd name="T42" fmla="*/ 55 w 69"/>
                  <a:gd name="T43" fmla="*/ 24 h 68"/>
                  <a:gd name="T44" fmla="*/ 49 w 69"/>
                  <a:gd name="T45" fmla="*/ 36 h 68"/>
                  <a:gd name="T46" fmla="*/ 48 w 69"/>
                  <a:gd name="T47" fmla="*/ 41 h 68"/>
                  <a:gd name="T48" fmla="*/ 39 w 69"/>
                  <a:gd name="T49" fmla="*/ 52 h 68"/>
                  <a:gd name="T50" fmla="*/ 34 w 69"/>
                  <a:gd name="T51" fmla="*/ 66 h 68"/>
                  <a:gd name="T52" fmla="*/ 0 w 69"/>
                  <a:gd name="T53" fmla="*/ 67 h 6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9"/>
                  <a:gd name="T82" fmla="*/ 0 h 68"/>
                  <a:gd name="T83" fmla="*/ 69 w 69"/>
                  <a:gd name="T84" fmla="*/ 68 h 6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9" h="68">
                    <a:moveTo>
                      <a:pt x="0" y="67"/>
                    </a:moveTo>
                    <a:lnTo>
                      <a:pt x="10" y="49"/>
                    </a:lnTo>
                    <a:lnTo>
                      <a:pt x="13" y="47"/>
                    </a:lnTo>
                    <a:lnTo>
                      <a:pt x="18" y="48"/>
                    </a:lnTo>
                    <a:lnTo>
                      <a:pt x="28" y="43"/>
                    </a:lnTo>
                    <a:lnTo>
                      <a:pt x="31" y="47"/>
                    </a:lnTo>
                    <a:lnTo>
                      <a:pt x="34" y="46"/>
                    </a:lnTo>
                    <a:lnTo>
                      <a:pt x="32" y="40"/>
                    </a:lnTo>
                    <a:lnTo>
                      <a:pt x="35" y="30"/>
                    </a:lnTo>
                    <a:lnTo>
                      <a:pt x="44" y="18"/>
                    </a:lnTo>
                    <a:lnTo>
                      <a:pt x="44" y="13"/>
                    </a:lnTo>
                    <a:lnTo>
                      <a:pt x="52" y="13"/>
                    </a:lnTo>
                    <a:lnTo>
                      <a:pt x="51" y="11"/>
                    </a:lnTo>
                    <a:lnTo>
                      <a:pt x="55" y="10"/>
                    </a:lnTo>
                    <a:lnTo>
                      <a:pt x="54" y="4"/>
                    </a:lnTo>
                    <a:lnTo>
                      <a:pt x="58" y="3"/>
                    </a:lnTo>
                    <a:lnTo>
                      <a:pt x="58" y="0"/>
                    </a:lnTo>
                    <a:lnTo>
                      <a:pt x="66" y="0"/>
                    </a:lnTo>
                    <a:lnTo>
                      <a:pt x="68" y="3"/>
                    </a:lnTo>
                    <a:lnTo>
                      <a:pt x="62" y="11"/>
                    </a:lnTo>
                    <a:lnTo>
                      <a:pt x="61" y="20"/>
                    </a:lnTo>
                    <a:lnTo>
                      <a:pt x="55" y="24"/>
                    </a:lnTo>
                    <a:lnTo>
                      <a:pt x="49" y="36"/>
                    </a:lnTo>
                    <a:lnTo>
                      <a:pt x="48" y="41"/>
                    </a:lnTo>
                    <a:lnTo>
                      <a:pt x="39" y="52"/>
                    </a:lnTo>
                    <a:lnTo>
                      <a:pt x="34" y="66"/>
                    </a:lnTo>
                    <a:lnTo>
                      <a:pt x="0" y="67"/>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85" name="Freeform 36">
                <a:extLst>
                  <a:ext uri="{FF2B5EF4-FFF2-40B4-BE49-F238E27FC236}">
                    <a16:creationId xmlns:a16="http://schemas.microsoft.com/office/drawing/2014/main" id="{E9D943DF-4B18-4CB4-B43C-A4F38DB574DE}"/>
                  </a:ext>
                </a:extLst>
              </p:cNvPr>
              <p:cNvSpPr>
                <a:spLocks/>
              </p:cNvSpPr>
              <p:nvPr/>
            </p:nvSpPr>
            <p:spPr bwMode="auto">
              <a:xfrm>
                <a:off x="579" y="435"/>
                <a:ext cx="62" cy="62"/>
              </a:xfrm>
              <a:custGeom>
                <a:avLst/>
                <a:gdLst>
                  <a:gd name="T0" fmla="*/ 0 w 62"/>
                  <a:gd name="T1" fmla="*/ 9 h 62"/>
                  <a:gd name="T2" fmla="*/ 0 w 62"/>
                  <a:gd name="T3" fmla="*/ 33 h 62"/>
                  <a:gd name="T4" fmla="*/ 0 w 62"/>
                  <a:gd name="T5" fmla="*/ 61 h 62"/>
                  <a:gd name="T6" fmla="*/ 19 w 62"/>
                  <a:gd name="T7" fmla="*/ 61 h 62"/>
                  <a:gd name="T8" fmla="*/ 61 w 62"/>
                  <a:gd name="T9" fmla="*/ 61 h 62"/>
                  <a:gd name="T10" fmla="*/ 61 w 62"/>
                  <a:gd name="T11" fmla="*/ 1 h 62"/>
                  <a:gd name="T12" fmla="*/ 55 w 62"/>
                  <a:gd name="T13" fmla="*/ 1 h 62"/>
                  <a:gd name="T14" fmla="*/ 40 w 62"/>
                  <a:gd name="T15" fmla="*/ 8 h 62"/>
                  <a:gd name="T16" fmla="*/ 31 w 62"/>
                  <a:gd name="T17" fmla="*/ 8 h 62"/>
                  <a:gd name="T18" fmla="*/ 17 w 62"/>
                  <a:gd name="T19" fmla="*/ 1 h 62"/>
                  <a:gd name="T20" fmla="*/ 13 w 62"/>
                  <a:gd name="T21" fmla="*/ 6 h 62"/>
                  <a:gd name="T22" fmla="*/ 11 w 62"/>
                  <a:gd name="T23" fmla="*/ 5 h 62"/>
                  <a:gd name="T24" fmla="*/ 12 w 62"/>
                  <a:gd name="T25" fmla="*/ 0 h 62"/>
                  <a:gd name="T26" fmla="*/ 0 w 62"/>
                  <a:gd name="T27" fmla="*/ 9 h 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2"/>
                  <a:gd name="T43" fmla="*/ 0 h 62"/>
                  <a:gd name="T44" fmla="*/ 62 w 62"/>
                  <a:gd name="T45" fmla="*/ 62 h 6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2" h="62">
                    <a:moveTo>
                      <a:pt x="0" y="9"/>
                    </a:moveTo>
                    <a:lnTo>
                      <a:pt x="0" y="33"/>
                    </a:lnTo>
                    <a:lnTo>
                      <a:pt x="0" y="61"/>
                    </a:lnTo>
                    <a:lnTo>
                      <a:pt x="19" y="61"/>
                    </a:lnTo>
                    <a:lnTo>
                      <a:pt x="61" y="61"/>
                    </a:lnTo>
                    <a:lnTo>
                      <a:pt x="61" y="1"/>
                    </a:lnTo>
                    <a:lnTo>
                      <a:pt x="55" y="1"/>
                    </a:lnTo>
                    <a:lnTo>
                      <a:pt x="40" y="8"/>
                    </a:lnTo>
                    <a:lnTo>
                      <a:pt x="31" y="8"/>
                    </a:lnTo>
                    <a:lnTo>
                      <a:pt x="17" y="1"/>
                    </a:lnTo>
                    <a:lnTo>
                      <a:pt x="13" y="6"/>
                    </a:lnTo>
                    <a:lnTo>
                      <a:pt x="11" y="5"/>
                    </a:lnTo>
                    <a:lnTo>
                      <a:pt x="12" y="0"/>
                    </a:lnTo>
                    <a:lnTo>
                      <a:pt x="0" y="9"/>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86" name="Freeform 37">
                <a:extLst>
                  <a:ext uri="{FF2B5EF4-FFF2-40B4-BE49-F238E27FC236}">
                    <a16:creationId xmlns:a16="http://schemas.microsoft.com/office/drawing/2014/main" id="{2CBC6597-D88A-40FE-843E-0C1EDDF4D7E8}"/>
                  </a:ext>
                </a:extLst>
              </p:cNvPr>
              <p:cNvSpPr>
                <a:spLocks/>
              </p:cNvSpPr>
              <p:nvPr/>
            </p:nvSpPr>
            <p:spPr bwMode="auto">
              <a:xfrm>
                <a:off x="579" y="435"/>
                <a:ext cx="66" cy="63"/>
              </a:xfrm>
              <a:custGeom>
                <a:avLst/>
                <a:gdLst>
                  <a:gd name="T0" fmla="*/ 0 w 66"/>
                  <a:gd name="T1" fmla="*/ 9 h 63"/>
                  <a:gd name="T2" fmla="*/ 0 w 66"/>
                  <a:gd name="T3" fmla="*/ 33 h 63"/>
                  <a:gd name="T4" fmla="*/ 0 w 66"/>
                  <a:gd name="T5" fmla="*/ 62 h 63"/>
                  <a:gd name="T6" fmla="*/ 21 w 66"/>
                  <a:gd name="T7" fmla="*/ 62 h 63"/>
                  <a:gd name="T8" fmla="*/ 65 w 66"/>
                  <a:gd name="T9" fmla="*/ 62 h 63"/>
                  <a:gd name="T10" fmla="*/ 65 w 66"/>
                  <a:gd name="T11" fmla="*/ 1 h 63"/>
                  <a:gd name="T12" fmla="*/ 59 w 66"/>
                  <a:gd name="T13" fmla="*/ 1 h 63"/>
                  <a:gd name="T14" fmla="*/ 42 w 66"/>
                  <a:gd name="T15" fmla="*/ 8 h 63"/>
                  <a:gd name="T16" fmla="*/ 33 w 66"/>
                  <a:gd name="T17" fmla="*/ 8 h 63"/>
                  <a:gd name="T18" fmla="*/ 18 w 66"/>
                  <a:gd name="T19" fmla="*/ 1 h 63"/>
                  <a:gd name="T20" fmla="*/ 14 w 66"/>
                  <a:gd name="T21" fmla="*/ 6 h 63"/>
                  <a:gd name="T22" fmla="*/ 12 w 66"/>
                  <a:gd name="T23" fmla="*/ 5 h 63"/>
                  <a:gd name="T24" fmla="*/ 13 w 66"/>
                  <a:gd name="T25" fmla="*/ 0 h 63"/>
                  <a:gd name="T26" fmla="*/ 0 w 66"/>
                  <a:gd name="T27" fmla="*/ 9 h 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
                  <a:gd name="T43" fmla="*/ 0 h 63"/>
                  <a:gd name="T44" fmla="*/ 66 w 66"/>
                  <a:gd name="T45" fmla="*/ 63 h 6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 h="63">
                    <a:moveTo>
                      <a:pt x="0" y="9"/>
                    </a:moveTo>
                    <a:lnTo>
                      <a:pt x="0" y="33"/>
                    </a:lnTo>
                    <a:lnTo>
                      <a:pt x="0" y="62"/>
                    </a:lnTo>
                    <a:lnTo>
                      <a:pt x="21" y="62"/>
                    </a:lnTo>
                    <a:lnTo>
                      <a:pt x="65" y="62"/>
                    </a:lnTo>
                    <a:lnTo>
                      <a:pt x="65" y="1"/>
                    </a:lnTo>
                    <a:lnTo>
                      <a:pt x="59" y="1"/>
                    </a:lnTo>
                    <a:lnTo>
                      <a:pt x="42" y="8"/>
                    </a:lnTo>
                    <a:lnTo>
                      <a:pt x="33" y="8"/>
                    </a:lnTo>
                    <a:lnTo>
                      <a:pt x="18" y="1"/>
                    </a:lnTo>
                    <a:lnTo>
                      <a:pt x="14" y="6"/>
                    </a:lnTo>
                    <a:lnTo>
                      <a:pt x="12" y="5"/>
                    </a:lnTo>
                    <a:lnTo>
                      <a:pt x="13" y="0"/>
                    </a:lnTo>
                    <a:lnTo>
                      <a:pt x="0" y="9"/>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87" name="Freeform 38">
                <a:extLst>
                  <a:ext uri="{FF2B5EF4-FFF2-40B4-BE49-F238E27FC236}">
                    <a16:creationId xmlns:a16="http://schemas.microsoft.com/office/drawing/2014/main" id="{C6C2F44F-0D2F-4E01-8E72-5D8DACFD2719}"/>
                  </a:ext>
                </a:extLst>
              </p:cNvPr>
              <p:cNvSpPr>
                <a:spLocks/>
              </p:cNvSpPr>
              <p:nvPr/>
            </p:nvSpPr>
            <p:spPr bwMode="auto">
              <a:xfrm>
                <a:off x="588" y="597"/>
                <a:ext cx="43" cy="56"/>
              </a:xfrm>
              <a:custGeom>
                <a:avLst/>
                <a:gdLst>
                  <a:gd name="T0" fmla="*/ 0 w 43"/>
                  <a:gd name="T1" fmla="*/ 9 h 56"/>
                  <a:gd name="T2" fmla="*/ 0 w 43"/>
                  <a:gd name="T3" fmla="*/ 0 h 56"/>
                  <a:gd name="T4" fmla="*/ 40 w 43"/>
                  <a:gd name="T5" fmla="*/ 1 h 56"/>
                  <a:gd name="T6" fmla="*/ 42 w 43"/>
                  <a:gd name="T7" fmla="*/ 11 h 56"/>
                  <a:gd name="T8" fmla="*/ 41 w 43"/>
                  <a:gd name="T9" fmla="*/ 38 h 56"/>
                  <a:gd name="T10" fmla="*/ 41 w 43"/>
                  <a:gd name="T11" fmla="*/ 55 h 56"/>
                  <a:gd name="T12" fmla="*/ 1 w 43"/>
                  <a:gd name="T13" fmla="*/ 54 h 56"/>
                  <a:gd name="T14" fmla="*/ 2 w 43"/>
                  <a:gd name="T15" fmla="*/ 36 h 56"/>
                  <a:gd name="T16" fmla="*/ 2 w 43"/>
                  <a:gd name="T17" fmla="*/ 9 h 56"/>
                  <a:gd name="T18" fmla="*/ 0 w 43"/>
                  <a:gd name="T19" fmla="*/ 9 h 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3"/>
                  <a:gd name="T31" fmla="*/ 0 h 56"/>
                  <a:gd name="T32" fmla="*/ 43 w 43"/>
                  <a:gd name="T33" fmla="*/ 56 h 5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3" h="56">
                    <a:moveTo>
                      <a:pt x="0" y="9"/>
                    </a:moveTo>
                    <a:lnTo>
                      <a:pt x="0" y="0"/>
                    </a:lnTo>
                    <a:lnTo>
                      <a:pt x="40" y="1"/>
                    </a:lnTo>
                    <a:lnTo>
                      <a:pt x="42" y="11"/>
                    </a:lnTo>
                    <a:lnTo>
                      <a:pt x="41" y="38"/>
                    </a:lnTo>
                    <a:lnTo>
                      <a:pt x="41" y="55"/>
                    </a:lnTo>
                    <a:lnTo>
                      <a:pt x="1" y="54"/>
                    </a:lnTo>
                    <a:lnTo>
                      <a:pt x="2" y="36"/>
                    </a:lnTo>
                    <a:lnTo>
                      <a:pt x="2" y="9"/>
                    </a:lnTo>
                    <a:lnTo>
                      <a:pt x="0" y="9"/>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88" name="Freeform 39">
                <a:extLst>
                  <a:ext uri="{FF2B5EF4-FFF2-40B4-BE49-F238E27FC236}">
                    <a16:creationId xmlns:a16="http://schemas.microsoft.com/office/drawing/2014/main" id="{B63711EE-4FF0-41D4-86CF-DE6765D6B115}"/>
                  </a:ext>
                </a:extLst>
              </p:cNvPr>
              <p:cNvSpPr>
                <a:spLocks/>
              </p:cNvSpPr>
              <p:nvPr/>
            </p:nvSpPr>
            <p:spPr bwMode="auto">
              <a:xfrm>
                <a:off x="588" y="597"/>
                <a:ext cx="46" cy="59"/>
              </a:xfrm>
              <a:custGeom>
                <a:avLst/>
                <a:gdLst>
                  <a:gd name="T0" fmla="*/ 0 w 46"/>
                  <a:gd name="T1" fmla="*/ 10 h 59"/>
                  <a:gd name="T2" fmla="*/ 0 w 46"/>
                  <a:gd name="T3" fmla="*/ 0 h 59"/>
                  <a:gd name="T4" fmla="*/ 43 w 46"/>
                  <a:gd name="T5" fmla="*/ 1 h 59"/>
                  <a:gd name="T6" fmla="*/ 45 w 46"/>
                  <a:gd name="T7" fmla="*/ 12 h 59"/>
                  <a:gd name="T8" fmla="*/ 44 w 46"/>
                  <a:gd name="T9" fmla="*/ 40 h 59"/>
                  <a:gd name="T10" fmla="*/ 44 w 46"/>
                  <a:gd name="T11" fmla="*/ 58 h 59"/>
                  <a:gd name="T12" fmla="*/ 1 w 46"/>
                  <a:gd name="T13" fmla="*/ 57 h 59"/>
                  <a:gd name="T14" fmla="*/ 2 w 46"/>
                  <a:gd name="T15" fmla="*/ 38 h 59"/>
                  <a:gd name="T16" fmla="*/ 2 w 46"/>
                  <a:gd name="T17" fmla="*/ 10 h 59"/>
                  <a:gd name="T18" fmla="*/ 0 w 46"/>
                  <a:gd name="T19" fmla="*/ 10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6"/>
                  <a:gd name="T31" fmla="*/ 0 h 59"/>
                  <a:gd name="T32" fmla="*/ 46 w 46"/>
                  <a:gd name="T33" fmla="*/ 59 h 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6" h="59">
                    <a:moveTo>
                      <a:pt x="0" y="10"/>
                    </a:moveTo>
                    <a:lnTo>
                      <a:pt x="0" y="0"/>
                    </a:lnTo>
                    <a:lnTo>
                      <a:pt x="43" y="1"/>
                    </a:lnTo>
                    <a:lnTo>
                      <a:pt x="45" y="12"/>
                    </a:lnTo>
                    <a:lnTo>
                      <a:pt x="44" y="40"/>
                    </a:lnTo>
                    <a:lnTo>
                      <a:pt x="44" y="58"/>
                    </a:lnTo>
                    <a:lnTo>
                      <a:pt x="1" y="57"/>
                    </a:lnTo>
                    <a:lnTo>
                      <a:pt x="2" y="38"/>
                    </a:lnTo>
                    <a:lnTo>
                      <a:pt x="2" y="10"/>
                    </a:lnTo>
                    <a:lnTo>
                      <a:pt x="0" y="1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89" name="Freeform 40">
                <a:extLst>
                  <a:ext uri="{FF2B5EF4-FFF2-40B4-BE49-F238E27FC236}">
                    <a16:creationId xmlns:a16="http://schemas.microsoft.com/office/drawing/2014/main" id="{99456B07-92C7-4BAD-983D-849A4C971DB9}"/>
                  </a:ext>
                </a:extLst>
              </p:cNvPr>
              <p:cNvSpPr>
                <a:spLocks/>
              </p:cNvSpPr>
              <p:nvPr/>
            </p:nvSpPr>
            <p:spPr bwMode="auto">
              <a:xfrm>
                <a:off x="631" y="637"/>
                <a:ext cx="65" cy="26"/>
              </a:xfrm>
              <a:custGeom>
                <a:avLst/>
                <a:gdLst>
                  <a:gd name="T0" fmla="*/ 0 w 65"/>
                  <a:gd name="T1" fmla="*/ 0 h 26"/>
                  <a:gd name="T2" fmla="*/ 0 w 65"/>
                  <a:gd name="T3" fmla="*/ 16 h 26"/>
                  <a:gd name="T4" fmla="*/ 1 w 65"/>
                  <a:gd name="T5" fmla="*/ 25 h 26"/>
                  <a:gd name="T6" fmla="*/ 11 w 65"/>
                  <a:gd name="T7" fmla="*/ 25 h 26"/>
                  <a:gd name="T8" fmla="*/ 42 w 65"/>
                  <a:gd name="T9" fmla="*/ 25 h 26"/>
                  <a:gd name="T10" fmla="*/ 64 w 65"/>
                  <a:gd name="T11" fmla="*/ 25 h 26"/>
                  <a:gd name="T12" fmla="*/ 64 w 65"/>
                  <a:gd name="T13" fmla="*/ 0 h 26"/>
                  <a:gd name="T14" fmla="*/ 0 w 65"/>
                  <a:gd name="T15" fmla="*/ 0 h 26"/>
                  <a:gd name="T16" fmla="*/ 0 60000 65536"/>
                  <a:gd name="T17" fmla="*/ 0 60000 65536"/>
                  <a:gd name="T18" fmla="*/ 0 60000 65536"/>
                  <a:gd name="T19" fmla="*/ 0 60000 65536"/>
                  <a:gd name="T20" fmla="*/ 0 60000 65536"/>
                  <a:gd name="T21" fmla="*/ 0 60000 65536"/>
                  <a:gd name="T22" fmla="*/ 0 60000 65536"/>
                  <a:gd name="T23" fmla="*/ 0 60000 65536"/>
                  <a:gd name="T24" fmla="*/ 0 w 65"/>
                  <a:gd name="T25" fmla="*/ 0 h 26"/>
                  <a:gd name="T26" fmla="*/ 65 w 65"/>
                  <a:gd name="T27" fmla="*/ 26 h 2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5" h="26">
                    <a:moveTo>
                      <a:pt x="0" y="0"/>
                    </a:moveTo>
                    <a:lnTo>
                      <a:pt x="0" y="16"/>
                    </a:lnTo>
                    <a:lnTo>
                      <a:pt x="1" y="25"/>
                    </a:lnTo>
                    <a:lnTo>
                      <a:pt x="11" y="25"/>
                    </a:lnTo>
                    <a:lnTo>
                      <a:pt x="42" y="25"/>
                    </a:lnTo>
                    <a:lnTo>
                      <a:pt x="64" y="25"/>
                    </a:lnTo>
                    <a:lnTo>
                      <a:pt x="64"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90" name="Freeform 41">
                <a:extLst>
                  <a:ext uri="{FF2B5EF4-FFF2-40B4-BE49-F238E27FC236}">
                    <a16:creationId xmlns:a16="http://schemas.microsoft.com/office/drawing/2014/main" id="{081DEDAF-3CBF-4C80-A408-7BFAE89683CD}"/>
                  </a:ext>
                </a:extLst>
              </p:cNvPr>
              <p:cNvSpPr>
                <a:spLocks/>
              </p:cNvSpPr>
              <p:nvPr/>
            </p:nvSpPr>
            <p:spPr bwMode="auto">
              <a:xfrm>
                <a:off x="631" y="637"/>
                <a:ext cx="67" cy="28"/>
              </a:xfrm>
              <a:custGeom>
                <a:avLst/>
                <a:gdLst>
                  <a:gd name="T0" fmla="*/ 0 w 67"/>
                  <a:gd name="T1" fmla="*/ 0 h 28"/>
                  <a:gd name="T2" fmla="*/ 0 w 67"/>
                  <a:gd name="T3" fmla="*/ 18 h 28"/>
                  <a:gd name="T4" fmla="*/ 1 w 67"/>
                  <a:gd name="T5" fmla="*/ 27 h 28"/>
                  <a:gd name="T6" fmla="*/ 12 w 67"/>
                  <a:gd name="T7" fmla="*/ 27 h 28"/>
                  <a:gd name="T8" fmla="*/ 44 w 67"/>
                  <a:gd name="T9" fmla="*/ 27 h 28"/>
                  <a:gd name="T10" fmla="*/ 66 w 67"/>
                  <a:gd name="T11" fmla="*/ 27 h 28"/>
                  <a:gd name="T12" fmla="*/ 66 w 67"/>
                  <a:gd name="T13" fmla="*/ 0 h 28"/>
                  <a:gd name="T14" fmla="*/ 0 w 67"/>
                  <a:gd name="T15" fmla="*/ 0 h 28"/>
                  <a:gd name="T16" fmla="*/ 0 60000 65536"/>
                  <a:gd name="T17" fmla="*/ 0 60000 65536"/>
                  <a:gd name="T18" fmla="*/ 0 60000 65536"/>
                  <a:gd name="T19" fmla="*/ 0 60000 65536"/>
                  <a:gd name="T20" fmla="*/ 0 60000 65536"/>
                  <a:gd name="T21" fmla="*/ 0 60000 65536"/>
                  <a:gd name="T22" fmla="*/ 0 60000 65536"/>
                  <a:gd name="T23" fmla="*/ 0 60000 65536"/>
                  <a:gd name="T24" fmla="*/ 0 w 67"/>
                  <a:gd name="T25" fmla="*/ 0 h 28"/>
                  <a:gd name="T26" fmla="*/ 67 w 67"/>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7" h="28">
                    <a:moveTo>
                      <a:pt x="0" y="0"/>
                    </a:moveTo>
                    <a:lnTo>
                      <a:pt x="0" y="18"/>
                    </a:lnTo>
                    <a:lnTo>
                      <a:pt x="1" y="27"/>
                    </a:lnTo>
                    <a:lnTo>
                      <a:pt x="12" y="27"/>
                    </a:lnTo>
                    <a:lnTo>
                      <a:pt x="44" y="27"/>
                    </a:lnTo>
                    <a:lnTo>
                      <a:pt x="66" y="27"/>
                    </a:lnTo>
                    <a:lnTo>
                      <a:pt x="66"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91" name="Freeform 42">
                <a:extLst>
                  <a:ext uri="{FF2B5EF4-FFF2-40B4-BE49-F238E27FC236}">
                    <a16:creationId xmlns:a16="http://schemas.microsoft.com/office/drawing/2014/main" id="{4968147E-F1E0-4D73-A197-303ABCC1CCEA}"/>
                  </a:ext>
                </a:extLst>
              </p:cNvPr>
              <p:cNvSpPr>
                <a:spLocks/>
              </p:cNvSpPr>
              <p:nvPr/>
            </p:nvSpPr>
            <p:spPr bwMode="auto">
              <a:xfrm>
                <a:off x="892" y="511"/>
                <a:ext cx="54" cy="32"/>
              </a:xfrm>
              <a:custGeom>
                <a:avLst/>
                <a:gdLst>
                  <a:gd name="T0" fmla="*/ 0 w 54"/>
                  <a:gd name="T1" fmla="*/ 1 h 32"/>
                  <a:gd name="T2" fmla="*/ 1 w 54"/>
                  <a:gd name="T3" fmla="*/ 31 h 32"/>
                  <a:gd name="T4" fmla="*/ 23 w 54"/>
                  <a:gd name="T5" fmla="*/ 30 h 32"/>
                  <a:gd name="T6" fmla="*/ 53 w 54"/>
                  <a:gd name="T7" fmla="*/ 31 h 32"/>
                  <a:gd name="T8" fmla="*/ 53 w 54"/>
                  <a:gd name="T9" fmla="*/ 23 h 32"/>
                  <a:gd name="T10" fmla="*/ 46 w 54"/>
                  <a:gd name="T11" fmla="*/ 19 h 32"/>
                  <a:gd name="T12" fmla="*/ 46 w 54"/>
                  <a:gd name="T13" fmla="*/ 17 h 32"/>
                  <a:gd name="T14" fmla="*/ 49 w 54"/>
                  <a:gd name="T15" fmla="*/ 13 h 32"/>
                  <a:gd name="T16" fmla="*/ 46 w 54"/>
                  <a:gd name="T17" fmla="*/ 9 h 32"/>
                  <a:gd name="T18" fmla="*/ 42 w 54"/>
                  <a:gd name="T19" fmla="*/ 6 h 32"/>
                  <a:gd name="T20" fmla="*/ 29 w 54"/>
                  <a:gd name="T21" fmla="*/ 5 h 32"/>
                  <a:gd name="T22" fmla="*/ 13 w 54"/>
                  <a:gd name="T23" fmla="*/ 0 h 32"/>
                  <a:gd name="T24" fmla="*/ 7 w 54"/>
                  <a:gd name="T25" fmla="*/ 1 h 32"/>
                  <a:gd name="T26" fmla="*/ 5 w 54"/>
                  <a:gd name="T27" fmla="*/ 3 h 32"/>
                  <a:gd name="T28" fmla="*/ 0 w 54"/>
                  <a:gd name="T29" fmla="*/ 1 h 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4"/>
                  <a:gd name="T46" fmla="*/ 0 h 32"/>
                  <a:gd name="T47" fmla="*/ 54 w 54"/>
                  <a:gd name="T48" fmla="*/ 32 h 3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4" h="32">
                    <a:moveTo>
                      <a:pt x="0" y="1"/>
                    </a:moveTo>
                    <a:lnTo>
                      <a:pt x="1" y="31"/>
                    </a:lnTo>
                    <a:lnTo>
                      <a:pt x="23" y="30"/>
                    </a:lnTo>
                    <a:lnTo>
                      <a:pt x="53" y="31"/>
                    </a:lnTo>
                    <a:lnTo>
                      <a:pt x="53" y="23"/>
                    </a:lnTo>
                    <a:lnTo>
                      <a:pt x="46" y="19"/>
                    </a:lnTo>
                    <a:lnTo>
                      <a:pt x="46" y="17"/>
                    </a:lnTo>
                    <a:lnTo>
                      <a:pt x="49" y="13"/>
                    </a:lnTo>
                    <a:lnTo>
                      <a:pt x="46" y="9"/>
                    </a:lnTo>
                    <a:lnTo>
                      <a:pt x="42" y="6"/>
                    </a:lnTo>
                    <a:lnTo>
                      <a:pt x="29" y="5"/>
                    </a:lnTo>
                    <a:lnTo>
                      <a:pt x="13" y="0"/>
                    </a:lnTo>
                    <a:lnTo>
                      <a:pt x="7" y="1"/>
                    </a:lnTo>
                    <a:lnTo>
                      <a:pt x="5" y="3"/>
                    </a:lnTo>
                    <a:lnTo>
                      <a:pt x="0" y="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92" name="Freeform 43">
                <a:extLst>
                  <a:ext uri="{FF2B5EF4-FFF2-40B4-BE49-F238E27FC236}">
                    <a16:creationId xmlns:a16="http://schemas.microsoft.com/office/drawing/2014/main" id="{60EFF344-0E80-4889-B328-1C1DD89C5AFF}"/>
                  </a:ext>
                </a:extLst>
              </p:cNvPr>
              <p:cNvSpPr>
                <a:spLocks/>
              </p:cNvSpPr>
              <p:nvPr/>
            </p:nvSpPr>
            <p:spPr bwMode="auto">
              <a:xfrm>
                <a:off x="892" y="511"/>
                <a:ext cx="56" cy="34"/>
              </a:xfrm>
              <a:custGeom>
                <a:avLst/>
                <a:gdLst>
                  <a:gd name="T0" fmla="*/ 0 w 56"/>
                  <a:gd name="T1" fmla="*/ 2 h 34"/>
                  <a:gd name="T2" fmla="*/ 1 w 56"/>
                  <a:gd name="T3" fmla="*/ 33 h 34"/>
                  <a:gd name="T4" fmla="*/ 24 w 56"/>
                  <a:gd name="T5" fmla="*/ 32 h 34"/>
                  <a:gd name="T6" fmla="*/ 55 w 56"/>
                  <a:gd name="T7" fmla="*/ 33 h 34"/>
                  <a:gd name="T8" fmla="*/ 55 w 56"/>
                  <a:gd name="T9" fmla="*/ 25 h 34"/>
                  <a:gd name="T10" fmla="*/ 48 w 56"/>
                  <a:gd name="T11" fmla="*/ 20 h 34"/>
                  <a:gd name="T12" fmla="*/ 47 w 56"/>
                  <a:gd name="T13" fmla="*/ 18 h 34"/>
                  <a:gd name="T14" fmla="*/ 51 w 56"/>
                  <a:gd name="T15" fmla="*/ 14 h 34"/>
                  <a:gd name="T16" fmla="*/ 48 w 56"/>
                  <a:gd name="T17" fmla="*/ 9 h 34"/>
                  <a:gd name="T18" fmla="*/ 43 w 56"/>
                  <a:gd name="T19" fmla="*/ 6 h 34"/>
                  <a:gd name="T20" fmla="*/ 30 w 56"/>
                  <a:gd name="T21" fmla="*/ 5 h 34"/>
                  <a:gd name="T22" fmla="*/ 13 w 56"/>
                  <a:gd name="T23" fmla="*/ 0 h 34"/>
                  <a:gd name="T24" fmla="*/ 7 w 56"/>
                  <a:gd name="T25" fmla="*/ 1 h 34"/>
                  <a:gd name="T26" fmla="*/ 5 w 56"/>
                  <a:gd name="T27" fmla="*/ 3 h 34"/>
                  <a:gd name="T28" fmla="*/ 0 w 56"/>
                  <a:gd name="T29" fmla="*/ 2 h 3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6"/>
                  <a:gd name="T46" fmla="*/ 0 h 34"/>
                  <a:gd name="T47" fmla="*/ 56 w 56"/>
                  <a:gd name="T48" fmla="*/ 34 h 3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6" h="34">
                    <a:moveTo>
                      <a:pt x="0" y="2"/>
                    </a:moveTo>
                    <a:lnTo>
                      <a:pt x="1" y="33"/>
                    </a:lnTo>
                    <a:lnTo>
                      <a:pt x="24" y="32"/>
                    </a:lnTo>
                    <a:lnTo>
                      <a:pt x="55" y="33"/>
                    </a:lnTo>
                    <a:lnTo>
                      <a:pt x="55" y="25"/>
                    </a:lnTo>
                    <a:lnTo>
                      <a:pt x="48" y="20"/>
                    </a:lnTo>
                    <a:lnTo>
                      <a:pt x="47" y="18"/>
                    </a:lnTo>
                    <a:lnTo>
                      <a:pt x="51" y="14"/>
                    </a:lnTo>
                    <a:lnTo>
                      <a:pt x="48" y="9"/>
                    </a:lnTo>
                    <a:lnTo>
                      <a:pt x="43" y="6"/>
                    </a:lnTo>
                    <a:lnTo>
                      <a:pt x="30" y="5"/>
                    </a:lnTo>
                    <a:lnTo>
                      <a:pt x="13" y="0"/>
                    </a:lnTo>
                    <a:lnTo>
                      <a:pt x="7" y="1"/>
                    </a:lnTo>
                    <a:lnTo>
                      <a:pt x="5" y="3"/>
                    </a:lnTo>
                    <a:lnTo>
                      <a:pt x="0" y="2"/>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93" name="Freeform 44">
                <a:extLst>
                  <a:ext uri="{FF2B5EF4-FFF2-40B4-BE49-F238E27FC236}">
                    <a16:creationId xmlns:a16="http://schemas.microsoft.com/office/drawing/2014/main" id="{2CF6A319-B3A8-4199-A126-3B9CEA18AF09}"/>
                  </a:ext>
                </a:extLst>
              </p:cNvPr>
              <p:cNvSpPr>
                <a:spLocks/>
              </p:cNvSpPr>
              <p:nvPr/>
            </p:nvSpPr>
            <p:spPr bwMode="auto">
              <a:xfrm>
                <a:off x="879" y="733"/>
                <a:ext cx="64" cy="41"/>
              </a:xfrm>
              <a:custGeom>
                <a:avLst/>
                <a:gdLst>
                  <a:gd name="T0" fmla="*/ 0 w 64"/>
                  <a:gd name="T1" fmla="*/ 4 h 41"/>
                  <a:gd name="T2" fmla="*/ 1 w 64"/>
                  <a:gd name="T3" fmla="*/ 31 h 41"/>
                  <a:gd name="T4" fmla="*/ 43 w 64"/>
                  <a:gd name="T5" fmla="*/ 31 h 41"/>
                  <a:gd name="T6" fmla="*/ 43 w 64"/>
                  <a:gd name="T7" fmla="*/ 40 h 41"/>
                  <a:gd name="T8" fmla="*/ 63 w 64"/>
                  <a:gd name="T9" fmla="*/ 39 h 41"/>
                  <a:gd name="T10" fmla="*/ 62 w 64"/>
                  <a:gd name="T11" fmla="*/ 4 h 41"/>
                  <a:gd name="T12" fmla="*/ 63 w 64"/>
                  <a:gd name="T13" fmla="*/ 0 h 41"/>
                  <a:gd name="T14" fmla="*/ 42 w 64"/>
                  <a:gd name="T15" fmla="*/ 0 h 41"/>
                  <a:gd name="T16" fmla="*/ 43 w 64"/>
                  <a:gd name="T17" fmla="*/ 4 h 41"/>
                  <a:gd name="T18" fmla="*/ 0 w 64"/>
                  <a:gd name="T19" fmla="*/ 4 h 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4"/>
                  <a:gd name="T31" fmla="*/ 0 h 41"/>
                  <a:gd name="T32" fmla="*/ 64 w 64"/>
                  <a:gd name="T33" fmla="*/ 41 h 4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4" h="41">
                    <a:moveTo>
                      <a:pt x="0" y="4"/>
                    </a:moveTo>
                    <a:lnTo>
                      <a:pt x="1" y="31"/>
                    </a:lnTo>
                    <a:lnTo>
                      <a:pt x="43" y="31"/>
                    </a:lnTo>
                    <a:lnTo>
                      <a:pt x="43" y="40"/>
                    </a:lnTo>
                    <a:lnTo>
                      <a:pt x="63" y="39"/>
                    </a:lnTo>
                    <a:lnTo>
                      <a:pt x="62" y="4"/>
                    </a:lnTo>
                    <a:lnTo>
                      <a:pt x="63" y="0"/>
                    </a:lnTo>
                    <a:lnTo>
                      <a:pt x="42" y="0"/>
                    </a:lnTo>
                    <a:lnTo>
                      <a:pt x="43" y="4"/>
                    </a:lnTo>
                    <a:lnTo>
                      <a:pt x="0" y="4"/>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94" name="Freeform 45">
                <a:extLst>
                  <a:ext uri="{FF2B5EF4-FFF2-40B4-BE49-F238E27FC236}">
                    <a16:creationId xmlns:a16="http://schemas.microsoft.com/office/drawing/2014/main" id="{09C99033-DC31-4266-9D4A-D434EFDC9A24}"/>
                  </a:ext>
                </a:extLst>
              </p:cNvPr>
              <p:cNvSpPr>
                <a:spLocks/>
              </p:cNvSpPr>
              <p:nvPr/>
            </p:nvSpPr>
            <p:spPr bwMode="auto">
              <a:xfrm>
                <a:off x="879" y="733"/>
                <a:ext cx="67" cy="43"/>
              </a:xfrm>
              <a:custGeom>
                <a:avLst/>
                <a:gdLst>
                  <a:gd name="T0" fmla="*/ 0 w 67"/>
                  <a:gd name="T1" fmla="*/ 5 h 43"/>
                  <a:gd name="T2" fmla="*/ 1 w 67"/>
                  <a:gd name="T3" fmla="*/ 32 h 43"/>
                  <a:gd name="T4" fmla="*/ 45 w 67"/>
                  <a:gd name="T5" fmla="*/ 32 h 43"/>
                  <a:gd name="T6" fmla="*/ 45 w 67"/>
                  <a:gd name="T7" fmla="*/ 42 h 43"/>
                  <a:gd name="T8" fmla="*/ 66 w 67"/>
                  <a:gd name="T9" fmla="*/ 41 h 43"/>
                  <a:gd name="T10" fmla="*/ 65 w 67"/>
                  <a:gd name="T11" fmla="*/ 5 h 43"/>
                  <a:gd name="T12" fmla="*/ 66 w 67"/>
                  <a:gd name="T13" fmla="*/ 0 h 43"/>
                  <a:gd name="T14" fmla="*/ 44 w 67"/>
                  <a:gd name="T15" fmla="*/ 0 h 43"/>
                  <a:gd name="T16" fmla="*/ 45 w 67"/>
                  <a:gd name="T17" fmla="*/ 5 h 43"/>
                  <a:gd name="T18" fmla="*/ 0 w 67"/>
                  <a:gd name="T19" fmla="*/ 5 h 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7"/>
                  <a:gd name="T31" fmla="*/ 0 h 43"/>
                  <a:gd name="T32" fmla="*/ 67 w 67"/>
                  <a:gd name="T33" fmla="*/ 43 h 4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7" h="43">
                    <a:moveTo>
                      <a:pt x="0" y="5"/>
                    </a:moveTo>
                    <a:lnTo>
                      <a:pt x="1" y="32"/>
                    </a:lnTo>
                    <a:lnTo>
                      <a:pt x="45" y="32"/>
                    </a:lnTo>
                    <a:lnTo>
                      <a:pt x="45" y="42"/>
                    </a:lnTo>
                    <a:lnTo>
                      <a:pt x="66" y="41"/>
                    </a:lnTo>
                    <a:lnTo>
                      <a:pt x="65" y="5"/>
                    </a:lnTo>
                    <a:lnTo>
                      <a:pt x="66" y="0"/>
                    </a:lnTo>
                    <a:lnTo>
                      <a:pt x="44" y="0"/>
                    </a:lnTo>
                    <a:lnTo>
                      <a:pt x="45" y="5"/>
                    </a:lnTo>
                    <a:lnTo>
                      <a:pt x="0" y="5"/>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95" name="Freeform 46">
                <a:extLst>
                  <a:ext uri="{FF2B5EF4-FFF2-40B4-BE49-F238E27FC236}">
                    <a16:creationId xmlns:a16="http://schemas.microsoft.com/office/drawing/2014/main" id="{CDEBFD01-0A79-43B1-BBD3-C17611D0A8E8}"/>
                  </a:ext>
                </a:extLst>
              </p:cNvPr>
              <p:cNvSpPr>
                <a:spLocks/>
              </p:cNvSpPr>
              <p:nvPr/>
            </p:nvSpPr>
            <p:spPr bwMode="auto">
              <a:xfrm>
                <a:off x="860" y="505"/>
                <a:ext cx="55" cy="74"/>
              </a:xfrm>
              <a:custGeom>
                <a:avLst/>
                <a:gdLst>
                  <a:gd name="T0" fmla="*/ 0 w 55"/>
                  <a:gd name="T1" fmla="*/ 12 h 74"/>
                  <a:gd name="T2" fmla="*/ 0 w 55"/>
                  <a:gd name="T3" fmla="*/ 19 h 74"/>
                  <a:gd name="T4" fmla="*/ 1 w 55"/>
                  <a:gd name="T5" fmla="*/ 64 h 74"/>
                  <a:gd name="T6" fmla="*/ 11 w 55"/>
                  <a:gd name="T7" fmla="*/ 64 h 74"/>
                  <a:gd name="T8" fmla="*/ 11 w 55"/>
                  <a:gd name="T9" fmla="*/ 72 h 74"/>
                  <a:gd name="T10" fmla="*/ 32 w 55"/>
                  <a:gd name="T11" fmla="*/ 72 h 74"/>
                  <a:gd name="T12" fmla="*/ 54 w 55"/>
                  <a:gd name="T13" fmla="*/ 73 h 74"/>
                  <a:gd name="T14" fmla="*/ 53 w 55"/>
                  <a:gd name="T15" fmla="*/ 37 h 74"/>
                  <a:gd name="T16" fmla="*/ 31 w 55"/>
                  <a:gd name="T17" fmla="*/ 37 h 74"/>
                  <a:gd name="T18" fmla="*/ 30 w 55"/>
                  <a:gd name="T19" fmla="*/ 7 h 74"/>
                  <a:gd name="T20" fmla="*/ 16 w 55"/>
                  <a:gd name="T21" fmla="*/ 4 h 74"/>
                  <a:gd name="T22" fmla="*/ 10 w 55"/>
                  <a:gd name="T23" fmla="*/ 0 h 74"/>
                  <a:gd name="T24" fmla="*/ 9 w 55"/>
                  <a:gd name="T25" fmla="*/ 12 h 74"/>
                  <a:gd name="T26" fmla="*/ 0 w 55"/>
                  <a:gd name="T27" fmla="*/ 12 h 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5"/>
                  <a:gd name="T43" fmla="*/ 0 h 74"/>
                  <a:gd name="T44" fmla="*/ 55 w 55"/>
                  <a:gd name="T45" fmla="*/ 74 h 7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5" h="74">
                    <a:moveTo>
                      <a:pt x="0" y="12"/>
                    </a:moveTo>
                    <a:lnTo>
                      <a:pt x="0" y="19"/>
                    </a:lnTo>
                    <a:lnTo>
                      <a:pt x="1" y="64"/>
                    </a:lnTo>
                    <a:lnTo>
                      <a:pt x="11" y="64"/>
                    </a:lnTo>
                    <a:lnTo>
                      <a:pt x="11" y="72"/>
                    </a:lnTo>
                    <a:lnTo>
                      <a:pt x="32" y="72"/>
                    </a:lnTo>
                    <a:lnTo>
                      <a:pt x="54" y="73"/>
                    </a:lnTo>
                    <a:lnTo>
                      <a:pt x="53" y="37"/>
                    </a:lnTo>
                    <a:lnTo>
                      <a:pt x="31" y="37"/>
                    </a:lnTo>
                    <a:lnTo>
                      <a:pt x="30" y="7"/>
                    </a:lnTo>
                    <a:lnTo>
                      <a:pt x="16" y="4"/>
                    </a:lnTo>
                    <a:lnTo>
                      <a:pt x="10" y="0"/>
                    </a:lnTo>
                    <a:lnTo>
                      <a:pt x="9" y="12"/>
                    </a:lnTo>
                    <a:lnTo>
                      <a:pt x="0" y="12"/>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96" name="Freeform 47">
                <a:extLst>
                  <a:ext uri="{FF2B5EF4-FFF2-40B4-BE49-F238E27FC236}">
                    <a16:creationId xmlns:a16="http://schemas.microsoft.com/office/drawing/2014/main" id="{B6B406AF-2A63-47B2-8814-741C862555E0}"/>
                  </a:ext>
                </a:extLst>
              </p:cNvPr>
              <p:cNvSpPr>
                <a:spLocks/>
              </p:cNvSpPr>
              <p:nvPr/>
            </p:nvSpPr>
            <p:spPr bwMode="auto">
              <a:xfrm>
                <a:off x="860" y="505"/>
                <a:ext cx="57" cy="76"/>
              </a:xfrm>
              <a:custGeom>
                <a:avLst/>
                <a:gdLst>
                  <a:gd name="T0" fmla="*/ 0 w 57"/>
                  <a:gd name="T1" fmla="*/ 12 h 76"/>
                  <a:gd name="T2" fmla="*/ 0 w 57"/>
                  <a:gd name="T3" fmla="*/ 20 h 76"/>
                  <a:gd name="T4" fmla="*/ 1 w 57"/>
                  <a:gd name="T5" fmla="*/ 65 h 76"/>
                  <a:gd name="T6" fmla="*/ 12 w 57"/>
                  <a:gd name="T7" fmla="*/ 66 h 76"/>
                  <a:gd name="T8" fmla="*/ 12 w 57"/>
                  <a:gd name="T9" fmla="*/ 74 h 76"/>
                  <a:gd name="T10" fmla="*/ 33 w 57"/>
                  <a:gd name="T11" fmla="*/ 74 h 76"/>
                  <a:gd name="T12" fmla="*/ 56 w 57"/>
                  <a:gd name="T13" fmla="*/ 75 h 76"/>
                  <a:gd name="T14" fmla="*/ 55 w 57"/>
                  <a:gd name="T15" fmla="*/ 38 h 76"/>
                  <a:gd name="T16" fmla="*/ 32 w 57"/>
                  <a:gd name="T17" fmla="*/ 38 h 76"/>
                  <a:gd name="T18" fmla="*/ 31 w 57"/>
                  <a:gd name="T19" fmla="*/ 8 h 76"/>
                  <a:gd name="T20" fmla="*/ 17 w 57"/>
                  <a:gd name="T21" fmla="*/ 5 h 76"/>
                  <a:gd name="T22" fmla="*/ 10 w 57"/>
                  <a:gd name="T23" fmla="*/ 0 h 76"/>
                  <a:gd name="T24" fmla="*/ 10 w 57"/>
                  <a:gd name="T25" fmla="*/ 12 h 76"/>
                  <a:gd name="T26" fmla="*/ 0 w 57"/>
                  <a:gd name="T27" fmla="*/ 12 h 7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7"/>
                  <a:gd name="T43" fmla="*/ 0 h 76"/>
                  <a:gd name="T44" fmla="*/ 57 w 57"/>
                  <a:gd name="T45" fmla="*/ 76 h 7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7" h="76">
                    <a:moveTo>
                      <a:pt x="0" y="12"/>
                    </a:moveTo>
                    <a:lnTo>
                      <a:pt x="0" y="20"/>
                    </a:lnTo>
                    <a:lnTo>
                      <a:pt x="1" y="65"/>
                    </a:lnTo>
                    <a:lnTo>
                      <a:pt x="12" y="66"/>
                    </a:lnTo>
                    <a:lnTo>
                      <a:pt x="12" y="74"/>
                    </a:lnTo>
                    <a:lnTo>
                      <a:pt x="33" y="74"/>
                    </a:lnTo>
                    <a:lnTo>
                      <a:pt x="56" y="75"/>
                    </a:lnTo>
                    <a:lnTo>
                      <a:pt x="55" y="38"/>
                    </a:lnTo>
                    <a:lnTo>
                      <a:pt x="32" y="38"/>
                    </a:lnTo>
                    <a:lnTo>
                      <a:pt x="31" y="8"/>
                    </a:lnTo>
                    <a:lnTo>
                      <a:pt x="17" y="5"/>
                    </a:lnTo>
                    <a:lnTo>
                      <a:pt x="10" y="0"/>
                    </a:lnTo>
                    <a:lnTo>
                      <a:pt x="10" y="12"/>
                    </a:lnTo>
                    <a:lnTo>
                      <a:pt x="0" y="12"/>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97" name="Freeform 48">
                <a:extLst>
                  <a:ext uri="{FF2B5EF4-FFF2-40B4-BE49-F238E27FC236}">
                    <a16:creationId xmlns:a16="http://schemas.microsoft.com/office/drawing/2014/main" id="{56651994-F93F-44B6-B6FC-5C6FE5EC5B2E}"/>
                  </a:ext>
                </a:extLst>
              </p:cNvPr>
              <p:cNvSpPr>
                <a:spLocks/>
              </p:cNvSpPr>
              <p:nvPr/>
            </p:nvSpPr>
            <p:spPr bwMode="auto">
              <a:xfrm>
                <a:off x="675" y="813"/>
                <a:ext cx="65" cy="74"/>
              </a:xfrm>
              <a:custGeom>
                <a:avLst/>
                <a:gdLst>
                  <a:gd name="T0" fmla="*/ 0 w 65"/>
                  <a:gd name="T1" fmla="*/ 22 h 74"/>
                  <a:gd name="T2" fmla="*/ 2 w 65"/>
                  <a:gd name="T3" fmla="*/ 30 h 74"/>
                  <a:gd name="T4" fmla="*/ 5 w 65"/>
                  <a:gd name="T5" fmla="*/ 35 h 74"/>
                  <a:gd name="T6" fmla="*/ 8 w 65"/>
                  <a:gd name="T7" fmla="*/ 47 h 74"/>
                  <a:gd name="T8" fmla="*/ 24 w 65"/>
                  <a:gd name="T9" fmla="*/ 55 h 74"/>
                  <a:gd name="T10" fmla="*/ 35 w 65"/>
                  <a:gd name="T11" fmla="*/ 58 h 74"/>
                  <a:gd name="T12" fmla="*/ 43 w 65"/>
                  <a:gd name="T13" fmla="*/ 66 h 74"/>
                  <a:gd name="T14" fmla="*/ 44 w 65"/>
                  <a:gd name="T15" fmla="*/ 73 h 74"/>
                  <a:gd name="T16" fmla="*/ 64 w 65"/>
                  <a:gd name="T17" fmla="*/ 73 h 74"/>
                  <a:gd name="T18" fmla="*/ 64 w 65"/>
                  <a:gd name="T19" fmla="*/ 42 h 74"/>
                  <a:gd name="T20" fmla="*/ 64 w 65"/>
                  <a:gd name="T21" fmla="*/ 1 h 74"/>
                  <a:gd name="T22" fmla="*/ 51 w 65"/>
                  <a:gd name="T23" fmla="*/ 0 h 74"/>
                  <a:gd name="T24" fmla="*/ 43 w 65"/>
                  <a:gd name="T25" fmla="*/ 3 h 74"/>
                  <a:gd name="T26" fmla="*/ 36 w 65"/>
                  <a:gd name="T27" fmla="*/ 8 h 74"/>
                  <a:gd name="T28" fmla="*/ 8 w 65"/>
                  <a:gd name="T29" fmla="*/ 22 h 74"/>
                  <a:gd name="T30" fmla="*/ 0 w 65"/>
                  <a:gd name="T31" fmla="*/ 22 h 7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5"/>
                  <a:gd name="T49" fmla="*/ 0 h 74"/>
                  <a:gd name="T50" fmla="*/ 65 w 65"/>
                  <a:gd name="T51" fmla="*/ 74 h 7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5" h="74">
                    <a:moveTo>
                      <a:pt x="0" y="22"/>
                    </a:moveTo>
                    <a:lnTo>
                      <a:pt x="2" y="30"/>
                    </a:lnTo>
                    <a:lnTo>
                      <a:pt x="5" y="35"/>
                    </a:lnTo>
                    <a:lnTo>
                      <a:pt x="8" y="47"/>
                    </a:lnTo>
                    <a:lnTo>
                      <a:pt x="24" y="55"/>
                    </a:lnTo>
                    <a:lnTo>
                      <a:pt x="35" y="58"/>
                    </a:lnTo>
                    <a:lnTo>
                      <a:pt x="43" y="66"/>
                    </a:lnTo>
                    <a:lnTo>
                      <a:pt x="44" y="73"/>
                    </a:lnTo>
                    <a:lnTo>
                      <a:pt x="64" y="73"/>
                    </a:lnTo>
                    <a:lnTo>
                      <a:pt x="64" y="42"/>
                    </a:lnTo>
                    <a:lnTo>
                      <a:pt x="64" y="1"/>
                    </a:lnTo>
                    <a:lnTo>
                      <a:pt x="51" y="0"/>
                    </a:lnTo>
                    <a:lnTo>
                      <a:pt x="43" y="3"/>
                    </a:lnTo>
                    <a:lnTo>
                      <a:pt x="36" y="8"/>
                    </a:lnTo>
                    <a:lnTo>
                      <a:pt x="8" y="22"/>
                    </a:lnTo>
                    <a:lnTo>
                      <a:pt x="0" y="22"/>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98" name="Freeform 49">
                <a:extLst>
                  <a:ext uri="{FF2B5EF4-FFF2-40B4-BE49-F238E27FC236}">
                    <a16:creationId xmlns:a16="http://schemas.microsoft.com/office/drawing/2014/main" id="{5D17DC88-69EC-42BB-8002-1AE57BC544CC}"/>
                  </a:ext>
                </a:extLst>
              </p:cNvPr>
              <p:cNvSpPr>
                <a:spLocks/>
              </p:cNvSpPr>
              <p:nvPr/>
            </p:nvSpPr>
            <p:spPr bwMode="auto">
              <a:xfrm>
                <a:off x="675" y="813"/>
                <a:ext cx="68" cy="74"/>
              </a:xfrm>
              <a:custGeom>
                <a:avLst/>
                <a:gdLst>
                  <a:gd name="T0" fmla="*/ 0 w 68"/>
                  <a:gd name="T1" fmla="*/ 22 h 74"/>
                  <a:gd name="T2" fmla="*/ 2 w 68"/>
                  <a:gd name="T3" fmla="*/ 30 h 74"/>
                  <a:gd name="T4" fmla="*/ 5 w 68"/>
                  <a:gd name="T5" fmla="*/ 35 h 74"/>
                  <a:gd name="T6" fmla="*/ 8 w 68"/>
                  <a:gd name="T7" fmla="*/ 47 h 74"/>
                  <a:gd name="T8" fmla="*/ 25 w 68"/>
                  <a:gd name="T9" fmla="*/ 55 h 74"/>
                  <a:gd name="T10" fmla="*/ 36 w 68"/>
                  <a:gd name="T11" fmla="*/ 58 h 74"/>
                  <a:gd name="T12" fmla="*/ 45 w 68"/>
                  <a:gd name="T13" fmla="*/ 66 h 74"/>
                  <a:gd name="T14" fmla="*/ 46 w 68"/>
                  <a:gd name="T15" fmla="*/ 73 h 74"/>
                  <a:gd name="T16" fmla="*/ 67 w 68"/>
                  <a:gd name="T17" fmla="*/ 73 h 74"/>
                  <a:gd name="T18" fmla="*/ 67 w 68"/>
                  <a:gd name="T19" fmla="*/ 42 h 74"/>
                  <a:gd name="T20" fmla="*/ 67 w 68"/>
                  <a:gd name="T21" fmla="*/ 1 h 74"/>
                  <a:gd name="T22" fmla="*/ 54 w 68"/>
                  <a:gd name="T23" fmla="*/ 0 h 74"/>
                  <a:gd name="T24" fmla="*/ 45 w 68"/>
                  <a:gd name="T25" fmla="*/ 3 h 74"/>
                  <a:gd name="T26" fmla="*/ 38 w 68"/>
                  <a:gd name="T27" fmla="*/ 8 h 74"/>
                  <a:gd name="T28" fmla="*/ 8 w 68"/>
                  <a:gd name="T29" fmla="*/ 22 h 74"/>
                  <a:gd name="T30" fmla="*/ 0 w 68"/>
                  <a:gd name="T31" fmla="*/ 22 h 7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8"/>
                  <a:gd name="T49" fmla="*/ 0 h 74"/>
                  <a:gd name="T50" fmla="*/ 68 w 68"/>
                  <a:gd name="T51" fmla="*/ 74 h 7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8" h="74">
                    <a:moveTo>
                      <a:pt x="0" y="22"/>
                    </a:moveTo>
                    <a:lnTo>
                      <a:pt x="2" y="30"/>
                    </a:lnTo>
                    <a:lnTo>
                      <a:pt x="5" y="35"/>
                    </a:lnTo>
                    <a:lnTo>
                      <a:pt x="8" y="47"/>
                    </a:lnTo>
                    <a:lnTo>
                      <a:pt x="25" y="55"/>
                    </a:lnTo>
                    <a:lnTo>
                      <a:pt x="36" y="58"/>
                    </a:lnTo>
                    <a:lnTo>
                      <a:pt x="45" y="66"/>
                    </a:lnTo>
                    <a:lnTo>
                      <a:pt x="46" y="73"/>
                    </a:lnTo>
                    <a:lnTo>
                      <a:pt x="67" y="73"/>
                    </a:lnTo>
                    <a:lnTo>
                      <a:pt x="67" y="42"/>
                    </a:lnTo>
                    <a:lnTo>
                      <a:pt x="67" y="1"/>
                    </a:lnTo>
                    <a:lnTo>
                      <a:pt x="54" y="0"/>
                    </a:lnTo>
                    <a:lnTo>
                      <a:pt x="45" y="3"/>
                    </a:lnTo>
                    <a:lnTo>
                      <a:pt x="38" y="8"/>
                    </a:lnTo>
                    <a:lnTo>
                      <a:pt x="8" y="22"/>
                    </a:lnTo>
                    <a:lnTo>
                      <a:pt x="0" y="22"/>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99" name="Freeform 50">
                <a:extLst>
                  <a:ext uri="{FF2B5EF4-FFF2-40B4-BE49-F238E27FC236}">
                    <a16:creationId xmlns:a16="http://schemas.microsoft.com/office/drawing/2014/main" id="{893B7E51-5D5A-4BE3-82C5-CB77187B8BEB}"/>
                  </a:ext>
                </a:extLst>
              </p:cNvPr>
              <p:cNvSpPr>
                <a:spLocks/>
              </p:cNvSpPr>
              <p:nvPr/>
            </p:nvSpPr>
            <p:spPr bwMode="auto">
              <a:xfrm>
                <a:off x="795" y="849"/>
                <a:ext cx="41" cy="38"/>
              </a:xfrm>
              <a:custGeom>
                <a:avLst/>
                <a:gdLst>
                  <a:gd name="T0" fmla="*/ 0 w 41"/>
                  <a:gd name="T1" fmla="*/ 0 h 38"/>
                  <a:gd name="T2" fmla="*/ 0 w 41"/>
                  <a:gd name="T3" fmla="*/ 5 h 38"/>
                  <a:gd name="T4" fmla="*/ 0 w 41"/>
                  <a:gd name="T5" fmla="*/ 37 h 38"/>
                  <a:gd name="T6" fmla="*/ 38 w 41"/>
                  <a:gd name="T7" fmla="*/ 37 h 38"/>
                  <a:gd name="T8" fmla="*/ 40 w 41"/>
                  <a:gd name="T9" fmla="*/ 37 h 38"/>
                  <a:gd name="T10" fmla="*/ 39 w 41"/>
                  <a:gd name="T11" fmla="*/ 1 h 38"/>
                  <a:gd name="T12" fmla="*/ 40 w 41"/>
                  <a:gd name="T13" fmla="*/ 0 h 38"/>
                  <a:gd name="T14" fmla="*/ 0 w 41"/>
                  <a:gd name="T15" fmla="*/ 0 h 38"/>
                  <a:gd name="T16" fmla="*/ 0 60000 65536"/>
                  <a:gd name="T17" fmla="*/ 0 60000 65536"/>
                  <a:gd name="T18" fmla="*/ 0 60000 65536"/>
                  <a:gd name="T19" fmla="*/ 0 60000 65536"/>
                  <a:gd name="T20" fmla="*/ 0 60000 65536"/>
                  <a:gd name="T21" fmla="*/ 0 60000 65536"/>
                  <a:gd name="T22" fmla="*/ 0 60000 65536"/>
                  <a:gd name="T23" fmla="*/ 0 60000 65536"/>
                  <a:gd name="T24" fmla="*/ 0 w 41"/>
                  <a:gd name="T25" fmla="*/ 0 h 38"/>
                  <a:gd name="T26" fmla="*/ 41 w 41"/>
                  <a:gd name="T27" fmla="*/ 38 h 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1" h="38">
                    <a:moveTo>
                      <a:pt x="0" y="0"/>
                    </a:moveTo>
                    <a:lnTo>
                      <a:pt x="0" y="5"/>
                    </a:lnTo>
                    <a:lnTo>
                      <a:pt x="0" y="37"/>
                    </a:lnTo>
                    <a:lnTo>
                      <a:pt x="38" y="37"/>
                    </a:lnTo>
                    <a:lnTo>
                      <a:pt x="40" y="37"/>
                    </a:lnTo>
                    <a:lnTo>
                      <a:pt x="39" y="1"/>
                    </a:lnTo>
                    <a:lnTo>
                      <a:pt x="40"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00" name="Freeform 51">
                <a:extLst>
                  <a:ext uri="{FF2B5EF4-FFF2-40B4-BE49-F238E27FC236}">
                    <a16:creationId xmlns:a16="http://schemas.microsoft.com/office/drawing/2014/main" id="{EE913674-BEE5-4C65-8243-B3FA0A7B18A6}"/>
                  </a:ext>
                </a:extLst>
              </p:cNvPr>
              <p:cNvSpPr>
                <a:spLocks/>
              </p:cNvSpPr>
              <p:nvPr/>
            </p:nvSpPr>
            <p:spPr bwMode="auto">
              <a:xfrm>
                <a:off x="795" y="849"/>
                <a:ext cx="44" cy="38"/>
              </a:xfrm>
              <a:custGeom>
                <a:avLst/>
                <a:gdLst>
                  <a:gd name="T0" fmla="*/ 0 w 44"/>
                  <a:gd name="T1" fmla="*/ 0 h 38"/>
                  <a:gd name="T2" fmla="*/ 0 w 44"/>
                  <a:gd name="T3" fmla="*/ 5 h 38"/>
                  <a:gd name="T4" fmla="*/ 0 w 44"/>
                  <a:gd name="T5" fmla="*/ 37 h 38"/>
                  <a:gd name="T6" fmla="*/ 41 w 44"/>
                  <a:gd name="T7" fmla="*/ 37 h 38"/>
                  <a:gd name="T8" fmla="*/ 43 w 44"/>
                  <a:gd name="T9" fmla="*/ 37 h 38"/>
                  <a:gd name="T10" fmla="*/ 42 w 44"/>
                  <a:gd name="T11" fmla="*/ 1 h 38"/>
                  <a:gd name="T12" fmla="*/ 43 w 44"/>
                  <a:gd name="T13" fmla="*/ 0 h 38"/>
                  <a:gd name="T14" fmla="*/ 0 w 44"/>
                  <a:gd name="T15" fmla="*/ 0 h 38"/>
                  <a:gd name="T16" fmla="*/ 0 60000 65536"/>
                  <a:gd name="T17" fmla="*/ 0 60000 65536"/>
                  <a:gd name="T18" fmla="*/ 0 60000 65536"/>
                  <a:gd name="T19" fmla="*/ 0 60000 65536"/>
                  <a:gd name="T20" fmla="*/ 0 60000 65536"/>
                  <a:gd name="T21" fmla="*/ 0 60000 65536"/>
                  <a:gd name="T22" fmla="*/ 0 60000 65536"/>
                  <a:gd name="T23" fmla="*/ 0 60000 65536"/>
                  <a:gd name="T24" fmla="*/ 0 w 44"/>
                  <a:gd name="T25" fmla="*/ 0 h 38"/>
                  <a:gd name="T26" fmla="*/ 44 w 44"/>
                  <a:gd name="T27" fmla="*/ 38 h 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 h="38">
                    <a:moveTo>
                      <a:pt x="0" y="0"/>
                    </a:moveTo>
                    <a:lnTo>
                      <a:pt x="0" y="5"/>
                    </a:lnTo>
                    <a:lnTo>
                      <a:pt x="0" y="37"/>
                    </a:lnTo>
                    <a:lnTo>
                      <a:pt x="41" y="37"/>
                    </a:lnTo>
                    <a:lnTo>
                      <a:pt x="43" y="37"/>
                    </a:lnTo>
                    <a:lnTo>
                      <a:pt x="42" y="1"/>
                    </a:lnTo>
                    <a:lnTo>
                      <a:pt x="43"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01" name="Freeform 52">
                <a:extLst>
                  <a:ext uri="{FF2B5EF4-FFF2-40B4-BE49-F238E27FC236}">
                    <a16:creationId xmlns:a16="http://schemas.microsoft.com/office/drawing/2014/main" id="{5169E19A-3EDB-4B54-9736-94016E0685D8}"/>
                  </a:ext>
                </a:extLst>
              </p:cNvPr>
              <p:cNvSpPr>
                <a:spLocks/>
              </p:cNvSpPr>
              <p:nvPr/>
            </p:nvSpPr>
            <p:spPr bwMode="auto">
              <a:xfrm>
                <a:off x="847" y="728"/>
                <a:ext cx="31" cy="36"/>
              </a:xfrm>
              <a:custGeom>
                <a:avLst/>
                <a:gdLst>
                  <a:gd name="T0" fmla="*/ 1 w 31"/>
                  <a:gd name="T1" fmla="*/ 23 h 36"/>
                  <a:gd name="T2" fmla="*/ 0 w 31"/>
                  <a:gd name="T3" fmla="*/ 35 h 36"/>
                  <a:gd name="T4" fmla="*/ 20 w 31"/>
                  <a:gd name="T5" fmla="*/ 35 h 36"/>
                  <a:gd name="T6" fmla="*/ 30 w 31"/>
                  <a:gd name="T7" fmla="*/ 34 h 36"/>
                  <a:gd name="T8" fmla="*/ 29 w 31"/>
                  <a:gd name="T9" fmla="*/ 8 h 36"/>
                  <a:gd name="T10" fmla="*/ 30 w 31"/>
                  <a:gd name="T11" fmla="*/ 1 h 36"/>
                  <a:gd name="T12" fmla="*/ 6 w 31"/>
                  <a:gd name="T13" fmla="*/ 0 h 36"/>
                  <a:gd name="T14" fmla="*/ 6 w 31"/>
                  <a:gd name="T15" fmla="*/ 9 h 36"/>
                  <a:gd name="T16" fmla="*/ 4 w 31"/>
                  <a:gd name="T17" fmla="*/ 9 h 36"/>
                  <a:gd name="T18" fmla="*/ 4 w 31"/>
                  <a:gd name="T19" fmla="*/ 17 h 36"/>
                  <a:gd name="T20" fmla="*/ 6 w 31"/>
                  <a:gd name="T21" fmla="*/ 16 h 36"/>
                  <a:gd name="T22" fmla="*/ 7 w 31"/>
                  <a:gd name="T23" fmla="*/ 23 h 36"/>
                  <a:gd name="T24" fmla="*/ 1 w 31"/>
                  <a:gd name="T25" fmla="*/ 23 h 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1"/>
                  <a:gd name="T40" fmla="*/ 0 h 36"/>
                  <a:gd name="T41" fmla="*/ 31 w 31"/>
                  <a:gd name="T42" fmla="*/ 36 h 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1" h="36">
                    <a:moveTo>
                      <a:pt x="1" y="23"/>
                    </a:moveTo>
                    <a:lnTo>
                      <a:pt x="0" y="35"/>
                    </a:lnTo>
                    <a:lnTo>
                      <a:pt x="20" y="35"/>
                    </a:lnTo>
                    <a:lnTo>
                      <a:pt x="30" y="34"/>
                    </a:lnTo>
                    <a:lnTo>
                      <a:pt x="29" y="8"/>
                    </a:lnTo>
                    <a:lnTo>
                      <a:pt x="30" y="1"/>
                    </a:lnTo>
                    <a:lnTo>
                      <a:pt x="6" y="0"/>
                    </a:lnTo>
                    <a:lnTo>
                      <a:pt x="6" y="9"/>
                    </a:lnTo>
                    <a:lnTo>
                      <a:pt x="4" y="9"/>
                    </a:lnTo>
                    <a:lnTo>
                      <a:pt x="4" y="17"/>
                    </a:lnTo>
                    <a:lnTo>
                      <a:pt x="6" y="16"/>
                    </a:lnTo>
                    <a:lnTo>
                      <a:pt x="7" y="23"/>
                    </a:lnTo>
                    <a:lnTo>
                      <a:pt x="1" y="23"/>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02" name="Freeform 53">
                <a:extLst>
                  <a:ext uri="{FF2B5EF4-FFF2-40B4-BE49-F238E27FC236}">
                    <a16:creationId xmlns:a16="http://schemas.microsoft.com/office/drawing/2014/main" id="{6E372075-126A-4EB2-B1A7-42CF281554D9}"/>
                  </a:ext>
                </a:extLst>
              </p:cNvPr>
              <p:cNvSpPr>
                <a:spLocks/>
              </p:cNvSpPr>
              <p:nvPr/>
            </p:nvSpPr>
            <p:spPr bwMode="auto">
              <a:xfrm>
                <a:off x="847" y="728"/>
                <a:ext cx="35" cy="39"/>
              </a:xfrm>
              <a:custGeom>
                <a:avLst/>
                <a:gdLst>
                  <a:gd name="T0" fmla="*/ 1 w 35"/>
                  <a:gd name="T1" fmla="*/ 25 h 39"/>
                  <a:gd name="T2" fmla="*/ 0 w 35"/>
                  <a:gd name="T3" fmla="*/ 38 h 39"/>
                  <a:gd name="T4" fmla="*/ 23 w 35"/>
                  <a:gd name="T5" fmla="*/ 38 h 39"/>
                  <a:gd name="T6" fmla="*/ 34 w 35"/>
                  <a:gd name="T7" fmla="*/ 37 h 39"/>
                  <a:gd name="T8" fmla="*/ 33 w 35"/>
                  <a:gd name="T9" fmla="*/ 9 h 39"/>
                  <a:gd name="T10" fmla="*/ 34 w 35"/>
                  <a:gd name="T11" fmla="*/ 1 h 39"/>
                  <a:gd name="T12" fmla="*/ 7 w 35"/>
                  <a:gd name="T13" fmla="*/ 0 h 39"/>
                  <a:gd name="T14" fmla="*/ 7 w 35"/>
                  <a:gd name="T15" fmla="*/ 10 h 39"/>
                  <a:gd name="T16" fmla="*/ 5 w 35"/>
                  <a:gd name="T17" fmla="*/ 10 h 39"/>
                  <a:gd name="T18" fmla="*/ 4 w 35"/>
                  <a:gd name="T19" fmla="*/ 18 h 39"/>
                  <a:gd name="T20" fmla="*/ 7 w 35"/>
                  <a:gd name="T21" fmla="*/ 18 h 39"/>
                  <a:gd name="T22" fmla="*/ 8 w 35"/>
                  <a:gd name="T23" fmla="*/ 25 h 39"/>
                  <a:gd name="T24" fmla="*/ 1 w 35"/>
                  <a:gd name="T25" fmla="*/ 25 h 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
                  <a:gd name="T40" fmla="*/ 0 h 39"/>
                  <a:gd name="T41" fmla="*/ 35 w 35"/>
                  <a:gd name="T42" fmla="*/ 39 h 3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 h="39">
                    <a:moveTo>
                      <a:pt x="1" y="25"/>
                    </a:moveTo>
                    <a:lnTo>
                      <a:pt x="0" y="38"/>
                    </a:lnTo>
                    <a:lnTo>
                      <a:pt x="23" y="38"/>
                    </a:lnTo>
                    <a:lnTo>
                      <a:pt x="34" y="37"/>
                    </a:lnTo>
                    <a:lnTo>
                      <a:pt x="33" y="9"/>
                    </a:lnTo>
                    <a:lnTo>
                      <a:pt x="34" y="1"/>
                    </a:lnTo>
                    <a:lnTo>
                      <a:pt x="7" y="0"/>
                    </a:lnTo>
                    <a:lnTo>
                      <a:pt x="7" y="10"/>
                    </a:lnTo>
                    <a:lnTo>
                      <a:pt x="5" y="10"/>
                    </a:lnTo>
                    <a:lnTo>
                      <a:pt x="4" y="18"/>
                    </a:lnTo>
                    <a:lnTo>
                      <a:pt x="7" y="18"/>
                    </a:lnTo>
                    <a:lnTo>
                      <a:pt x="8" y="25"/>
                    </a:lnTo>
                    <a:lnTo>
                      <a:pt x="1" y="25"/>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03" name="Freeform 54">
                <a:extLst>
                  <a:ext uri="{FF2B5EF4-FFF2-40B4-BE49-F238E27FC236}">
                    <a16:creationId xmlns:a16="http://schemas.microsoft.com/office/drawing/2014/main" id="{D33BF8BC-9C44-4024-8C01-526C14D70EFF}"/>
                  </a:ext>
                </a:extLst>
              </p:cNvPr>
              <p:cNvSpPr>
                <a:spLocks/>
              </p:cNvSpPr>
              <p:nvPr/>
            </p:nvSpPr>
            <p:spPr bwMode="auto">
              <a:xfrm>
                <a:off x="741" y="811"/>
                <a:ext cx="53" cy="43"/>
              </a:xfrm>
              <a:custGeom>
                <a:avLst/>
                <a:gdLst>
                  <a:gd name="T0" fmla="*/ 0 w 53"/>
                  <a:gd name="T1" fmla="*/ 2 h 43"/>
                  <a:gd name="T2" fmla="*/ 0 w 53"/>
                  <a:gd name="T3" fmla="*/ 42 h 43"/>
                  <a:gd name="T4" fmla="*/ 52 w 53"/>
                  <a:gd name="T5" fmla="*/ 41 h 43"/>
                  <a:gd name="T6" fmla="*/ 52 w 53"/>
                  <a:gd name="T7" fmla="*/ 37 h 43"/>
                  <a:gd name="T8" fmla="*/ 52 w 53"/>
                  <a:gd name="T9" fmla="*/ 2 h 43"/>
                  <a:gd name="T10" fmla="*/ 36 w 53"/>
                  <a:gd name="T11" fmla="*/ 1 h 43"/>
                  <a:gd name="T12" fmla="*/ 33 w 53"/>
                  <a:gd name="T13" fmla="*/ 6 h 43"/>
                  <a:gd name="T14" fmla="*/ 20 w 53"/>
                  <a:gd name="T15" fmla="*/ 5 h 43"/>
                  <a:gd name="T16" fmla="*/ 9 w 53"/>
                  <a:gd name="T17" fmla="*/ 0 h 43"/>
                  <a:gd name="T18" fmla="*/ 0 w 53"/>
                  <a:gd name="T19" fmla="*/ 2 h 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3"/>
                  <a:gd name="T31" fmla="*/ 0 h 43"/>
                  <a:gd name="T32" fmla="*/ 53 w 53"/>
                  <a:gd name="T33" fmla="*/ 43 h 4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3" h="43">
                    <a:moveTo>
                      <a:pt x="0" y="2"/>
                    </a:moveTo>
                    <a:lnTo>
                      <a:pt x="0" y="42"/>
                    </a:lnTo>
                    <a:lnTo>
                      <a:pt x="52" y="41"/>
                    </a:lnTo>
                    <a:lnTo>
                      <a:pt x="52" y="37"/>
                    </a:lnTo>
                    <a:lnTo>
                      <a:pt x="52" y="2"/>
                    </a:lnTo>
                    <a:lnTo>
                      <a:pt x="36" y="1"/>
                    </a:lnTo>
                    <a:lnTo>
                      <a:pt x="33" y="6"/>
                    </a:lnTo>
                    <a:lnTo>
                      <a:pt x="20" y="5"/>
                    </a:lnTo>
                    <a:lnTo>
                      <a:pt x="9" y="0"/>
                    </a:lnTo>
                    <a:lnTo>
                      <a:pt x="0" y="2"/>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04" name="Freeform 55">
                <a:extLst>
                  <a:ext uri="{FF2B5EF4-FFF2-40B4-BE49-F238E27FC236}">
                    <a16:creationId xmlns:a16="http://schemas.microsoft.com/office/drawing/2014/main" id="{EB466920-2B7A-49A8-887A-8735ACD929CE}"/>
                  </a:ext>
                </a:extLst>
              </p:cNvPr>
              <p:cNvSpPr>
                <a:spLocks/>
              </p:cNvSpPr>
              <p:nvPr/>
            </p:nvSpPr>
            <p:spPr bwMode="auto">
              <a:xfrm>
                <a:off x="741" y="811"/>
                <a:ext cx="55" cy="45"/>
              </a:xfrm>
              <a:custGeom>
                <a:avLst/>
                <a:gdLst>
                  <a:gd name="T0" fmla="*/ 0 w 55"/>
                  <a:gd name="T1" fmla="*/ 2 h 45"/>
                  <a:gd name="T2" fmla="*/ 0 w 55"/>
                  <a:gd name="T3" fmla="*/ 44 h 45"/>
                  <a:gd name="T4" fmla="*/ 54 w 55"/>
                  <a:gd name="T5" fmla="*/ 43 h 45"/>
                  <a:gd name="T6" fmla="*/ 54 w 55"/>
                  <a:gd name="T7" fmla="*/ 38 h 45"/>
                  <a:gd name="T8" fmla="*/ 54 w 55"/>
                  <a:gd name="T9" fmla="*/ 2 h 45"/>
                  <a:gd name="T10" fmla="*/ 37 w 55"/>
                  <a:gd name="T11" fmla="*/ 2 h 45"/>
                  <a:gd name="T12" fmla="*/ 35 w 55"/>
                  <a:gd name="T13" fmla="*/ 6 h 45"/>
                  <a:gd name="T14" fmla="*/ 21 w 55"/>
                  <a:gd name="T15" fmla="*/ 5 h 45"/>
                  <a:gd name="T16" fmla="*/ 9 w 55"/>
                  <a:gd name="T17" fmla="*/ 0 h 45"/>
                  <a:gd name="T18" fmla="*/ 0 w 55"/>
                  <a:gd name="T19" fmla="*/ 2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5"/>
                  <a:gd name="T31" fmla="*/ 0 h 45"/>
                  <a:gd name="T32" fmla="*/ 55 w 55"/>
                  <a:gd name="T33" fmla="*/ 45 h 4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5" h="45">
                    <a:moveTo>
                      <a:pt x="0" y="2"/>
                    </a:moveTo>
                    <a:lnTo>
                      <a:pt x="0" y="44"/>
                    </a:lnTo>
                    <a:lnTo>
                      <a:pt x="54" y="43"/>
                    </a:lnTo>
                    <a:lnTo>
                      <a:pt x="54" y="38"/>
                    </a:lnTo>
                    <a:lnTo>
                      <a:pt x="54" y="2"/>
                    </a:lnTo>
                    <a:lnTo>
                      <a:pt x="37" y="2"/>
                    </a:lnTo>
                    <a:lnTo>
                      <a:pt x="35" y="6"/>
                    </a:lnTo>
                    <a:lnTo>
                      <a:pt x="21" y="5"/>
                    </a:lnTo>
                    <a:lnTo>
                      <a:pt x="9" y="0"/>
                    </a:lnTo>
                    <a:lnTo>
                      <a:pt x="0" y="2"/>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05" name="Freeform 56">
                <a:extLst>
                  <a:ext uri="{FF2B5EF4-FFF2-40B4-BE49-F238E27FC236}">
                    <a16:creationId xmlns:a16="http://schemas.microsoft.com/office/drawing/2014/main" id="{3909C5AA-7725-4330-83F1-B4F18B3326B2}"/>
                  </a:ext>
                </a:extLst>
              </p:cNvPr>
              <p:cNvSpPr>
                <a:spLocks/>
              </p:cNvSpPr>
              <p:nvPr/>
            </p:nvSpPr>
            <p:spPr bwMode="auto">
              <a:xfrm>
                <a:off x="729" y="452"/>
                <a:ext cx="53" cy="65"/>
              </a:xfrm>
              <a:custGeom>
                <a:avLst/>
                <a:gdLst>
                  <a:gd name="T0" fmla="*/ 0 w 53"/>
                  <a:gd name="T1" fmla="*/ 0 h 65"/>
                  <a:gd name="T2" fmla="*/ 1 w 53"/>
                  <a:gd name="T3" fmla="*/ 37 h 65"/>
                  <a:gd name="T4" fmla="*/ 11 w 53"/>
                  <a:gd name="T5" fmla="*/ 37 h 65"/>
                  <a:gd name="T6" fmla="*/ 11 w 53"/>
                  <a:gd name="T7" fmla="*/ 45 h 65"/>
                  <a:gd name="T8" fmla="*/ 21 w 53"/>
                  <a:gd name="T9" fmla="*/ 46 h 65"/>
                  <a:gd name="T10" fmla="*/ 21 w 53"/>
                  <a:gd name="T11" fmla="*/ 62 h 65"/>
                  <a:gd name="T12" fmla="*/ 43 w 53"/>
                  <a:gd name="T13" fmla="*/ 62 h 65"/>
                  <a:gd name="T14" fmla="*/ 52 w 53"/>
                  <a:gd name="T15" fmla="*/ 64 h 65"/>
                  <a:gd name="T16" fmla="*/ 52 w 53"/>
                  <a:gd name="T17" fmla="*/ 31 h 65"/>
                  <a:gd name="T18" fmla="*/ 36 w 53"/>
                  <a:gd name="T19" fmla="*/ 26 h 65"/>
                  <a:gd name="T20" fmla="*/ 28 w 53"/>
                  <a:gd name="T21" fmla="*/ 9 h 65"/>
                  <a:gd name="T22" fmla="*/ 20 w 53"/>
                  <a:gd name="T23" fmla="*/ 8 h 65"/>
                  <a:gd name="T24" fmla="*/ 18 w 53"/>
                  <a:gd name="T25" fmla="*/ 5 h 65"/>
                  <a:gd name="T26" fmla="*/ 12 w 53"/>
                  <a:gd name="T27" fmla="*/ 3 h 65"/>
                  <a:gd name="T28" fmla="*/ 0 w 53"/>
                  <a:gd name="T29" fmla="*/ 0 h 6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3"/>
                  <a:gd name="T46" fmla="*/ 0 h 65"/>
                  <a:gd name="T47" fmla="*/ 53 w 53"/>
                  <a:gd name="T48" fmla="*/ 65 h 6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3" h="65">
                    <a:moveTo>
                      <a:pt x="0" y="0"/>
                    </a:moveTo>
                    <a:lnTo>
                      <a:pt x="1" y="37"/>
                    </a:lnTo>
                    <a:lnTo>
                      <a:pt x="11" y="37"/>
                    </a:lnTo>
                    <a:lnTo>
                      <a:pt x="11" y="45"/>
                    </a:lnTo>
                    <a:lnTo>
                      <a:pt x="21" y="46"/>
                    </a:lnTo>
                    <a:lnTo>
                      <a:pt x="21" y="62"/>
                    </a:lnTo>
                    <a:lnTo>
                      <a:pt x="43" y="62"/>
                    </a:lnTo>
                    <a:lnTo>
                      <a:pt x="52" y="64"/>
                    </a:lnTo>
                    <a:lnTo>
                      <a:pt x="52" y="31"/>
                    </a:lnTo>
                    <a:lnTo>
                      <a:pt x="36" y="26"/>
                    </a:lnTo>
                    <a:lnTo>
                      <a:pt x="28" y="9"/>
                    </a:lnTo>
                    <a:lnTo>
                      <a:pt x="20" y="8"/>
                    </a:lnTo>
                    <a:lnTo>
                      <a:pt x="18" y="5"/>
                    </a:lnTo>
                    <a:lnTo>
                      <a:pt x="12" y="3"/>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06" name="Freeform 57">
                <a:extLst>
                  <a:ext uri="{FF2B5EF4-FFF2-40B4-BE49-F238E27FC236}">
                    <a16:creationId xmlns:a16="http://schemas.microsoft.com/office/drawing/2014/main" id="{6D9BFC70-B2D6-4FC2-94E8-DE8AA6FA809F}"/>
                  </a:ext>
                </a:extLst>
              </p:cNvPr>
              <p:cNvSpPr>
                <a:spLocks/>
              </p:cNvSpPr>
              <p:nvPr/>
            </p:nvSpPr>
            <p:spPr bwMode="auto">
              <a:xfrm>
                <a:off x="729" y="452"/>
                <a:ext cx="56" cy="67"/>
              </a:xfrm>
              <a:custGeom>
                <a:avLst/>
                <a:gdLst>
                  <a:gd name="T0" fmla="*/ 0 w 56"/>
                  <a:gd name="T1" fmla="*/ 0 h 67"/>
                  <a:gd name="T2" fmla="*/ 1 w 56"/>
                  <a:gd name="T3" fmla="*/ 38 h 67"/>
                  <a:gd name="T4" fmla="*/ 11 w 56"/>
                  <a:gd name="T5" fmla="*/ 38 h 67"/>
                  <a:gd name="T6" fmla="*/ 11 w 56"/>
                  <a:gd name="T7" fmla="*/ 47 h 67"/>
                  <a:gd name="T8" fmla="*/ 22 w 56"/>
                  <a:gd name="T9" fmla="*/ 47 h 67"/>
                  <a:gd name="T10" fmla="*/ 22 w 56"/>
                  <a:gd name="T11" fmla="*/ 64 h 67"/>
                  <a:gd name="T12" fmla="*/ 45 w 56"/>
                  <a:gd name="T13" fmla="*/ 64 h 67"/>
                  <a:gd name="T14" fmla="*/ 55 w 56"/>
                  <a:gd name="T15" fmla="*/ 66 h 67"/>
                  <a:gd name="T16" fmla="*/ 55 w 56"/>
                  <a:gd name="T17" fmla="*/ 32 h 67"/>
                  <a:gd name="T18" fmla="*/ 38 w 56"/>
                  <a:gd name="T19" fmla="*/ 27 h 67"/>
                  <a:gd name="T20" fmla="*/ 29 w 56"/>
                  <a:gd name="T21" fmla="*/ 10 h 67"/>
                  <a:gd name="T22" fmla="*/ 21 w 56"/>
                  <a:gd name="T23" fmla="*/ 8 h 67"/>
                  <a:gd name="T24" fmla="*/ 19 w 56"/>
                  <a:gd name="T25" fmla="*/ 5 h 67"/>
                  <a:gd name="T26" fmla="*/ 13 w 56"/>
                  <a:gd name="T27" fmla="*/ 3 h 67"/>
                  <a:gd name="T28" fmla="*/ 0 w 56"/>
                  <a:gd name="T29" fmla="*/ 0 h 6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6"/>
                  <a:gd name="T46" fmla="*/ 0 h 67"/>
                  <a:gd name="T47" fmla="*/ 56 w 56"/>
                  <a:gd name="T48" fmla="*/ 67 h 6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6" h="67">
                    <a:moveTo>
                      <a:pt x="0" y="0"/>
                    </a:moveTo>
                    <a:lnTo>
                      <a:pt x="1" y="38"/>
                    </a:lnTo>
                    <a:lnTo>
                      <a:pt x="11" y="38"/>
                    </a:lnTo>
                    <a:lnTo>
                      <a:pt x="11" y="47"/>
                    </a:lnTo>
                    <a:lnTo>
                      <a:pt x="22" y="47"/>
                    </a:lnTo>
                    <a:lnTo>
                      <a:pt x="22" y="64"/>
                    </a:lnTo>
                    <a:lnTo>
                      <a:pt x="45" y="64"/>
                    </a:lnTo>
                    <a:lnTo>
                      <a:pt x="55" y="66"/>
                    </a:lnTo>
                    <a:lnTo>
                      <a:pt x="55" y="32"/>
                    </a:lnTo>
                    <a:lnTo>
                      <a:pt x="38" y="27"/>
                    </a:lnTo>
                    <a:lnTo>
                      <a:pt x="29" y="10"/>
                    </a:lnTo>
                    <a:lnTo>
                      <a:pt x="21" y="8"/>
                    </a:lnTo>
                    <a:lnTo>
                      <a:pt x="19" y="5"/>
                    </a:lnTo>
                    <a:lnTo>
                      <a:pt x="13" y="3"/>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07" name="Freeform 58">
                <a:extLst>
                  <a:ext uri="{FF2B5EF4-FFF2-40B4-BE49-F238E27FC236}">
                    <a16:creationId xmlns:a16="http://schemas.microsoft.com/office/drawing/2014/main" id="{1356E243-191A-4B1E-929D-EFC8301435CB}"/>
                  </a:ext>
                </a:extLst>
              </p:cNvPr>
              <p:cNvSpPr>
                <a:spLocks/>
              </p:cNvSpPr>
              <p:nvPr/>
            </p:nvSpPr>
            <p:spPr bwMode="auto">
              <a:xfrm>
                <a:off x="675" y="663"/>
                <a:ext cx="76" cy="55"/>
              </a:xfrm>
              <a:custGeom>
                <a:avLst/>
                <a:gdLst>
                  <a:gd name="T0" fmla="*/ 0 w 76"/>
                  <a:gd name="T1" fmla="*/ 0 h 55"/>
                  <a:gd name="T2" fmla="*/ 0 w 76"/>
                  <a:gd name="T3" fmla="*/ 52 h 55"/>
                  <a:gd name="T4" fmla="*/ 0 w 76"/>
                  <a:gd name="T5" fmla="*/ 54 h 55"/>
                  <a:gd name="T6" fmla="*/ 17 w 76"/>
                  <a:gd name="T7" fmla="*/ 54 h 55"/>
                  <a:gd name="T8" fmla="*/ 16 w 76"/>
                  <a:gd name="T9" fmla="*/ 48 h 55"/>
                  <a:gd name="T10" fmla="*/ 22 w 76"/>
                  <a:gd name="T11" fmla="*/ 44 h 55"/>
                  <a:gd name="T12" fmla="*/ 75 w 76"/>
                  <a:gd name="T13" fmla="*/ 46 h 55"/>
                  <a:gd name="T14" fmla="*/ 75 w 76"/>
                  <a:gd name="T15" fmla="*/ 36 h 55"/>
                  <a:gd name="T16" fmla="*/ 74 w 76"/>
                  <a:gd name="T17" fmla="*/ 18 h 55"/>
                  <a:gd name="T18" fmla="*/ 33 w 76"/>
                  <a:gd name="T19" fmla="*/ 18 h 55"/>
                  <a:gd name="T20" fmla="*/ 33 w 76"/>
                  <a:gd name="T21" fmla="*/ 11 h 55"/>
                  <a:gd name="T22" fmla="*/ 22 w 76"/>
                  <a:gd name="T23" fmla="*/ 10 h 55"/>
                  <a:gd name="T24" fmla="*/ 21 w 76"/>
                  <a:gd name="T25" fmla="*/ 1 h 55"/>
                  <a:gd name="T26" fmla="*/ 0 w 76"/>
                  <a:gd name="T27" fmla="*/ 0 h 5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
                  <a:gd name="T43" fmla="*/ 0 h 55"/>
                  <a:gd name="T44" fmla="*/ 76 w 76"/>
                  <a:gd name="T45" fmla="*/ 55 h 5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 h="55">
                    <a:moveTo>
                      <a:pt x="0" y="0"/>
                    </a:moveTo>
                    <a:lnTo>
                      <a:pt x="0" y="52"/>
                    </a:lnTo>
                    <a:lnTo>
                      <a:pt x="0" y="54"/>
                    </a:lnTo>
                    <a:lnTo>
                      <a:pt x="17" y="54"/>
                    </a:lnTo>
                    <a:lnTo>
                      <a:pt x="16" y="48"/>
                    </a:lnTo>
                    <a:lnTo>
                      <a:pt x="22" y="44"/>
                    </a:lnTo>
                    <a:lnTo>
                      <a:pt x="75" y="46"/>
                    </a:lnTo>
                    <a:lnTo>
                      <a:pt x="75" y="36"/>
                    </a:lnTo>
                    <a:lnTo>
                      <a:pt x="74" y="18"/>
                    </a:lnTo>
                    <a:lnTo>
                      <a:pt x="33" y="18"/>
                    </a:lnTo>
                    <a:lnTo>
                      <a:pt x="33" y="11"/>
                    </a:lnTo>
                    <a:lnTo>
                      <a:pt x="22" y="10"/>
                    </a:lnTo>
                    <a:lnTo>
                      <a:pt x="21" y="1"/>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08" name="Freeform 59">
                <a:extLst>
                  <a:ext uri="{FF2B5EF4-FFF2-40B4-BE49-F238E27FC236}">
                    <a16:creationId xmlns:a16="http://schemas.microsoft.com/office/drawing/2014/main" id="{F23900A3-5F29-43E4-9C38-4A88712066C1}"/>
                  </a:ext>
                </a:extLst>
              </p:cNvPr>
              <p:cNvSpPr>
                <a:spLocks/>
              </p:cNvSpPr>
              <p:nvPr/>
            </p:nvSpPr>
            <p:spPr bwMode="auto">
              <a:xfrm>
                <a:off x="675" y="663"/>
                <a:ext cx="78" cy="59"/>
              </a:xfrm>
              <a:custGeom>
                <a:avLst/>
                <a:gdLst>
                  <a:gd name="T0" fmla="*/ 0 w 78"/>
                  <a:gd name="T1" fmla="*/ 0 h 59"/>
                  <a:gd name="T2" fmla="*/ 0 w 78"/>
                  <a:gd name="T3" fmla="*/ 56 h 59"/>
                  <a:gd name="T4" fmla="*/ 0 w 78"/>
                  <a:gd name="T5" fmla="*/ 58 h 59"/>
                  <a:gd name="T6" fmla="*/ 17 w 78"/>
                  <a:gd name="T7" fmla="*/ 58 h 59"/>
                  <a:gd name="T8" fmla="*/ 16 w 78"/>
                  <a:gd name="T9" fmla="*/ 51 h 59"/>
                  <a:gd name="T10" fmla="*/ 23 w 78"/>
                  <a:gd name="T11" fmla="*/ 48 h 59"/>
                  <a:gd name="T12" fmla="*/ 77 w 78"/>
                  <a:gd name="T13" fmla="*/ 49 h 59"/>
                  <a:gd name="T14" fmla="*/ 77 w 78"/>
                  <a:gd name="T15" fmla="*/ 39 h 59"/>
                  <a:gd name="T16" fmla="*/ 76 w 78"/>
                  <a:gd name="T17" fmla="*/ 19 h 59"/>
                  <a:gd name="T18" fmla="*/ 34 w 78"/>
                  <a:gd name="T19" fmla="*/ 20 h 59"/>
                  <a:gd name="T20" fmla="*/ 34 w 78"/>
                  <a:gd name="T21" fmla="*/ 11 h 59"/>
                  <a:gd name="T22" fmla="*/ 23 w 78"/>
                  <a:gd name="T23" fmla="*/ 11 h 59"/>
                  <a:gd name="T24" fmla="*/ 22 w 78"/>
                  <a:gd name="T25" fmla="*/ 1 h 59"/>
                  <a:gd name="T26" fmla="*/ 0 w 78"/>
                  <a:gd name="T27" fmla="*/ 0 h 5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8"/>
                  <a:gd name="T43" fmla="*/ 0 h 59"/>
                  <a:gd name="T44" fmla="*/ 78 w 78"/>
                  <a:gd name="T45" fmla="*/ 59 h 5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8" h="59">
                    <a:moveTo>
                      <a:pt x="0" y="0"/>
                    </a:moveTo>
                    <a:lnTo>
                      <a:pt x="0" y="56"/>
                    </a:lnTo>
                    <a:lnTo>
                      <a:pt x="0" y="58"/>
                    </a:lnTo>
                    <a:lnTo>
                      <a:pt x="17" y="58"/>
                    </a:lnTo>
                    <a:lnTo>
                      <a:pt x="16" y="51"/>
                    </a:lnTo>
                    <a:lnTo>
                      <a:pt x="23" y="48"/>
                    </a:lnTo>
                    <a:lnTo>
                      <a:pt x="77" y="49"/>
                    </a:lnTo>
                    <a:lnTo>
                      <a:pt x="77" y="39"/>
                    </a:lnTo>
                    <a:lnTo>
                      <a:pt x="76" y="19"/>
                    </a:lnTo>
                    <a:lnTo>
                      <a:pt x="34" y="20"/>
                    </a:lnTo>
                    <a:lnTo>
                      <a:pt x="34" y="11"/>
                    </a:lnTo>
                    <a:lnTo>
                      <a:pt x="23" y="11"/>
                    </a:lnTo>
                    <a:lnTo>
                      <a:pt x="22" y="1"/>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09" name="Freeform 60">
                <a:extLst>
                  <a:ext uri="{FF2B5EF4-FFF2-40B4-BE49-F238E27FC236}">
                    <a16:creationId xmlns:a16="http://schemas.microsoft.com/office/drawing/2014/main" id="{41BB107D-BF96-4D6C-BF25-C02A3D5B9B4C}"/>
                  </a:ext>
                </a:extLst>
              </p:cNvPr>
              <p:cNvSpPr>
                <a:spLocks/>
              </p:cNvSpPr>
              <p:nvPr/>
            </p:nvSpPr>
            <p:spPr bwMode="auto">
              <a:xfrm>
                <a:off x="869" y="811"/>
                <a:ext cx="42" cy="38"/>
              </a:xfrm>
              <a:custGeom>
                <a:avLst/>
                <a:gdLst>
                  <a:gd name="T0" fmla="*/ 0 w 42"/>
                  <a:gd name="T1" fmla="*/ 0 h 38"/>
                  <a:gd name="T2" fmla="*/ 1 w 42"/>
                  <a:gd name="T3" fmla="*/ 37 h 38"/>
                  <a:gd name="T4" fmla="*/ 21 w 42"/>
                  <a:gd name="T5" fmla="*/ 37 h 38"/>
                  <a:gd name="T6" fmla="*/ 41 w 42"/>
                  <a:gd name="T7" fmla="*/ 37 h 38"/>
                  <a:gd name="T8" fmla="*/ 41 w 42"/>
                  <a:gd name="T9" fmla="*/ 0 h 38"/>
                  <a:gd name="T10" fmla="*/ 0 w 42"/>
                  <a:gd name="T11" fmla="*/ 0 h 38"/>
                  <a:gd name="T12" fmla="*/ 0 60000 65536"/>
                  <a:gd name="T13" fmla="*/ 0 60000 65536"/>
                  <a:gd name="T14" fmla="*/ 0 60000 65536"/>
                  <a:gd name="T15" fmla="*/ 0 60000 65536"/>
                  <a:gd name="T16" fmla="*/ 0 60000 65536"/>
                  <a:gd name="T17" fmla="*/ 0 60000 65536"/>
                  <a:gd name="T18" fmla="*/ 0 w 42"/>
                  <a:gd name="T19" fmla="*/ 0 h 38"/>
                  <a:gd name="T20" fmla="*/ 42 w 42"/>
                  <a:gd name="T21" fmla="*/ 38 h 38"/>
                </a:gdLst>
                <a:ahLst/>
                <a:cxnLst>
                  <a:cxn ang="T12">
                    <a:pos x="T0" y="T1"/>
                  </a:cxn>
                  <a:cxn ang="T13">
                    <a:pos x="T2" y="T3"/>
                  </a:cxn>
                  <a:cxn ang="T14">
                    <a:pos x="T4" y="T5"/>
                  </a:cxn>
                  <a:cxn ang="T15">
                    <a:pos x="T6" y="T7"/>
                  </a:cxn>
                  <a:cxn ang="T16">
                    <a:pos x="T8" y="T9"/>
                  </a:cxn>
                  <a:cxn ang="T17">
                    <a:pos x="T10" y="T11"/>
                  </a:cxn>
                </a:cxnLst>
                <a:rect l="T18" t="T19" r="T20" b="T21"/>
                <a:pathLst>
                  <a:path w="42" h="38">
                    <a:moveTo>
                      <a:pt x="0" y="0"/>
                    </a:moveTo>
                    <a:lnTo>
                      <a:pt x="1" y="37"/>
                    </a:lnTo>
                    <a:lnTo>
                      <a:pt x="21" y="37"/>
                    </a:lnTo>
                    <a:lnTo>
                      <a:pt x="41" y="37"/>
                    </a:lnTo>
                    <a:lnTo>
                      <a:pt x="41"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10" name="Freeform 61">
                <a:extLst>
                  <a:ext uri="{FF2B5EF4-FFF2-40B4-BE49-F238E27FC236}">
                    <a16:creationId xmlns:a16="http://schemas.microsoft.com/office/drawing/2014/main" id="{E34CD461-9B1B-4CBD-85E8-35CEFCE5110B}"/>
                  </a:ext>
                </a:extLst>
              </p:cNvPr>
              <p:cNvSpPr>
                <a:spLocks/>
              </p:cNvSpPr>
              <p:nvPr/>
            </p:nvSpPr>
            <p:spPr bwMode="auto">
              <a:xfrm>
                <a:off x="869" y="811"/>
                <a:ext cx="45" cy="41"/>
              </a:xfrm>
              <a:custGeom>
                <a:avLst/>
                <a:gdLst>
                  <a:gd name="T0" fmla="*/ 0 w 45"/>
                  <a:gd name="T1" fmla="*/ 0 h 41"/>
                  <a:gd name="T2" fmla="*/ 1 w 45"/>
                  <a:gd name="T3" fmla="*/ 40 h 41"/>
                  <a:gd name="T4" fmla="*/ 22 w 45"/>
                  <a:gd name="T5" fmla="*/ 40 h 41"/>
                  <a:gd name="T6" fmla="*/ 44 w 45"/>
                  <a:gd name="T7" fmla="*/ 40 h 41"/>
                  <a:gd name="T8" fmla="*/ 44 w 45"/>
                  <a:gd name="T9" fmla="*/ 0 h 41"/>
                  <a:gd name="T10" fmla="*/ 0 w 45"/>
                  <a:gd name="T11" fmla="*/ 0 h 41"/>
                  <a:gd name="T12" fmla="*/ 0 60000 65536"/>
                  <a:gd name="T13" fmla="*/ 0 60000 65536"/>
                  <a:gd name="T14" fmla="*/ 0 60000 65536"/>
                  <a:gd name="T15" fmla="*/ 0 60000 65536"/>
                  <a:gd name="T16" fmla="*/ 0 60000 65536"/>
                  <a:gd name="T17" fmla="*/ 0 60000 65536"/>
                  <a:gd name="T18" fmla="*/ 0 w 45"/>
                  <a:gd name="T19" fmla="*/ 0 h 41"/>
                  <a:gd name="T20" fmla="*/ 45 w 45"/>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45" h="41">
                    <a:moveTo>
                      <a:pt x="0" y="0"/>
                    </a:moveTo>
                    <a:lnTo>
                      <a:pt x="1" y="40"/>
                    </a:lnTo>
                    <a:lnTo>
                      <a:pt x="22" y="40"/>
                    </a:lnTo>
                    <a:lnTo>
                      <a:pt x="44" y="40"/>
                    </a:lnTo>
                    <a:lnTo>
                      <a:pt x="44"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11" name="Freeform 62">
                <a:extLst>
                  <a:ext uri="{FF2B5EF4-FFF2-40B4-BE49-F238E27FC236}">
                    <a16:creationId xmlns:a16="http://schemas.microsoft.com/office/drawing/2014/main" id="{E3FFE7E8-3306-44AA-8986-B97060FBE06D}"/>
                  </a:ext>
                </a:extLst>
              </p:cNvPr>
              <p:cNvSpPr>
                <a:spLocks/>
              </p:cNvSpPr>
              <p:nvPr/>
            </p:nvSpPr>
            <p:spPr bwMode="auto">
              <a:xfrm>
                <a:off x="752" y="700"/>
                <a:ext cx="45" cy="64"/>
              </a:xfrm>
              <a:custGeom>
                <a:avLst/>
                <a:gdLst>
                  <a:gd name="T0" fmla="*/ 0 w 45"/>
                  <a:gd name="T1" fmla="*/ 0 h 64"/>
                  <a:gd name="T2" fmla="*/ 1 w 45"/>
                  <a:gd name="T3" fmla="*/ 11 h 64"/>
                  <a:gd name="T4" fmla="*/ 0 w 45"/>
                  <a:gd name="T5" fmla="*/ 55 h 64"/>
                  <a:gd name="T6" fmla="*/ 0 w 45"/>
                  <a:gd name="T7" fmla="*/ 63 h 64"/>
                  <a:gd name="T8" fmla="*/ 44 w 45"/>
                  <a:gd name="T9" fmla="*/ 63 h 64"/>
                  <a:gd name="T10" fmla="*/ 44 w 45"/>
                  <a:gd name="T11" fmla="*/ 60 h 64"/>
                  <a:gd name="T12" fmla="*/ 40 w 45"/>
                  <a:gd name="T13" fmla="*/ 55 h 64"/>
                  <a:gd name="T14" fmla="*/ 39 w 45"/>
                  <a:gd name="T15" fmla="*/ 49 h 64"/>
                  <a:gd name="T16" fmla="*/ 28 w 45"/>
                  <a:gd name="T17" fmla="*/ 36 h 64"/>
                  <a:gd name="T18" fmla="*/ 30 w 45"/>
                  <a:gd name="T19" fmla="*/ 32 h 64"/>
                  <a:gd name="T20" fmla="*/ 24 w 45"/>
                  <a:gd name="T21" fmla="*/ 21 h 64"/>
                  <a:gd name="T22" fmla="*/ 24 w 45"/>
                  <a:gd name="T23" fmla="*/ 16 h 64"/>
                  <a:gd name="T24" fmla="*/ 25 w 45"/>
                  <a:gd name="T25" fmla="*/ 14 h 64"/>
                  <a:gd name="T26" fmla="*/ 28 w 45"/>
                  <a:gd name="T27" fmla="*/ 14 h 64"/>
                  <a:gd name="T28" fmla="*/ 29 w 45"/>
                  <a:gd name="T29" fmla="*/ 8 h 64"/>
                  <a:gd name="T30" fmla="*/ 33 w 45"/>
                  <a:gd name="T31" fmla="*/ 10 h 64"/>
                  <a:gd name="T32" fmla="*/ 34 w 45"/>
                  <a:gd name="T33" fmla="*/ 7 h 64"/>
                  <a:gd name="T34" fmla="*/ 34 w 45"/>
                  <a:gd name="T35" fmla="*/ 0 h 64"/>
                  <a:gd name="T36" fmla="*/ 0 w 45"/>
                  <a:gd name="T37" fmla="*/ 0 h 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5"/>
                  <a:gd name="T58" fmla="*/ 0 h 64"/>
                  <a:gd name="T59" fmla="*/ 45 w 45"/>
                  <a:gd name="T60" fmla="*/ 64 h 6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5" h="64">
                    <a:moveTo>
                      <a:pt x="0" y="0"/>
                    </a:moveTo>
                    <a:lnTo>
                      <a:pt x="1" y="11"/>
                    </a:lnTo>
                    <a:lnTo>
                      <a:pt x="0" y="55"/>
                    </a:lnTo>
                    <a:lnTo>
                      <a:pt x="0" y="63"/>
                    </a:lnTo>
                    <a:lnTo>
                      <a:pt x="44" y="63"/>
                    </a:lnTo>
                    <a:lnTo>
                      <a:pt x="44" y="60"/>
                    </a:lnTo>
                    <a:lnTo>
                      <a:pt x="40" y="55"/>
                    </a:lnTo>
                    <a:lnTo>
                      <a:pt x="39" y="49"/>
                    </a:lnTo>
                    <a:lnTo>
                      <a:pt x="28" y="36"/>
                    </a:lnTo>
                    <a:lnTo>
                      <a:pt x="30" y="32"/>
                    </a:lnTo>
                    <a:lnTo>
                      <a:pt x="24" y="21"/>
                    </a:lnTo>
                    <a:lnTo>
                      <a:pt x="24" y="16"/>
                    </a:lnTo>
                    <a:lnTo>
                      <a:pt x="25" y="14"/>
                    </a:lnTo>
                    <a:lnTo>
                      <a:pt x="28" y="14"/>
                    </a:lnTo>
                    <a:lnTo>
                      <a:pt x="29" y="8"/>
                    </a:lnTo>
                    <a:lnTo>
                      <a:pt x="33" y="10"/>
                    </a:lnTo>
                    <a:lnTo>
                      <a:pt x="34" y="7"/>
                    </a:lnTo>
                    <a:lnTo>
                      <a:pt x="34"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12" name="Freeform 63">
                <a:extLst>
                  <a:ext uri="{FF2B5EF4-FFF2-40B4-BE49-F238E27FC236}">
                    <a16:creationId xmlns:a16="http://schemas.microsoft.com/office/drawing/2014/main" id="{460005A4-094F-4AE1-B1EE-54E27EAEB1DE}"/>
                  </a:ext>
                </a:extLst>
              </p:cNvPr>
              <p:cNvSpPr>
                <a:spLocks/>
              </p:cNvSpPr>
              <p:nvPr/>
            </p:nvSpPr>
            <p:spPr bwMode="auto">
              <a:xfrm>
                <a:off x="752" y="700"/>
                <a:ext cx="48" cy="67"/>
              </a:xfrm>
              <a:custGeom>
                <a:avLst/>
                <a:gdLst>
                  <a:gd name="T0" fmla="*/ 0 w 48"/>
                  <a:gd name="T1" fmla="*/ 0 h 67"/>
                  <a:gd name="T2" fmla="*/ 1 w 48"/>
                  <a:gd name="T3" fmla="*/ 11 h 67"/>
                  <a:gd name="T4" fmla="*/ 0 w 48"/>
                  <a:gd name="T5" fmla="*/ 57 h 67"/>
                  <a:gd name="T6" fmla="*/ 0 w 48"/>
                  <a:gd name="T7" fmla="*/ 66 h 67"/>
                  <a:gd name="T8" fmla="*/ 47 w 48"/>
                  <a:gd name="T9" fmla="*/ 66 h 67"/>
                  <a:gd name="T10" fmla="*/ 47 w 48"/>
                  <a:gd name="T11" fmla="*/ 63 h 67"/>
                  <a:gd name="T12" fmla="*/ 43 w 48"/>
                  <a:gd name="T13" fmla="*/ 58 h 67"/>
                  <a:gd name="T14" fmla="*/ 41 w 48"/>
                  <a:gd name="T15" fmla="*/ 51 h 67"/>
                  <a:gd name="T16" fmla="*/ 30 w 48"/>
                  <a:gd name="T17" fmla="*/ 38 h 67"/>
                  <a:gd name="T18" fmla="*/ 32 w 48"/>
                  <a:gd name="T19" fmla="*/ 33 h 67"/>
                  <a:gd name="T20" fmla="*/ 26 w 48"/>
                  <a:gd name="T21" fmla="*/ 22 h 67"/>
                  <a:gd name="T22" fmla="*/ 25 w 48"/>
                  <a:gd name="T23" fmla="*/ 17 h 67"/>
                  <a:gd name="T24" fmla="*/ 27 w 48"/>
                  <a:gd name="T25" fmla="*/ 15 h 67"/>
                  <a:gd name="T26" fmla="*/ 30 w 48"/>
                  <a:gd name="T27" fmla="*/ 14 h 67"/>
                  <a:gd name="T28" fmla="*/ 31 w 48"/>
                  <a:gd name="T29" fmla="*/ 9 h 67"/>
                  <a:gd name="T30" fmla="*/ 35 w 48"/>
                  <a:gd name="T31" fmla="*/ 10 h 67"/>
                  <a:gd name="T32" fmla="*/ 36 w 48"/>
                  <a:gd name="T33" fmla="*/ 8 h 67"/>
                  <a:gd name="T34" fmla="*/ 37 w 48"/>
                  <a:gd name="T35" fmla="*/ 0 h 67"/>
                  <a:gd name="T36" fmla="*/ 0 w 48"/>
                  <a:gd name="T37" fmla="*/ 0 h 6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8"/>
                  <a:gd name="T58" fmla="*/ 0 h 67"/>
                  <a:gd name="T59" fmla="*/ 48 w 48"/>
                  <a:gd name="T60" fmla="*/ 67 h 6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8" h="67">
                    <a:moveTo>
                      <a:pt x="0" y="0"/>
                    </a:moveTo>
                    <a:lnTo>
                      <a:pt x="1" y="11"/>
                    </a:lnTo>
                    <a:lnTo>
                      <a:pt x="0" y="57"/>
                    </a:lnTo>
                    <a:lnTo>
                      <a:pt x="0" y="66"/>
                    </a:lnTo>
                    <a:lnTo>
                      <a:pt x="47" y="66"/>
                    </a:lnTo>
                    <a:lnTo>
                      <a:pt x="47" y="63"/>
                    </a:lnTo>
                    <a:lnTo>
                      <a:pt x="43" y="58"/>
                    </a:lnTo>
                    <a:lnTo>
                      <a:pt x="41" y="51"/>
                    </a:lnTo>
                    <a:lnTo>
                      <a:pt x="30" y="38"/>
                    </a:lnTo>
                    <a:lnTo>
                      <a:pt x="32" y="33"/>
                    </a:lnTo>
                    <a:lnTo>
                      <a:pt x="26" y="22"/>
                    </a:lnTo>
                    <a:lnTo>
                      <a:pt x="25" y="17"/>
                    </a:lnTo>
                    <a:lnTo>
                      <a:pt x="27" y="15"/>
                    </a:lnTo>
                    <a:lnTo>
                      <a:pt x="30" y="14"/>
                    </a:lnTo>
                    <a:lnTo>
                      <a:pt x="31" y="9"/>
                    </a:lnTo>
                    <a:lnTo>
                      <a:pt x="35" y="10"/>
                    </a:lnTo>
                    <a:lnTo>
                      <a:pt x="36" y="8"/>
                    </a:lnTo>
                    <a:lnTo>
                      <a:pt x="37"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13" name="Freeform 64">
                <a:extLst>
                  <a:ext uri="{FF2B5EF4-FFF2-40B4-BE49-F238E27FC236}">
                    <a16:creationId xmlns:a16="http://schemas.microsoft.com/office/drawing/2014/main" id="{41BDADDC-2354-4742-9826-116AC7BAD84A}"/>
                  </a:ext>
                </a:extLst>
              </p:cNvPr>
              <p:cNvSpPr>
                <a:spLocks/>
              </p:cNvSpPr>
              <p:nvPr/>
            </p:nvSpPr>
            <p:spPr bwMode="auto">
              <a:xfrm>
                <a:off x="934" y="866"/>
                <a:ext cx="47" cy="18"/>
              </a:xfrm>
              <a:custGeom>
                <a:avLst/>
                <a:gdLst>
                  <a:gd name="T0" fmla="*/ 0 w 47"/>
                  <a:gd name="T1" fmla="*/ 6 h 18"/>
                  <a:gd name="T2" fmla="*/ 0 w 47"/>
                  <a:gd name="T3" fmla="*/ 17 h 18"/>
                  <a:gd name="T4" fmla="*/ 10 w 47"/>
                  <a:gd name="T5" fmla="*/ 16 h 18"/>
                  <a:gd name="T6" fmla="*/ 46 w 47"/>
                  <a:gd name="T7" fmla="*/ 16 h 18"/>
                  <a:gd name="T8" fmla="*/ 44 w 47"/>
                  <a:gd name="T9" fmla="*/ 9 h 18"/>
                  <a:gd name="T10" fmla="*/ 46 w 47"/>
                  <a:gd name="T11" fmla="*/ 0 h 18"/>
                  <a:gd name="T12" fmla="*/ 10 w 47"/>
                  <a:gd name="T13" fmla="*/ 0 h 18"/>
                  <a:gd name="T14" fmla="*/ 10 w 47"/>
                  <a:gd name="T15" fmla="*/ 5 h 18"/>
                  <a:gd name="T16" fmla="*/ 0 w 47"/>
                  <a:gd name="T17" fmla="*/ 6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7"/>
                  <a:gd name="T28" fmla="*/ 0 h 18"/>
                  <a:gd name="T29" fmla="*/ 47 w 47"/>
                  <a:gd name="T30" fmla="*/ 18 h 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7" h="18">
                    <a:moveTo>
                      <a:pt x="0" y="6"/>
                    </a:moveTo>
                    <a:lnTo>
                      <a:pt x="0" y="17"/>
                    </a:lnTo>
                    <a:lnTo>
                      <a:pt x="10" y="16"/>
                    </a:lnTo>
                    <a:lnTo>
                      <a:pt x="46" y="16"/>
                    </a:lnTo>
                    <a:lnTo>
                      <a:pt x="44" y="9"/>
                    </a:lnTo>
                    <a:lnTo>
                      <a:pt x="46" y="0"/>
                    </a:lnTo>
                    <a:lnTo>
                      <a:pt x="10" y="0"/>
                    </a:lnTo>
                    <a:lnTo>
                      <a:pt x="10" y="5"/>
                    </a:lnTo>
                    <a:lnTo>
                      <a:pt x="0" y="6"/>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14" name="Freeform 65">
                <a:extLst>
                  <a:ext uri="{FF2B5EF4-FFF2-40B4-BE49-F238E27FC236}">
                    <a16:creationId xmlns:a16="http://schemas.microsoft.com/office/drawing/2014/main" id="{763C18AC-C8E3-4243-9879-F0DA7E3CAFFC}"/>
                  </a:ext>
                </a:extLst>
              </p:cNvPr>
              <p:cNvSpPr>
                <a:spLocks/>
              </p:cNvSpPr>
              <p:nvPr/>
            </p:nvSpPr>
            <p:spPr bwMode="auto">
              <a:xfrm>
                <a:off x="934" y="866"/>
                <a:ext cx="48" cy="21"/>
              </a:xfrm>
              <a:custGeom>
                <a:avLst/>
                <a:gdLst>
                  <a:gd name="T0" fmla="*/ 0 w 48"/>
                  <a:gd name="T1" fmla="*/ 7 h 21"/>
                  <a:gd name="T2" fmla="*/ 0 w 48"/>
                  <a:gd name="T3" fmla="*/ 20 h 21"/>
                  <a:gd name="T4" fmla="*/ 10 w 48"/>
                  <a:gd name="T5" fmla="*/ 19 h 21"/>
                  <a:gd name="T6" fmla="*/ 47 w 48"/>
                  <a:gd name="T7" fmla="*/ 19 h 21"/>
                  <a:gd name="T8" fmla="*/ 45 w 48"/>
                  <a:gd name="T9" fmla="*/ 10 h 21"/>
                  <a:gd name="T10" fmla="*/ 47 w 48"/>
                  <a:gd name="T11" fmla="*/ 0 h 21"/>
                  <a:gd name="T12" fmla="*/ 11 w 48"/>
                  <a:gd name="T13" fmla="*/ 0 h 21"/>
                  <a:gd name="T14" fmla="*/ 10 w 48"/>
                  <a:gd name="T15" fmla="*/ 6 h 21"/>
                  <a:gd name="T16" fmla="*/ 0 w 48"/>
                  <a:gd name="T17" fmla="*/ 7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8"/>
                  <a:gd name="T28" fmla="*/ 0 h 21"/>
                  <a:gd name="T29" fmla="*/ 48 w 48"/>
                  <a:gd name="T30" fmla="*/ 21 h 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8" h="21">
                    <a:moveTo>
                      <a:pt x="0" y="7"/>
                    </a:moveTo>
                    <a:lnTo>
                      <a:pt x="0" y="20"/>
                    </a:lnTo>
                    <a:lnTo>
                      <a:pt x="10" y="19"/>
                    </a:lnTo>
                    <a:lnTo>
                      <a:pt x="47" y="19"/>
                    </a:lnTo>
                    <a:lnTo>
                      <a:pt x="45" y="10"/>
                    </a:lnTo>
                    <a:lnTo>
                      <a:pt x="47" y="0"/>
                    </a:lnTo>
                    <a:lnTo>
                      <a:pt x="11" y="0"/>
                    </a:lnTo>
                    <a:lnTo>
                      <a:pt x="10" y="6"/>
                    </a:lnTo>
                    <a:lnTo>
                      <a:pt x="0" y="7"/>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15" name="Freeform 66">
                <a:extLst>
                  <a:ext uri="{FF2B5EF4-FFF2-40B4-BE49-F238E27FC236}">
                    <a16:creationId xmlns:a16="http://schemas.microsoft.com/office/drawing/2014/main" id="{2907303D-DBD1-44CE-94A6-BEB453DDAF61}"/>
                  </a:ext>
                </a:extLst>
              </p:cNvPr>
              <p:cNvSpPr>
                <a:spLocks/>
              </p:cNvSpPr>
              <p:nvPr/>
            </p:nvSpPr>
            <p:spPr bwMode="auto">
              <a:xfrm>
                <a:off x="977" y="653"/>
                <a:ext cx="33" cy="36"/>
              </a:xfrm>
              <a:custGeom>
                <a:avLst/>
                <a:gdLst>
                  <a:gd name="T0" fmla="*/ 0 w 33"/>
                  <a:gd name="T1" fmla="*/ 2 h 36"/>
                  <a:gd name="T2" fmla="*/ 1 w 33"/>
                  <a:gd name="T3" fmla="*/ 1 h 36"/>
                  <a:gd name="T4" fmla="*/ 32 w 33"/>
                  <a:gd name="T5" fmla="*/ 0 h 36"/>
                  <a:gd name="T6" fmla="*/ 23 w 33"/>
                  <a:gd name="T7" fmla="*/ 18 h 36"/>
                  <a:gd name="T8" fmla="*/ 21 w 33"/>
                  <a:gd name="T9" fmla="*/ 34 h 36"/>
                  <a:gd name="T10" fmla="*/ 1 w 33"/>
                  <a:gd name="T11" fmla="*/ 35 h 36"/>
                  <a:gd name="T12" fmla="*/ 0 w 33"/>
                  <a:gd name="T13" fmla="*/ 2 h 36"/>
                  <a:gd name="T14" fmla="*/ 0 60000 65536"/>
                  <a:gd name="T15" fmla="*/ 0 60000 65536"/>
                  <a:gd name="T16" fmla="*/ 0 60000 65536"/>
                  <a:gd name="T17" fmla="*/ 0 60000 65536"/>
                  <a:gd name="T18" fmla="*/ 0 60000 65536"/>
                  <a:gd name="T19" fmla="*/ 0 60000 65536"/>
                  <a:gd name="T20" fmla="*/ 0 60000 65536"/>
                  <a:gd name="T21" fmla="*/ 0 w 33"/>
                  <a:gd name="T22" fmla="*/ 0 h 36"/>
                  <a:gd name="T23" fmla="*/ 33 w 33"/>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 h="36">
                    <a:moveTo>
                      <a:pt x="0" y="2"/>
                    </a:moveTo>
                    <a:lnTo>
                      <a:pt x="1" y="1"/>
                    </a:lnTo>
                    <a:lnTo>
                      <a:pt x="32" y="0"/>
                    </a:lnTo>
                    <a:lnTo>
                      <a:pt x="23" y="18"/>
                    </a:lnTo>
                    <a:lnTo>
                      <a:pt x="21" y="34"/>
                    </a:lnTo>
                    <a:lnTo>
                      <a:pt x="1" y="35"/>
                    </a:lnTo>
                    <a:lnTo>
                      <a:pt x="0" y="2"/>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16" name="Freeform 67">
                <a:extLst>
                  <a:ext uri="{FF2B5EF4-FFF2-40B4-BE49-F238E27FC236}">
                    <a16:creationId xmlns:a16="http://schemas.microsoft.com/office/drawing/2014/main" id="{998DF0C2-4187-4F0D-A826-622554A4689A}"/>
                  </a:ext>
                </a:extLst>
              </p:cNvPr>
              <p:cNvSpPr>
                <a:spLocks/>
              </p:cNvSpPr>
              <p:nvPr/>
            </p:nvSpPr>
            <p:spPr bwMode="auto">
              <a:xfrm>
                <a:off x="977" y="653"/>
                <a:ext cx="36" cy="38"/>
              </a:xfrm>
              <a:custGeom>
                <a:avLst/>
                <a:gdLst>
                  <a:gd name="T0" fmla="*/ 0 w 36"/>
                  <a:gd name="T1" fmla="*/ 3 h 38"/>
                  <a:gd name="T2" fmla="*/ 1 w 36"/>
                  <a:gd name="T3" fmla="*/ 1 h 38"/>
                  <a:gd name="T4" fmla="*/ 35 w 36"/>
                  <a:gd name="T5" fmla="*/ 0 h 38"/>
                  <a:gd name="T6" fmla="*/ 25 w 36"/>
                  <a:gd name="T7" fmla="*/ 19 h 38"/>
                  <a:gd name="T8" fmla="*/ 23 w 36"/>
                  <a:gd name="T9" fmla="*/ 36 h 38"/>
                  <a:gd name="T10" fmla="*/ 1 w 36"/>
                  <a:gd name="T11" fmla="*/ 37 h 38"/>
                  <a:gd name="T12" fmla="*/ 0 w 36"/>
                  <a:gd name="T13" fmla="*/ 3 h 38"/>
                  <a:gd name="T14" fmla="*/ 0 60000 65536"/>
                  <a:gd name="T15" fmla="*/ 0 60000 65536"/>
                  <a:gd name="T16" fmla="*/ 0 60000 65536"/>
                  <a:gd name="T17" fmla="*/ 0 60000 65536"/>
                  <a:gd name="T18" fmla="*/ 0 60000 65536"/>
                  <a:gd name="T19" fmla="*/ 0 60000 65536"/>
                  <a:gd name="T20" fmla="*/ 0 60000 65536"/>
                  <a:gd name="T21" fmla="*/ 0 w 36"/>
                  <a:gd name="T22" fmla="*/ 0 h 38"/>
                  <a:gd name="T23" fmla="*/ 36 w 36"/>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 h="38">
                    <a:moveTo>
                      <a:pt x="0" y="3"/>
                    </a:moveTo>
                    <a:lnTo>
                      <a:pt x="1" y="1"/>
                    </a:lnTo>
                    <a:lnTo>
                      <a:pt x="35" y="0"/>
                    </a:lnTo>
                    <a:lnTo>
                      <a:pt x="25" y="19"/>
                    </a:lnTo>
                    <a:lnTo>
                      <a:pt x="23" y="36"/>
                    </a:lnTo>
                    <a:lnTo>
                      <a:pt x="1" y="37"/>
                    </a:lnTo>
                    <a:lnTo>
                      <a:pt x="0" y="3"/>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17" name="Freeform 68">
                <a:extLst>
                  <a:ext uri="{FF2B5EF4-FFF2-40B4-BE49-F238E27FC236}">
                    <a16:creationId xmlns:a16="http://schemas.microsoft.com/office/drawing/2014/main" id="{C75D3362-AD52-4849-8484-1655E28435EA}"/>
                  </a:ext>
                </a:extLst>
              </p:cNvPr>
              <p:cNvSpPr>
                <a:spLocks/>
              </p:cNvSpPr>
              <p:nvPr/>
            </p:nvSpPr>
            <p:spPr bwMode="auto">
              <a:xfrm>
                <a:off x="650" y="717"/>
                <a:ext cx="46" cy="39"/>
              </a:xfrm>
              <a:custGeom>
                <a:avLst/>
                <a:gdLst>
                  <a:gd name="T0" fmla="*/ 0 w 46"/>
                  <a:gd name="T1" fmla="*/ 10 h 39"/>
                  <a:gd name="T2" fmla="*/ 10 w 46"/>
                  <a:gd name="T3" fmla="*/ 11 h 39"/>
                  <a:gd name="T4" fmla="*/ 9 w 46"/>
                  <a:gd name="T5" fmla="*/ 4 h 39"/>
                  <a:gd name="T6" fmla="*/ 14 w 46"/>
                  <a:gd name="T7" fmla="*/ 2 h 39"/>
                  <a:gd name="T8" fmla="*/ 18 w 46"/>
                  <a:gd name="T9" fmla="*/ 3 h 39"/>
                  <a:gd name="T10" fmla="*/ 20 w 46"/>
                  <a:gd name="T11" fmla="*/ 0 h 39"/>
                  <a:gd name="T12" fmla="*/ 24 w 46"/>
                  <a:gd name="T13" fmla="*/ 0 h 39"/>
                  <a:gd name="T14" fmla="*/ 24 w 46"/>
                  <a:gd name="T15" fmla="*/ 2 h 39"/>
                  <a:gd name="T16" fmla="*/ 41 w 46"/>
                  <a:gd name="T17" fmla="*/ 2 h 39"/>
                  <a:gd name="T18" fmla="*/ 45 w 46"/>
                  <a:gd name="T19" fmla="*/ 2 h 39"/>
                  <a:gd name="T20" fmla="*/ 45 w 46"/>
                  <a:gd name="T21" fmla="*/ 38 h 39"/>
                  <a:gd name="T22" fmla="*/ 16 w 46"/>
                  <a:gd name="T23" fmla="*/ 38 h 39"/>
                  <a:gd name="T24" fmla="*/ 13 w 46"/>
                  <a:gd name="T25" fmla="*/ 25 h 39"/>
                  <a:gd name="T26" fmla="*/ 0 w 46"/>
                  <a:gd name="T27" fmla="*/ 10 h 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6"/>
                  <a:gd name="T43" fmla="*/ 0 h 39"/>
                  <a:gd name="T44" fmla="*/ 46 w 46"/>
                  <a:gd name="T45" fmla="*/ 39 h 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6" h="39">
                    <a:moveTo>
                      <a:pt x="0" y="10"/>
                    </a:moveTo>
                    <a:lnTo>
                      <a:pt x="10" y="11"/>
                    </a:lnTo>
                    <a:lnTo>
                      <a:pt x="9" y="4"/>
                    </a:lnTo>
                    <a:lnTo>
                      <a:pt x="14" y="2"/>
                    </a:lnTo>
                    <a:lnTo>
                      <a:pt x="18" y="3"/>
                    </a:lnTo>
                    <a:lnTo>
                      <a:pt x="20" y="0"/>
                    </a:lnTo>
                    <a:lnTo>
                      <a:pt x="24" y="0"/>
                    </a:lnTo>
                    <a:lnTo>
                      <a:pt x="24" y="2"/>
                    </a:lnTo>
                    <a:lnTo>
                      <a:pt x="41" y="2"/>
                    </a:lnTo>
                    <a:lnTo>
                      <a:pt x="45" y="2"/>
                    </a:lnTo>
                    <a:lnTo>
                      <a:pt x="45" y="38"/>
                    </a:lnTo>
                    <a:lnTo>
                      <a:pt x="16" y="38"/>
                    </a:lnTo>
                    <a:lnTo>
                      <a:pt x="13" y="25"/>
                    </a:lnTo>
                    <a:lnTo>
                      <a:pt x="0" y="1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18" name="Freeform 69">
                <a:extLst>
                  <a:ext uri="{FF2B5EF4-FFF2-40B4-BE49-F238E27FC236}">
                    <a16:creationId xmlns:a16="http://schemas.microsoft.com/office/drawing/2014/main" id="{C19C75CA-0773-4590-999F-1C3F1F2EF731}"/>
                  </a:ext>
                </a:extLst>
              </p:cNvPr>
              <p:cNvSpPr>
                <a:spLocks/>
              </p:cNvSpPr>
              <p:nvPr/>
            </p:nvSpPr>
            <p:spPr bwMode="auto">
              <a:xfrm>
                <a:off x="650" y="717"/>
                <a:ext cx="48" cy="40"/>
              </a:xfrm>
              <a:custGeom>
                <a:avLst/>
                <a:gdLst>
                  <a:gd name="T0" fmla="*/ 0 w 48"/>
                  <a:gd name="T1" fmla="*/ 10 h 40"/>
                  <a:gd name="T2" fmla="*/ 10 w 48"/>
                  <a:gd name="T3" fmla="*/ 11 h 40"/>
                  <a:gd name="T4" fmla="*/ 9 w 48"/>
                  <a:gd name="T5" fmla="*/ 4 h 40"/>
                  <a:gd name="T6" fmla="*/ 14 w 48"/>
                  <a:gd name="T7" fmla="*/ 2 h 40"/>
                  <a:gd name="T8" fmla="*/ 19 w 48"/>
                  <a:gd name="T9" fmla="*/ 3 h 40"/>
                  <a:gd name="T10" fmla="*/ 20 w 48"/>
                  <a:gd name="T11" fmla="*/ 0 h 40"/>
                  <a:gd name="T12" fmla="*/ 25 w 48"/>
                  <a:gd name="T13" fmla="*/ 0 h 40"/>
                  <a:gd name="T14" fmla="*/ 25 w 48"/>
                  <a:gd name="T15" fmla="*/ 2 h 40"/>
                  <a:gd name="T16" fmla="*/ 42 w 48"/>
                  <a:gd name="T17" fmla="*/ 2 h 40"/>
                  <a:gd name="T18" fmla="*/ 47 w 48"/>
                  <a:gd name="T19" fmla="*/ 2 h 40"/>
                  <a:gd name="T20" fmla="*/ 47 w 48"/>
                  <a:gd name="T21" fmla="*/ 39 h 40"/>
                  <a:gd name="T22" fmla="*/ 16 w 48"/>
                  <a:gd name="T23" fmla="*/ 39 h 40"/>
                  <a:gd name="T24" fmla="*/ 14 w 48"/>
                  <a:gd name="T25" fmla="*/ 25 h 40"/>
                  <a:gd name="T26" fmla="*/ 0 w 48"/>
                  <a:gd name="T27" fmla="*/ 10 h 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8"/>
                  <a:gd name="T43" fmla="*/ 0 h 40"/>
                  <a:gd name="T44" fmla="*/ 48 w 48"/>
                  <a:gd name="T45" fmla="*/ 40 h 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8" h="40">
                    <a:moveTo>
                      <a:pt x="0" y="10"/>
                    </a:moveTo>
                    <a:lnTo>
                      <a:pt x="10" y="11"/>
                    </a:lnTo>
                    <a:lnTo>
                      <a:pt x="9" y="4"/>
                    </a:lnTo>
                    <a:lnTo>
                      <a:pt x="14" y="2"/>
                    </a:lnTo>
                    <a:lnTo>
                      <a:pt x="19" y="3"/>
                    </a:lnTo>
                    <a:lnTo>
                      <a:pt x="20" y="0"/>
                    </a:lnTo>
                    <a:lnTo>
                      <a:pt x="25" y="0"/>
                    </a:lnTo>
                    <a:lnTo>
                      <a:pt x="25" y="2"/>
                    </a:lnTo>
                    <a:lnTo>
                      <a:pt x="42" y="2"/>
                    </a:lnTo>
                    <a:lnTo>
                      <a:pt x="47" y="2"/>
                    </a:lnTo>
                    <a:lnTo>
                      <a:pt x="47" y="39"/>
                    </a:lnTo>
                    <a:lnTo>
                      <a:pt x="16" y="39"/>
                    </a:lnTo>
                    <a:lnTo>
                      <a:pt x="14" y="25"/>
                    </a:lnTo>
                    <a:lnTo>
                      <a:pt x="0" y="1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19" name="Freeform 70">
                <a:extLst>
                  <a:ext uri="{FF2B5EF4-FFF2-40B4-BE49-F238E27FC236}">
                    <a16:creationId xmlns:a16="http://schemas.microsoft.com/office/drawing/2014/main" id="{18D670EB-65CA-4972-B9CE-94AC9C036DAB}"/>
                  </a:ext>
                </a:extLst>
              </p:cNvPr>
              <p:cNvSpPr>
                <a:spLocks/>
              </p:cNvSpPr>
              <p:nvPr/>
            </p:nvSpPr>
            <p:spPr bwMode="auto">
              <a:xfrm>
                <a:off x="741" y="855"/>
                <a:ext cx="53" cy="32"/>
              </a:xfrm>
              <a:custGeom>
                <a:avLst/>
                <a:gdLst>
                  <a:gd name="T0" fmla="*/ 0 w 53"/>
                  <a:gd name="T1" fmla="*/ 0 h 32"/>
                  <a:gd name="T2" fmla="*/ 0 w 53"/>
                  <a:gd name="T3" fmla="*/ 31 h 32"/>
                  <a:gd name="T4" fmla="*/ 45 w 53"/>
                  <a:gd name="T5" fmla="*/ 31 h 32"/>
                  <a:gd name="T6" fmla="*/ 52 w 53"/>
                  <a:gd name="T7" fmla="*/ 31 h 32"/>
                  <a:gd name="T8" fmla="*/ 52 w 53"/>
                  <a:gd name="T9" fmla="*/ 0 h 32"/>
                  <a:gd name="T10" fmla="*/ 0 w 53"/>
                  <a:gd name="T11" fmla="*/ 0 h 32"/>
                  <a:gd name="T12" fmla="*/ 0 60000 65536"/>
                  <a:gd name="T13" fmla="*/ 0 60000 65536"/>
                  <a:gd name="T14" fmla="*/ 0 60000 65536"/>
                  <a:gd name="T15" fmla="*/ 0 60000 65536"/>
                  <a:gd name="T16" fmla="*/ 0 60000 65536"/>
                  <a:gd name="T17" fmla="*/ 0 60000 65536"/>
                  <a:gd name="T18" fmla="*/ 0 w 53"/>
                  <a:gd name="T19" fmla="*/ 0 h 32"/>
                  <a:gd name="T20" fmla="*/ 53 w 53"/>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53" h="32">
                    <a:moveTo>
                      <a:pt x="0" y="0"/>
                    </a:moveTo>
                    <a:lnTo>
                      <a:pt x="0" y="31"/>
                    </a:lnTo>
                    <a:lnTo>
                      <a:pt x="45" y="31"/>
                    </a:lnTo>
                    <a:lnTo>
                      <a:pt x="52" y="31"/>
                    </a:lnTo>
                    <a:lnTo>
                      <a:pt x="52"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20" name="Freeform 71">
                <a:extLst>
                  <a:ext uri="{FF2B5EF4-FFF2-40B4-BE49-F238E27FC236}">
                    <a16:creationId xmlns:a16="http://schemas.microsoft.com/office/drawing/2014/main" id="{99E4D5AA-1E44-40C3-98C8-3EA04EE18A09}"/>
                  </a:ext>
                </a:extLst>
              </p:cNvPr>
              <p:cNvSpPr>
                <a:spLocks/>
              </p:cNvSpPr>
              <p:nvPr/>
            </p:nvSpPr>
            <p:spPr bwMode="auto">
              <a:xfrm>
                <a:off x="741" y="855"/>
                <a:ext cx="55" cy="33"/>
              </a:xfrm>
              <a:custGeom>
                <a:avLst/>
                <a:gdLst>
                  <a:gd name="T0" fmla="*/ 0 w 55"/>
                  <a:gd name="T1" fmla="*/ 0 h 33"/>
                  <a:gd name="T2" fmla="*/ 0 w 55"/>
                  <a:gd name="T3" fmla="*/ 32 h 33"/>
                  <a:gd name="T4" fmla="*/ 46 w 55"/>
                  <a:gd name="T5" fmla="*/ 32 h 33"/>
                  <a:gd name="T6" fmla="*/ 54 w 55"/>
                  <a:gd name="T7" fmla="*/ 32 h 33"/>
                  <a:gd name="T8" fmla="*/ 54 w 55"/>
                  <a:gd name="T9" fmla="*/ 0 h 33"/>
                  <a:gd name="T10" fmla="*/ 0 w 55"/>
                  <a:gd name="T11" fmla="*/ 0 h 33"/>
                  <a:gd name="T12" fmla="*/ 0 60000 65536"/>
                  <a:gd name="T13" fmla="*/ 0 60000 65536"/>
                  <a:gd name="T14" fmla="*/ 0 60000 65536"/>
                  <a:gd name="T15" fmla="*/ 0 60000 65536"/>
                  <a:gd name="T16" fmla="*/ 0 60000 65536"/>
                  <a:gd name="T17" fmla="*/ 0 60000 65536"/>
                  <a:gd name="T18" fmla="*/ 0 w 55"/>
                  <a:gd name="T19" fmla="*/ 0 h 33"/>
                  <a:gd name="T20" fmla="*/ 55 w 55"/>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55" h="33">
                    <a:moveTo>
                      <a:pt x="0" y="0"/>
                    </a:moveTo>
                    <a:lnTo>
                      <a:pt x="0" y="32"/>
                    </a:lnTo>
                    <a:lnTo>
                      <a:pt x="46" y="32"/>
                    </a:lnTo>
                    <a:lnTo>
                      <a:pt x="54" y="32"/>
                    </a:lnTo>
                    <a:lnTo>
                      <a:pt x="54"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21" name="Freeform 72">
                <a:extLst>
                  <a:ext uri="{FF2B5EF4-FFF2-40B4-BE49-F238E27FC236}">
                    <a16:creationId xmlns:a16="http://schemas.microsoft.com/office/drawing/2014/main" id="{E6EE88BD-C36B-4122-A789-09A8E3D41A01}"/>
                  </a:ext>
                </a:extLst>
              </p:cNvPr>
              <p:cNvSpPr>
                <a:spLocks/>
              </p:cNvSpPr>
              <p:nvPr/>
            </p:nvSpPr>
            <p:spPr bwMode="auto">
              <a:xfrm>
                <a:off x="830" y="570"/>
                <a:ext cx="66" cy="46"/>
              </a:xfrm>
              <a:custGeom>
                <a:avLst/>
                <a:gdLst>
                  <a:gd name="T0" fmla="*/ 0 w 66"/>
                  <a:gd name="T1" fmla="*/ 0 h 46"/>
                  <a:gd name="T2" fmla="*/ 0 w 66"/>
                  <a:gd name="T3" fmla="*/ 35 h 46"/>
                  <a:gd name="T4" fmla="*/ 17 w 66"/>
                  <a:gd name="T5" fmla="*/ 37 h 46"/>
                  <a:gd name="T6" fmla="*/ 17 w 66"/>
                  <a:gd name="T7" fmla="*/ 45 h 46"/>
                  <a:gd name="T8" fmla="*/ 38 w 66"/>
                  <a:gd name="T9" fmla="*/ 45 h 46"/>
                  <a:gd name="T10" fmla="*/ 37 w 66"/>
                  <a:gd name="T11" fmla="*/ 36 h 46"/>
                  <a:gd name="T12" fmla="*/ 65 w 66"/>
                  <a:gd name="T13" fmla="*/ 35 h 46"/>
                  <a:gd name="T14" fmla="*/ 65 w 66"/>
                  <a:gd name="T15" fmla="*/ 27 h 46"/>
                  <a:gd name="T16" fmla="*/ 61 w 66"/>
                  <a:gd name="T17" fmla="*/ 26 h 46"/>
                  <a:gd name="T18" fmla="*/ 61 w 66"/>
                  <a:gd name="T19" fmla="*/ 9 h 46"/>
                  <a:gd name="T20" fmla="*/ 40 w 66"/>
                  <a:gd name="T21" fmla="*/ 8 h 46"/>
                  <a:gd name="T22" fmla="*/ 40 w 66"/>
                  <a:gd name="T23" fmla="*/ 0 h 46"/>
                  <a:gd name="T24" fmla="*/ 31 w 66"/>
                  <a:gd name="T25" fmla="*/ 0 h 46"/>
                  <a:gd name="T26" fmla="*/ 0 w 66"/>
                  <a:gd name="T27" fmla="*/ 0 h 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
                  <a:gd name="T43" fmla="*/ 0 h 46"/>
                  <a:gd name="T44" fmla="*/ 66 w 66"/>
                  <a:gd name="T45" fmla="*/ 46 h 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 h="46">
                    <a:moveTo>
                      <a:pt x="0" y="0"/>
                    </a:moveTo>
                    <a:lnTo>
                      <a:pt x="0" y="35"/>
                    </a:lnTo>
                    <a:lnTo>
                      <a:pt x="17" y="37"/>
                    </a:lnTo>
                    <a:lnTo>
                      <a:pt x="17" y="45"/>
                    </a:lnTo>
                    <a:lnTo>
                      <a:pt x="38" y="45"/>
                    </a:lnTo>
                    <a:lnTo>
                      <a:pt x="37" y="36"/>
                    </a:lnTo>
                    <a:lnTo>
                      <a:pt x="65" y="35"/>
                    </a:lnTo>
                    <a:lnTo>
                      <a:pt x="65" y="27"/>
                    </a:lnTo>
                    <a:lnTo>
                      <a:pt x="61" y="26"/>
                    </a:lnTo>
                    <a:lnTo>
                      <a:pt x="61" y="9"/>
                    </a:lnTo>
                    <a:lnTo>
                      <a:pt x="40" y="8"/>
                    </a:lnTo>
                    <a:lnTo>
                      <a:pt x="40" y="0"/>
                    </a:lnTo>
                    <a:lnTo>
                      <a:pt x="31"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22" name="Freeform 73">
                <a:extLst>
                  <a:ext uri="{FF2B5EF4-FFF2-40B4-BE49-F238E27FC236}">
                    <a16:creationId xmlns:a16="http://schemas.microsoft.com/office/drawing/2014/main" id="{E722ACBA-D152-4C8A-ADCD-8BA02F77FC02}"/>
                  </a:ext>
                </a:extLst>
              </p:cNvPr>
              <p:cNvSpPr>
                <a:spLocks/>
              </p:cNvSpPr>
              <p:nvPr/>
            </p:nvSpPr>
            <p:spPr bwMode="auto">
              <a:xfrm>
                <a:off x="830" y="570"/>
                <a:ext cx="70" cy="49"/>
              </a:xfrm>
              <a:custGeom>
                <a:avLst/>
                <a:gdLst>
                  <a:gd name="T0" fmla="*/ 0 w 70"/>
                  <a:gd name="T1" fmla="*/ 0 h 49"/>
                  <a:gd name="T2" fmla="*/ 0 w 70"/>
                  <a:gd name="T3" fmla="*/ 38 h 49"/>
                  <a:gd name="T4" fmla="*/ 18 w 70"/>
                  <a:gd name="T5" fmla="*/ 40 h 49"/>
                  <a:gd name="T6" fmla="*/ 18 w 70"/>
                  <a:gd name="T7" fmla="*/ 48 h 49"/>
                  <a:gd name="T8" fmla="*/ 40 w 70"/>
                  <a:gd name="T9" fmla="*/ 48 h 49"/>
                  <a:gd name="T10" fmla="*/ 39 w 70"/>
                  <a:gd name="T11" fmla="*/ 38 h 49"/>
                  <a:gd name="T12" fmla="*/ 69 w 70"/>
                  <a:gd name="T13" fmla="*/ 38 h 49"/>
                  <a:gd name="T14" fmla="*/ 69 w 70"/>
                  <a:gd name="T15" fmla="*/ 28 h 49"/>
                  <a:gd name="T16" fmla="*/ 65 w 70"/>
                  <a:gd name="T17" fmla="*/ 28 h 49"/>
                  <a:gd name="T18" fmla="*/ 65 w 70"/>
                  <a:gd name="T19" fmla="*/ 10 h 49"/>
                  <a:gd name="T20" fmla="*/ 43 w 70"/>
                  <a:gd name="T21" fmla="*/ 9 h 49"/>
                  <a:gd name="T22" fmla="*/ 43 w 70"/>
                  <a:gd name="T23" fmla="*/ 0 h 49"/>
                  <a:gd name="T24" fmla="*/ 32 w 70"/>
                  <a:gd name="T25" fmla="*/ 0 h 49"/>
                  <a:gd name="T26" fmla="*/ 0 w 70"/>
                  <a:gd name="T27" fmla="*/ 0 h 4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0"/>
                  <a:gd name="T43" fmla="*/ 0 h 49"/>
                  <a:gd name="T44" fmla="*/ 70 w 70"/>
                  <a:gd name="T45" fmla="*/ 49 h 4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0" h="49">
                    <a:moveTo>
                      <a:pt x="0" y="0"/>
                    </a:moveTo>
                    <a:lnTo>
                      <a:pt x="0" y="38"/>
                    </a:lnTo>
                    <a:lnTo>
                      <a:pt x="18" y="40"/>
                    </a:lnTo>
                    <a:lnTo>
                      <a:pt x="18" y="48"/>
                    </a:lnTo>
                    <a:lnTo>
                      <a:pt x="40" y="48"/>
                    </a:lnTo>
                    <a:lnTo>
                      <a:pt x="39" y="38"/>
                    </a:lnTo>
                    <a:lnTo>
                      <a:pt x="69" y="38"/>
                    </a:lnTo>
                    <a:lnTo>
                      <a:pt x="69" y="28"/>
                    </a:lnTo>
                    <a:lnTo>
                      <a:pt x="65" y="28"/>
                    </a:lnTo>
                    <a:lnTo>
                      <a:pt x="65" y="10"/>
                    </a:lnTo>
                    <a:lnTo>
                      <a:pt x="43" y="9"/>
                    </a:lnTo>
                    <a:lnTo>
                      <a:pt x="43" y="0"/>
                    </a:lnTo>
                    <a:lnTo>
                      <a:pt x="32"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23" name="Freeform 74">
                <a:extLst>
                  <a:ext uri="{FF2B5EF4-FFF2-40B4-BE49-F238E27FC236}">
                    <a16:creationId xmlns:a16="http://schemas.microsoft.com/office/drawing/2014/main" id="{AF6AE68C-D635-41BF-AE50-1E1CECAC7371}"/>
                  </a:ext>
                </a:extLst>
              </p:cNvPr>
              <p:cNvSpPr>
                <a:spLocks/>
              </p:cNvSpPr>
              <p:nvPr/>
            </p:nvSpPr>
            <p:spPr bwMode="auto">
              <a:xfrm>
                <a:off x="775" y="562"/>
                <a:ext cx="54" cy="45"/>
              </a:xfrm>
              <a:custGeom>
                <a:avLst/>
                <a:gdLst>
                  <a:gd name="T0" fmla="*/ 0 w 54"/>
                  <a:gd name="T1" fmla="*/ 0 h 45"/>
                  <a:gd name="T2" fmla="*/ 0 w 54"/>
                  <a:gd name="T3" fmla="*/ 18 h 45"/>
                  <a:gd name="T4" fmla="*/ 0 w 54"/>
                  <a:gd name="T5" fmla="*/ 44 h 45"/>
                  <a:gd name="T6" fmla="*/ 53 w 54"/>
                  <a:gd name="T7" fmla="*/ 43 h 45"/>
                  <a:gd name="T8" fmla="*/ 53 w 54"/>
                  <a:gd name="T9" fmla="*/ 9 h 45"/>
                  <a:gd name="T10" fmla="*/ 52 w 54"/>
                  <a:gd name="T11" fmla="*/ 0 h 45"/>
                  <a:gd name="T12" fmla="*/ 0 w 54"/>
                  <a:gd name="T13" fmla="*/ 0 h 45"/>
                  <a:gd name="T14" fmla="*/ 0 60000 65536"/>
                  <a:gd name="T15" fmla="*/ 0 60000 65536"/>
                  <a:gd name="T16" fmla="*/ 0 60000 65536"/>
                  <a:gd name="T17" fmla="*/ 0 60000 65536"/>
                  <a:gd name="T18" fmla="*/ 0 60000 65536"/>
                  <a:gd name="T19" fmla="*/ 0 60000 65536"/>
                  <a:gd name="T20" fmla="*/ 0 60000 65536"/>
                  <a:gd name="T21" fmla="*/ 0 w 54"/>
                  <a:gd name="T22" fmla="*/ 0 h 45"/>
                  <a:gd name="T23" fmla="*/ 54 w 54"/>
                  <a:gd name="T24" fmla="*/ 45 h 4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 h="45">
                    <a:moveTo>
                      <a:pt x="0" y="0"/>
                    </a:moveTo>
                    <a:lnTo>
                      <a:pt x="0" y="18"/>
                    </a:lnTo>
                    <a:lnTo>
                      <a:pt x="0" y="44"/>
                    </a:lnTo>
                    <a:lnTo>
                      <a:pt x="53" y="43"/>
                    </a:lnTo>
                    <a:lnTo>
                      <a:pt x="53" y="9"/>
                    </a:lnTo>
                    <a:lnTo>
                      <a:pt x="52"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24" name="Freeform 75">
                <a:extLst>
                  <a:ext uri="{FF2B5EF4-FFF2-40B4-BE49-F238E27FC236}">
                    <a16:creationId xmlns:a16="http://schemas.microsoft.com/office/drawing/2014/main" id="{D9497A8D-34E2-4E89-AB95-38EB744267F0}"/>
                  </a:ext>
                </a:extLst>
              </p:cNvPr>
              <p:cNvSpPr>
                <a:spLocks/>
              </p:cNvSpPr>
              <p:nvPr/>
            </p:nvSpPr>
            <p:spPr bwMode="auto">
              <a:xfrm>
                <a:off x="775" y="562"/>
                <a:ext cx="57" cy="46"/>
              </a:xfrm>
              <a:custGeom>
                <a:avLst/>
                <a:gdLst>
                  <a:gd name="T0" fmla="*/ 0 w 57"/>
                  <a:gd name="T1" fmla="*/ 0 h 46"/>
                  <a:gd name="T2" fmla="*/ 0 w 57"/>
                  <a:gd name="T3" fmla="*/ 18 h 46"/>
                  <a:gd name="T4" fmla="*/ 0 w 57"/>
                  <a:gd name="T5" fmla="*/ 45 h 46"/>
                  <a:gd name="T6" fmla="*/ 56 w 57"/>
                  <a:gd name="T7" fmla="*/ 44 h 46"/>
                  <a:gd name="T8" fmla="*/ 56 w 57"/>
                  <a:gd name="T9" fmla="*/ 9 h 46"/>
                  <a:gd name="T10" fmla="*/ 55 w 57"/>
                  <a:gd name="T11" fmla="*/ 0 h 46"/>
                  <a:gd name="T12" fmla="*/ 0 w 57"/>
                  <a:gd name="T13" fmla="*/ 0 h 46"/>
                  <a:gd name="T14" fmla="*/ 0 60000 65536"/>
                  <a:gd name="T15" fmla="*/ 0 60000 65536"/>
                  <a:gd name="T16" fmla="*/ 0 60000 65536"/>
                  <a:gd name="T17" fmla="*/ 0 60000 65536"/>
                  <a:gd name="T18" fmla="*/ 0 60000 65536"/>
                  <a:gd name="T19" fmla="*/ 0 60000 65536"/>
                  <a:gd name="T20" fmla="*/ 0 60000 65536"/>
                  <a:gd name="T21" fmla="*/ 0 w 57"/>
                  <a:gd name="T22" fmla="*/ 0 h 46"/>
                  <a:gd name="T23" fmla="*/ 57 w 57"/>
                  <a:gd name="T24" fmla="*/ 46 h 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7" h="46">
                    <a:moveTo>
                      <a:pt x="0" y="0"/>
                    </a:moveTo>
                    <a:lnTo>
                      <a:pt x="0" y="18"/>
                    </a:lnTo>
                    <a:lnTo>
                      <a:pt x="0" y="45"/>
                    </a:lnTo>
                    <a:lnTo>
                      <a:pt x="56" y="44"/>
                    </a:lnTo>
                    <a:lnTo>
                      <a:pt x="56" y="9"/>
                    </a:lnTo>
                    <a:lnTo>
                      <a:pt x="55"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25" name="Freeform 76">
                <a:extLst>
                  <a:ext uri="{FF2B5EF4-FFF2-40B4-BE49-F238E27FC236}">
                    <a16:creationId xmlns:a16="http://schemas.microsoft.com/office/drawing/2014/main" id="{76DC87B3-608F-41B4-8DA9-A5CB80424937}"/>
                  </a:ext>
                </a:extLst>
              </p:cNvPr>
              <p:cNvSpPr>
                <a:spLocks/>
              </p:cNvSpPr>
              <p:nvPr/>
            </p:nvSpPr>
            <p:spPr bwMode="auto">
              <a:xfrm>
                <a:off x="953" y="690"/>
                <a:ext cx="47" cy="46"/>
              </a:xfrm>
              <a:custGeom>
                <a:avLst/>
                <a:gdLst>
                  <a:gd name="T0" fmla="*/ 0 w 47"/>
                  <a:gd name="T1" fmla="*/ 10 h 46"/>
                  <a:gd name="T2" fmla="*/ 1 w 47"/>
                  <a:gd name="T3" fmla="*/ 45 h 46"/>
                  <a:gd name="T4" fmla="*/ 30 w 47"/>
                  <a:gd name="T5" fmla="*/ 44 h 46"/>
                  <a:gd name="T6" fmla="*/ 34 w 47"/>
                  <a:gd name="T7" fmla="*/ 23 h 46"/>
                  <a:gd name="T8" fmla="*/ 46 w 47"/>
                  <a:gd name="T9" fmla="*/ 13 h 46"/>
                  <a:gd name="T10" fmla="*/ 44 w 47"/>
                  <a:gd name="T11" fmla="*/ 0 h 46"/>
                  <a:gd name="T12" fmla="*/ 24 w 47"/>
                  <a:gd name="T13" fmla="*/ 1 h 46"/>
                  <a:gd name="T14" fmla="*/ 13 w 47"/>
                  <a:gd name="T15" fmla="*/ 1 h 46"/>
                  <a:gd name="T16" fmla="*/ 13 w 47"/>
                  <a:gd name="T17" fmla="*/ 9 h 46"/>
                  <a:gd name="T18" fmla="*/ 0 w 47"/>
                  <a:gd name="T19" fmla="*/ 10 h 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7"/>
                  <a:gd name="T31" fmla="*/ 0 h 46"/>
                  <a:gd name="T32" fmla="*/ 47 w 47"/>
                  <a:gd name="T33" fmla="*/ 46 h 4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7" h="46">
                    <a:moveTo>
                      <a:pt x="0" y="10"/>
                    </a:moveTo>
                    <a:lnTo>
                      <a:pt x="1" y="45"/>
                    </a:lnTo>
                    <a:lnTo>
                      <a:pt x="30" y="44"/>
                    </a:lnTo>
                    <a:lnTo>
                      <a:pt x="34" y="23"/>
                    </a:lnTo>
                    <a:lnTo>
                      <a:pt x="46" y="13"/>
                    </a:lnTo>
                    <a:lnTo>
                      <a:pt x="44" y="0"/>
                    </a:lnTo>
                    <a:lnTo>
                      <a:pt x="24" y="1"/>
                    </a:lnTo>
                    <a:lnTo>
                      <a:pt x="13" y="1"/>
                    </a:lnTo>
                    <a:lnTo>
                      <a:pt x="13" y="9"/>
                    </a:lnTo>
                    <a:lnTo>
                      <a:pt x="0" y="1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26" name="Freeform 77">
                <a:extLst>
                  <a:ext uri="{FF2B5EF4-FFF2-40B4-BE49-F238E27FC236}">
                    <a16:creationId xmlns:a16="http://schemas.microsoft.com/office/drawing/2014/main" id="{11A3EAB9-AD6B-4719-ACA1-C201CB28A6B1}"/>
                  </a:ext>
                </a:extLst>
              </p:cNvPr>
              <p:cNvSpPr>
                <a:spLocks/>
              </p:cNvSpPr>
              <p:nvPr/>
            </p:nvSpPr>
            <p:spPr bwMode="auto">
              <a:xfrm>
                <a:off x="953" y="690"/>
                <a:ext cx="50" cy="49"/>
              </a:xfrm>
              <a:custGeom>
                <a:avLst/>
                <a:gdLst>
                  <a:gd name="T0" fmla="*/ 0 w 50"/>
                  <a:gd name="T1" fmla="*/ 11 h 49"/>
                  <a:gd name="T2" fmla="*/ 1 w 50"/>
                  <a:gd name="T3" fmla="*/ 48 h 49"/>
                  <a:gd name="T4" fmla="*/ 32 w 50"/>
                  <a:gd name="T5" fmla="*/ 47 h 49"/>
                  <a:gd name="T6" fmla="*/ 36 w 50"/>
                  <a:gd name="T7" fmla="*/ 24 h 49"/>
                  <a:gd name="T8" fmla="*/ 49 w 50"/>
                  <a:gd name="T9" fmla="*/ 14 h 49"/>
                  <a:gd name="T10" fmla="*/ 47 w 50"/>
                  <a:gd name="T11" fmla="*/ 0 h 49"/>
                  <a:gd name="T12" fmla="*/ 25 w 50"/>
                  <a:gd name="T13" fmla="*/ 1 h 49"/>
                  <a:gd name="T14" fmla="*/ 14 w 50"/>
                  <a:gd name="T15" fmla="*/ 1 h 49"/>
                  <a:gd name="T16" fmla="*/ 14 w 50"/>
                  <a:gd name="T17" fmla="*/ 9 h 49"/>
                  <a:gd name="T18" fmla="*/ 0 w 50"/>
                  <a:gd name="T19" fmla="*/ 11 h 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0"/>
                  <a:gd name="T31" fmla="*/ 0 h 49"/>
                  <a:gd name="T32" fmla="*/ 50 w 50"/>
                  <a:gd name="T33" fmla="*/ 49 h 4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0" h="49">
                    <a:moveTo>
                      <a:pt x="0" y="11"/>
                    </a:moveTo>
                    <a:lnTo>
                      <a:pt x="1" y="48"/>
                    </a:lnTo>
                    <a:lnTo>
                      <a:pt x="32" y="47"/>
                    </a:lnTo>
                    <a:lnTo>
                      <a:pt x="36" y="24"/>
                    </a:lnTo>
                    <a:lnTo>
                      <a:pt x="49" y="14"/>
                    </a:lnTo>
                    <a:lnTo>
                      <a:pt x="47" y="0"/>
                    </a:lnTo>
                    <a:lnTo>
                      <a:pt x="25" y="1"/>
                    </a:lnTo>
                    <a:lnTo>
                      <a:pt x="14" y="1"/>
                    </a:lnTo>
                    <a:lnTo>
                      <a:pt x="14" y="9"/>
                    </a:lnTo>
                    <a:lnTo>
                      <a:pt x="0" y="1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27" name="Freeform 78">
                <a:extLst>
                  <a:ext uri="{FF2B5EF4-FFF2-40B4-BE49-F238E27FC236}">
                    <a16:creationId xmlns:a16="http://schemas.microsoft.com/office/drawing/2014/main" id="{089522F1-DBB3-4421-BA08-3ED896C4748B}"/>
                  </a:ext>
                </a:extLst>
              </p:cNvPr>
              <p:cNvSpPr>
                <a:spLocks/>
              </p:cNvSpPr>
              <p:nvPr/>
            </p:nvSpPr>
            <p:spPr bwMode="auto">
              <a:xfrm>
                <a:off x="752" y="607"/>
                <a:ext cx="95" cy="46"/>
              </a:xfrm>
              <a:custGeom>
                <a:avLst/>
                <a:gdLst>
                  <a:gd name="T0" fmla="*/ 0 w 95"/>
                  <a:gd name="T1" fmla="*/ 10 h 46"/>
                  <a:gd name="T2" fmla="*/ 0 w 95"/>
                  <a:gd name="T3" fmla="*/ 45 h 46"/>
                  <a:gd name="T4" fmla="*/ 41 w 95"/>
                  <a:gd name="T5" fmla="*/ 45 h 46"/>
                  <a:gd name="T6" fmla="*/ 94 w 95"/>
                  <a:gd name="T7" fmla="*/ 45 h 46"/>
                  <a:gd name="T8" fmla="*/ 93 w 95"/>
                  <a:gd name="T9" fmla="*/ 9 h 46"/>
                  <a:gd name="T10" fmla="*/ 93 w 95"/>
                  <a:gd name="T11" fmla="*/ 2 h 46"/>
                  <a:gd name="T12" fmla="*/ 76 w 95"/>
                  <a:gd name="T13" fmla="*/ 0 h 46"/>
                  <a:gd name="T14" fmla="*/ 23 w 95"/>
                  <a:gd name="T15" fmla="*/ 1 h 46"/>
                  <a:gd name="T16" fmla="*/ 9 w 95"/>
                  <a:gd name="T17" fmla="*/ 1 h 46"/>
                  <a:gd name="T18" fmla="*/ 10 w 95"/>
                  <a:gd name="T19" fmla="*/ 9 h 46"/>
                  <a:gd name="T20" fmla="*/ 0 w 95"/>
                  <a:gd name="T21" fmla="*/ 10 h 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5"/>
                  <a:gd name="T34" fmla="*/ 0 h 46"/>
                  <a:gd name="T35" fmla="*/ 95 w 95"/>
                  <a:gd name="T36" fmla="*/ 46 h 4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5" h="46">
                    <a:moveTo>
                      <a:pt x="0" y="10"/>
                    </a:moveTo>
                    <a:lnTo>
                      <a:pt x="0" y="45"/>
                    </a:lnTo>
                    <a:lnTo>
                      <a:pt x="41" y="45"/>
                    </a:lnTo>
                    <a:lnTo>
                      <a:pt x="94" y="45"/>
                    </a:lnTo>
                    <a:lnTo>
                      <a:pt x="93" y="9"/>
                    </a:lnTo>
                    <a:lnTo>
                      <a:pt x="93" y="2"/>
                    </a:lnTo>
                    <a:lnTo>
                      <a:pt x="76" y="0"/>
                    </a:lnTo>
                    <a:lnTo>
                      <a:pt x="23" y="1"/>
                    </a:lnTo>
                    <a:lnTo>
                      <a:pt x="9" y="1"/>
                    </a:lnTo>
                    <a:lnTo>
                      <a:pt x="10" y="9"/>
                    </a:lnTo>
                    <a:lnTo>
                      <a:pt x="0" y="1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28" name="Freeform 79">
                <a:extLst>
                  <a:ext uri="{FF2B5EF4-FFF2-40B4-BE49-F238E27FC236}">
                    <a16:creationId xmlns:a16="http://schemas.microsoft.com/office/drawing/2014/main" id="{FA40F6FC-C6AA-4E2A-A64A-D76104226C8F}"/>
                  </a:ext>
                </a:extLst>
              </p:cNvPr>
              <p:cNvSpPr>
                <a:spLocks/>
              </p:cNvSpPr>
              <p:nvPr/>
            </p:nvSpPr>
            <p:spPr bwMode="auto">
              <a:xfrm>
                <a:off x="752" y="607"/>
                <a:ext cx="97" cy="49"/>
              </a:xfrm>
              <a:custGeom>
                <a:avLst/>
                <a:gdLst>
                  <a:gd name="T0" fmla="*/ 0 w 97"/>
                  <a:gd name="T1" fmla="*/ 10 h 49"/>
                  <a:gd name="T2" fmla="*/ 0 w 97"/>
                  <a:gd name="T3" fmla="*/ 48 h 49"/>
                  <a:gd name="T4" fmla="*/ 42 w 97"/>
                  <a:gd name="T5" fmla="*/ 48 h 49"/>
                  <a:gd name="T6" fmla="*/ 96 w 97"/>
                  <a:gd name="T7" fmla="*/ 48 h 49"/>
                  <a:gd name="T8" fmla="*/ 95 w 97"/>
                  <a:gd name="T9" fmla="*/ 10 h 49"/>
                  <a:gd name="T10" fmla="*/ 95 w 97"/>
                  <a:gd name="T11" fmla="*/ 2 h 49"/>
                  <a:gd name="T12" fmla="*/ 78 w 97"/>
                  <a:gd name="T13" fmla="*/ 0 h 49"/>
                  <a:gd name="T14" fmla="*/ 23 w 97"/>
                  <a:gd name="T15" fmla="*/ 1 h 49"/>
                  <a:gd name="T16" fmla="*/ 9 w 97"/>
                  <a:gd name="T17" fmla="*/ 2 h 49"/>
                  <a:gd name="T18" fmla="*/ 10 w 97"/>
                  <a:gd name="T19" fmla="*/ 10 h 49"/>
                  <a:gd name="T20" fmla="*/ 0 w 97"/>
                  <a:gd name="T21" fmla="*/ 10 h 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7"/>
                  <a:gd name="T34" fmla="*/ 0 h 49"/>
                  <a:gd name="T35" fmla="*/ 97 w 97"/>
                  <a:gd name="T36" fmla="*/ 49 h 4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7" h="49">
                    <a:moveTo>
                      <a:pt x="0" y="10"/>
                    </a:moveTo>
                    <a:lnTo>
                      <a:pt x="0" y="48"/>
                    </a:lnTo>
                    <a:lnTo>
                      <a:pt x="42" y="48"/>
                    </a:lnTo>
                    <a:lnTo>
                      <a:pt x="96" y="48"/>
                    </a:lnTo>
                    <a:lnTo>
                      <a:pt x="95" y="10"/>
                    </a:lnTo>
                    <a:lnTo>
                      <a:pt x="95" y="2"/>
                    </a:lnTo>
                    <a:lnTo>
                      <a:pt x="78" y="0"/>
                    </a:lnTo>
                    <a:lnTo>
                      <a:pt x="23" y="1"/>
                    </a:lnTo>
                    <a:lnTo>
                      <a:pt x="9" y="2"/>
                    </a:lnTo>
                    <a:lnTo>
                      <a:pt x="10" y="10"/>
                    </a:lnTo>
                    <a:lnTo>
                      <a:pt x="0" y="1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29" name="Freeform 80">
                <a:extLst>
                  <a:ext uri="{FF2B5EF4-FFF2-40B4-BE49-F238E27FC236}">
                    <a16:creationId xmlns:a16="http://schemas.microsoft.com/office/drawing/2014/main" id="{F6B98A56-7ECB-4D43-AC8B-E52AF6770943}"/>
                  </a:ext>
                </a:extLst>
              </p:cNvPr>
              <p:cNvSpPr>
                <a:spLocks/>
              </p:cNvSpPr>
              <p:nvPr/>
            </p:nvSpPr>
            <p:spPr bwMode="auto">
              <a:xfrm>
                <a:off x="916" y="535"/>
                <a:ext cx="73" cy="87"/>
              </a:xfrm>
              <a:custGeom>
                <a:avLst/>
                <a:gdLst>
                  <a:gd name="T0" fmla="*/ 0 w 73"/>
                  <a:gd name="T1" fmla="*/ 8 h 87"/>
                  <a:gd name="T2" fmla="*/ 1 w 73"/>
                  <a:gd name="T3" fmla="*/ 45 h 87"/>
                  <a:gd name="T4" fmla="*/ 10 w 73"/>
                  <a:gd name="T5" fmla="*/ 45 h 87"/>
                  <a:gd name="T6" fmla="*/ 11 w 73"/>
                  <a:gd name="T7" fmla="*/ 62 h 87"/>
                  <a:gd name="T8" fmla="*/ 21 w 73"/>
                  <a:gd name="T9" fmla="*/ 62 h 87"/>
                  <a:gd name="T10" fmla="*/ 22 w 73"/>
                  <a:gd name="T11" fmla="*/ 71 h 87"/>
                  <a:gd name="T12" fmla="*/ 28 w 73"/>
                  <a:gd name="T13" fmla="*/ 71 h 87"/>
                  <a:gd name="T14" fmla="*/ 28 w 73"/>
                  <a:gd name="T15" fmla="*/ 79 h 87"/>
                  <a:gd name="T16" fmla="*/ 44 w 73"/>
                  <a:gd name="T17" fmla="*/ 79 h 87"/>
                  <a:gd name="T18" fmla="*/ 43 w 73"/>
                  <a:gd name="T19" fmla="*/ 83 h 87"/>
                  <a:gd name="T20" fmla="*/ 59 w 73"/>
                  <a:gd name="T21" fmla="*/ 83 h 87"/>
                  <a:gd name="T22" fmla="*/ 58 w 73"/>
                  <a:gd name="T23" fmla="*/ 86 h 87"/>
                  <a:gd name="T24" fmla="*/ 70 w 73"/>
                  <a:gd name="T25" fmla="*/ 81 h 87"/>
                  <a:gd name="T26" fmla="*/ 72 w 73"/>
                  <a:gd name="T27" fmla="*/ 71 h 87"/>
                  <a:gd name="T28" fmla="*/ 66 w 73"/>
                  <a:gd name="T29" fmla="*/ 69 h 87"/>
                  <a:gd name="T30" fmla="*/ 59 w 73"/>
                  <a:gd name="T31" fmla="*/ 63 h 87"/>
                  <a:gd name="T32" fmla="*/ 64 w 73"/>
                  <a:gd name="T33" fmla="*/ 45 h 87"/>
                  <a:gd name="T34" fmla="*/ 62 w 73"/>
                  <a:gd name="T35" fmla="*/ 42 h 87"/>
                  <a:gd name="T36" fmla="*/ 51 w 73"/>
                  <a:gd name="T37" fmla="*/ 46 h 87"/>
                  <a:gd name="T38" fmla="*/ 49 w 73"/>
                  <a:gd name="T39" fmla="*/ 46 h 87"/>
                  <a:gd name="T40" fmla="*/ 46 w 73"/>
                  <a:gd name="T41" fmla="*/ 43 h 87"/>
                  <a:gd name="T42" fmla="*/ 52 w 73"/>
                  <a:gd name="T43" fmla="*/ 31 h 87"/>
                  <a:gd name="T44" fmla="*/ 50 w 73"/>
                  <a:gd name="T45" fmla="*/ 24 h 87"/>
                  <a:gd name="T46" fmla="*/ 52 w 73"/>
                  <a:gd name="T47" fmla="*/ 18 h 87"/>
                  <a:gd name="T48" fmla="*/ 50 w 73"/>
                  <a:gd name="T49" fmla="*/ 14 h 87"/>
                  <a:gd name="T50" fmla="*/ 52 w 73"/>
                  <a:gd name="T51" fmla="*/ 11 h 87"/>
                  <a:gd name="T52" fmla="*/ 49 w 73"/>
                  <a:gd name="T53" fmla="*/ 7 h 87"/>
                  <a:gd name="T54" fmla="*/ 35 w 73"/>
                  <a:gd name="T55" fmla="*/ 0 h 87"/>
                  <a:gd name="T56" fmla="*/ 30 w 73"/>
                  <a:gd name="T57" fmla="*/ 1 h 87"/>
                  <a:gd name="T58" fmla="*/ 31 w 73"/>
                  <a:gd name="T59" fmla="*/ 8 h 87"/>
                  <a:gd name="T60" fmla="*/ 0 w 73"/>
                  <a:gd name="T61" fmla="*/ 8 h 8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3"/>
                  <a:gd name="T94" fmla="*/ 0 h 87"/>
                  <a:gd name="T95" fmla="*/ 73 w 73"/>
                  <a:gd name="T96" fmla="*/ 87 h 87"/>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3" h="87">
                    <a:moveTo>
                      <a:pt x="0" y="8"/>
                    </a:moveTo>
                    <a:lnTo>
                      <a:pt x="1" y="45"/>
                    </a:lnTo>
                    <a:lnTo>
                      <a:pt x="10" y="45"/>
                    </a:lnTo>
                    <a:lnTo>
                      <a:pt x="11" y="62"/>
                    </a:lnTo>
                    <a:lnTo>
                      <a:pt x="21" y="62"/>
                    </a:lnTo>
                    <a:lnTo>
                      <a:pt x="22" y="71"/>
                    </a:lnTo>
                    <a:lnTo>
                      <a:pt x="28" y="71"/>
                    </a:lnTo>
                    <a:lnTo>
                      <a:pt x="28" y="79"/>
                    </a:lnTo>
                    <a:lnTo>
                      <a:pt x="44" y="79"/>
                    </a:lnTo>
                    <a:lnTo>
                      <a:pt x="43" y="83"/>
                    </a:lnTo>
                    <a:lnTo>
                      <a:pt x="59" y="83"/>
                    </a:lnTo>
                    <a:lnTo>
                      <a:pt x="58" y="86"/>
                    </a:lnTo>
                    <a:lnTo>
                      <a:pt x="70" y="81"/>
                    </a:lnTo>
                    <a:lnTo>
                      <a:pt x="72" y="71"/>
                    </a:lnTo>
                    <a:lnTo>
                      <a:pt x="66" y="69"/>
                    </a:lnTo>
                    <a:lnTo>
                      <a:pt x="59" y="63"/>
                    </a:lnTo>
                    <a:lnTo>
                      <a:pt x="64" y="45"/>
                    </a:lnTo>
                    <a:lnTo>
                      <a:pt x="62" y="42"/>
                    </a:lnTo>
                    <a:lnTo>
                      <a:pt x="51" y="46"/>
                    </a:lnTo>
                    <a:lnTo>
                      <a:pt x="49" y="46"/>
                    </a:lnTo>
                    <a:lnTo>
                      <a:pt x="46" y="43"/>
                    </a:lnTo>
                    <a:lnTo>
                      <a:pt x="52" y="31"/>
                    </a:lnTo>
                    <a:lnTo>
                      <a:pt x="50" y="24"/>
                    </a:lnTo>
                    <a:lnTo>
                      <a:pt x="52" y="18"/>
                    </a:lnTo>
                    <a:lnTo>
                      <a:pt x="50" y="14"/>
                    </a:lnTo>
                    <a:lnTo>
                      <a:pt x="52" y="11"/>
                    </a:lnTo>
                    <a:lnTo>
                      <a:pt x="49" y="7"/>
                    </a:lnTo>
                    <a:lnTo>
                      <a:pt x="35" y="0"/>
                    </a:lnTo>
                    <a:lnTo>
                      <a:pt x="30" y="1"/>
                    </a:lnTo>
                    <a:lnTo>
                      <a:pt x="31" y="8"/>
                    </a:lnTo>
                    <a:lnTo>
                      <a:pt x="0" y="8"/>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30" name="Freeform 81">
                <a:extLst>
                  <a:ext uri="{FF2B5EF4-FFF2-40B4-BE49-F238E27FC236}">
                    <a16:creationId xmlns:a16="http://schemas.microsoft.com/office/drawing/2014/main" id="{5D0DFDD9-D190-4A63-BD0B-7DB4A7DA26D4}"/>
                  </a:ext>
                </a:extLst>
              </p:cNvPr>
              <p:cNvSpPr>
                <a:spLocks/>
              </p:cNvSpPr>
              <p:nvPr/>
            </p:nvSpPr>
            <p:spPr bwMode="auto">
              <a:xfrm>
                <a:off x="916" y="535"/>
                <a:ext cx="75" cy="89"/>
              </a:xfrm>
              <a:custGeom>
                <a:avLst/>
                <a:gdLst>
                  <a:gd name="T0" fmla="*/ 0 w 75"/>
                  <a:gd name="T1" fmla="*/ 8 h 89"/>
                  <a:gd name="T2" fmla="*/ 1 w 75"/>
                  <a:gd name="T3" fmla="*/ 46 h 89"/>
                  <a:gd name="T4" fmla="*/ 10 w 75"/>
                  <a:gd name="T5" fmla="*/ 46 h 89"/>
                  <a:gd name="T6" fmla="*/ 11 w 75"/>
                  <a:gd name="T7" fmla="*/ 63 h 89"/>
                  <a:gd name="T8" fmla="*/ 22 w 75"/>
                  <a:gd name="T9" fmla="*/ 63 h 89"/>
                  <a:gd name="T10" fmla="*/ 23 w 75"/>
                  <a:gd name="T11" fmla="*/ 73 h 89"/>
                  <a:gd name="T12" fmla="*/ 28 w 75"/>
                  <a:gd name="T13" fmla="*/ 73 h 89"/>
                  <a:gd name="T14" fmla="*/ 29 w 75"/>
                  <a:gd name="T15" fmla="*/ 81 h 89"/>
                  <a:gd name="T16" fmla="*/ 45 w 75"/>
                  <a:gd name="T17" fmla="*/ 81 h 89"/>
                  <a:gd name="T18" fmla="*/ 44 w 75"/>
                  <a:gd name="T19" fmla="*/ 85 h 89"/>
                  <a:gd name="T20" fmla="*/ 60 w 75"/>
                  <a:gd name="T21" fmla="*/ 85 h 89"/>
                  <a:gd name="T22" fmla="*/ 60 w 75"/>
                  <a:gd name="T23" fmla="*/ 88 h 89"/>
                  <a:gd name="T24" fmla="*/ 72 w 75"/>
                  <a:gd name="T25" fmla="*/ 83 h 89"/>
                  <a:gd name="T26" fmla="*/ 74 w 75"/>
                  <a:gd name="T27" fmla="*/ 73 h 89"/>
                  <a:gd name="T28" fmla="*/ 67 w 75"/>
                  <a:gd name="T29" fmla="*/ 71 h 89"/>
                  <a:gd name="T30" fmla="*/ 60 w 75"/>
                  <a:gd name="T31" fmla="*/ 64 h 89"/>
                  <a:gd name="T32" fmla="*/ 66 w 75"/>
                  <a:gd name="T33" fmla="*/ 46 h 89"/>
                  <a:gd name="T34" fmla="*/ 64 w 75"/>
                  <a:gd name="T35" fmla="*/ 43 h 89"/>
                  <a:gd name="T36" fmla="*/ 52 w 75"/>
                  <a:gd name="T37" fmla="*/ 47 h 89"/>
                  <a:gd name="T38" fmla="*/ 50 w 75"/>
                  <a:gd name="T39" fmla="*/ 47 h 89"/>
                  <a:gd name="T40" fmla="*/ 47 w 75"/>
                  <a:gd name="T41" fmla="*/ 44 h 89"/>
                  <a:gd name="T42" fmla="*/ 53 w 75"/>
                  <a:gd name="T43" fmla="*/ 31 h 89"/>
                  <a:gd name="T44" fmla="*/ 51 w 75"/>
                  <a:gd name="T45" fmla="*/ 24 h 89"/>
                  <a:gd name="T46" fmla="*/ 54 w 75"/>
                  <a:gd name="T47" fmla="*/ 19 h 89"/>
                  <a:gd name="T48" fmla="*/ 51 w 75"/>
                  <a:gd name="T49" fmla="*/ 14 h 89"/>
                  <a:gd name="T50" fmla="*/ 53 w 75"/>
                  <a:gd name="T51" fmla="*/ 11 h 89"/>
                  <a:gd name="T52" fmla="*/ 50 w 75"/>
                  <a:gd name="T53" fmla="*/ 7 h 89"/>
                  <a:gd name="T54" fmla="*/ 36 w 75"/>
                  <a:gd name="T55" fmla="*/ 0 h 89"/>
                  <a:gd name="T56" fmla="*/ 31 w 75"/>
                  <a:gd name="T57" fmla="*/ 1 h 89"/>
                  <a:gd name="T58" fmla="*/ 32 w 75"/>
                  <a:gd name="T59" fmla="*/ 9 h 89"/>
                  <a:gd name="T60" fmla="*/ 0 w 75"/>
                  <a:gd name="T61" fmla="*/ 8 h 8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5"/>
                  <a:gd name="T94" fmla="*/ 0 h 89"/>
                  <a:gd name="T95" fmla="*/ 75 w 75"/>
                  <a:gd name="T96" fmla="*/ 89 h 8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5" h="89">
                    <a:moveTo>
                      <a:pt x="0" y="8"/>
                    </a:moveTo>
                    <a:lnTo>
                      <a:pt x="1" y="46"/>
                    </a:lnTo>
                    <a:lnTo>
                      <a:pt x="10" y="46"/>
                    </a:lnTo>
                    <a:lnTo>
                      <a:pt x="11" y="63"/>
                    </a:lnTo>
                    <a:lnTo>
                      <a:pt x="22" y="63"/>
                    </a:lnTo>
                    <a:lnTo>
                      <a:pt x="23" y="73"/>
                    </a:lnTo>
                    <a:lnTo>
                      <a:pt x="28" y="73"/>
                    </a:lnTo>
                    <a:lnTo>
                      <a:pt x="29" y="81"/>
                    </a:lnTo>
                    <a:lnTo>
                      <a:pt x="45" y="81"/>
                    </a:lnTo>
                    <a:lnTo>
                      <a:pt x="44" y="85"/>
                    </a:lnTo>
                    <a:lnTo>
                      <a:pt x="60" y="85"/>
                    </a:lnTo>
                    <a:lnTo>
                      <a:pt x="60" y="88"/>
                    </a:lnTo>
                    <a:lnTo>
                      <a:pt x="72" y="83"/>
                    </a:lnTo>
                    <a:lnTo>
                      <a:pt x="74" y="73"/>
                    </a:lnTo>
                    <a:lnTo>
                      <a:pt x="67" y="71"/>
                    </a:lnTo>
                    <a:lnTo>
                      <a:pt x="60" y="64"/>
                    </a:lnTo>
                    <a:lnTo>
                      <a:pt x="66" y="46"/>
                    </a:lnTo>
                    <a:lnTo>
                      <a:pt x="64" y="43"/>
                    </a:lnTo>
                    <a:lnTo>
                      <a:pt x="52" y="47"/>
                    </a:lnTo>
                    <a:lnTo>
                      <a:pt x="50" y="47"/>
                    </a:lnTo>
                    <a:lnTo>
                      <a:pt x="47" y="44"/>
                    </a:lnTo>
                    <a:lnTo>
                      <a:pt x="53" y="31"/>
                    </a:lnTo>
                    <a:lnTo>
                      <a:pt x="51" y="24"/>
                    </a:lnTo>
                    <a:lnTo>
                      <a:pt x="54" y="19"/>
                    </a:lnTo>
                    <a:lnTo>
                      <a:pt x="51" y="14"/>
                    </a:lnTo>
                    <a:lnTo>
                      <a:pt x="53" y="11"/>
                    </a:lnTo>
                    <a:lnTo>
                      <a:pt x="50" y="7"/>
                    </a:lnTo>
                    <a:lnTo>
                      <a:pt x="36" y="0"/>
                    </a:lnTo>
                    <a:lnTo>
                      <a:pt x="31" y="1"/>
                    </a:lnTo>
                    <a:lnTo>
                      <a:pt x="32" y="9"/>
                    </a:lnTo>
                    <a:lnTo>
                      <a:pt x="0" y="8"/>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31" name="Freeform 82">
                <a:extLst>
                  <a:ext uri="{FF2B5EF4-FFF2-40B4-BE49-F238E27FC236}">
                    <a16:creationId xmlns:a16="http://schemas.microsoft.com/office/drawing/2014/main" id="{B98FB347-B8E4-4CF4-9289-70355AECAF55}"/>
                  </a:ext>
                </a:extLst>
              </p:cNvPr>
              <p:cNvSpPr>
                <a:spLocks/>
              </p:cNvSpPr>
              <p:nvPr/>
            </p:nvSpPr>
            <p:spPr bwMode="auto">
              <a:xfrm>
                <a:off x="816" y="728"/>
                <a:ext cx="37" cy="35"/>
              </a:xfrm>
              <a:custGeom>
                <a:avLst/>
                <a:gdLst>
                  <a:gd name="T0" fmla="*/ 0 w 37"/>
                  <a:gd name="T1" fmla="*/ 0 h 35"/>
                  <a:gd name="T2" fmla="*/ 0 w 37"/>
                  <a:gd name="T3" fmla="*/ 34 h 35"/>
                  <a:gd name="T4" fmla="*/ 29 w 37"/>
                  <a:gd name="T5" fmla="*/ 34 h 35"/>
                  <a:gd name="T6" fmla="*/ 30 w 37"/>
                  <a:gd name="T7" fmla="*/ 23 h 35"/>
                  <a:gd name="T8" fmla="*/ 36 w 37"/>
                  <a:gd name="T9" fmla="*/ 23 h 35"/>
                  <a:gd name="T10" fmla="*/ 35 w 37"/>
                  <a:gd name="T11" fmla="*/ 16 h 35"/>
                  <a:gd name="T12" fmla="*/ 33 w 37"/>
                  <a:gd name="T13" fmla="*/ 16 h 35"/>
                  <a:gd name="T14" fmla="*/ 33 w 37"/>
                  <a:gd name="T15" fmla="*/ 9 h 35"/>
                  <a:gd name="T16" fmla="*/ 35 w 37"/>
                  <a:gd name="T17" fmla="*/ 9 h 35"/>
                  <a:gd name="T18" fmla="*/ 35 w 37"/>
                  <a:gd name="T19" fmla="*/ 0 h 35"/>
                  <a:gd name="T20" fmla="*/ 0 w 37"/>
                  <a:gd name="T21" fmla="*/ 0 h 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
                  <a:gd name="T34" fmla="*/ 0 h 35"/>
                  <a:gd name="T35" fmla="*/ 37 w 37"/>
                  <a:gd name="T36" fmla="*/ 35 h 3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 h="35">
                    <a:moveTo>
                      <a:pt x="0" y="0"/>
                    </a:moveTo>
                    <a:lnTo>
                      <a:pt x="0" y="34"/>
                    </a:lnTo>
                    <a:lnTo>
                      <a:pt x="29" y="34"/>
                    </a:lnTo>
                    <a:lnTo>
                      <a:pt x="30" y="23"/>
                    </a:lnTo>
                    <a:lnTo>
                      <a:pt x="36" y="23"/>
                    </a:lnTo>
                    <a:lnTo>
                      <a:pt x="35" y="16"/>
                    </a:lnTo>
                    <a:lnTo>
                      <a:pt x="33" y="16"/>
                    </a:lnTo>
                    <a:lnTo>
                      <a:pt x="33" y="9"/>
                    </a:lnTo>
                    <a:lnTo>
                      <a:pt x="35" y="9"/>
                    </a:lnTo>
                    <a:lnTo>
                      <a:pt x="35"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32" name="Freeform 83">
                <a:extLst>
                  <a:ext uri="{FF2B5EF4-FFF2-40B4-BE49-F238E27FC236}">
                    <a16:creationId xmlns:a16="http://schemas.microsoft.com/office/drawing/2014/main" id="{0883152D-55CC-4E45-872E-C05CA2CE6CCF}"/>
                  </a:ext>
                </a:extLst>
              </p:cNvPr>
              <p:cNvSpPr>
                <a:spLocks/>
              </p:cNvSpPr>
              <p:nvPr/>
            </p:nvSpPr>
            <p:spPr bwMode="auto">
              <a:xfrm>
                <a:off x="816" y="728"/>
                <a:ext cx="39" cy="39"/>
              </a:xfrm>
              <a:custGeom>
                <a:avLst/>
                <a:gdLst>
                  <a:gd name="T0" fmla="*/ 0 w 39"/>
                  <a:gd name="T1" fmla="*/ 0 h 39"/>
                  <a:gd name="T2" fmla="*/ 0 w 39"/>
                  <a:gd name="T3" fmla="*/ 38 h 39"/>
                  <a:gd name="T4" fmla="*/ 31 w 39"/>
                  <a:gd name="T5" fmla="*/ 38 h 39"/>
                  <a:gd name="T6" fmla="*/ 31 w 39"/>
                  <a:gd name="T7" fmla="*/ 25 h 39"/>
                  <a:gd name="T8" fmla="*/ 38 w 39"/>
                  <a:gd name="T9" fmla="*/ 25 h 39"/>
                  <a:gd name="T10" fmla="*/ 37 w 39"/>
                  <a:gd name="T11" fmla="*/ 18 h 39"/>
                  <a:gd name="T12" fmla="*/ 35 w 39"/>
                  <a:gd name="T13" fmla="*/ 18 h 39"/>
                  <a:gd name="T14" fmla="*/ 35 w 39"/>
                  <a:gd name="T15" fmla="*/ 10 h 39"/>
                  <a:gd name="T16" fmla="*/ 37 w 39"/>
                  <a:gd name="T17" fmla="*/ 10 h 39"/>
                  <a:gd name="T18" fmla="*/ 37 w 39"/>
                  <a:gd name="T19" fmla="*/ 0 h 39"/>
                  <a:gd name="T20" fmla="*/ 0 w 39"/>
                  <a:gd name="T21" fmla="*/ 0 h 3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9"/>
                  <a:gd name="T34" fmla="*/ 0 h 39"/>
                  <a:gd name="T35" fmla="*/ 39 w 39"/>
                  <a:gd name="T36" fmla="*/ 39 h 3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9" h="39">
                    <a:moveTo>
                      <a:pt x="0" y="0"/>
                    </a:moveTo>
                    <a:lnTo>
                      <a:pt x="0" y="38"/>
                    </a:lnTo>
                    <a:lnTo>
                      <a:pt x="31" y="38"/>
                    </a:lnTo>
                    <a:lnTo>
                      <a:pt x="31" y="25"/>
                    </a:lnTo>
                    <a:lnTo>
                      <a:pt x="38" y="25"/>
                    </a:lnTo>
                    <a:lnTo>
                      <a:pt x="37" y="18"/>
                    </a:lnTo>
                    <a:lnTo>
                      <a:pt x="35" y="18"/>
                    </a:lnTo>
                    <a:lnTo>
                      <a:pt x="35" y="10"/>
                    </a:lnTo>
                    <a:lnTo>
                      <a:pt x="37" y="10"/>
                    </a:lnTo>
                    <a:lnTo>
                      <a:pt x="37"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33" name="Freeform 84">
                <a:extLst>
                  <a:ext uri="{FF2B5EF4-FFF2-40B4-BE49-F238E27FC236}">
                    <a16:creationId xmlns:a16="http://schemas.microsoft.com/office/drawing/2014/main" id="{F3E9F773-7437-41F8-92B1-CA4E6B98C201}"/>
                  </a:ext>
                </a:extLst>
              </p:cNvPr>
              <p:cNvSpPr>
                <a:spLocks/>
              </p:cNvSpPr>
              <p:nvPr/>
            </p:nvSpPr>
            <p:spPr bwMode="auto">
              <a:xfrm>
                <a:off x="869" y="607"/>
                <a:ext cx="31" cy="26"/>
              </a:xfrm>
              <a:custGeom>
                <a:avLst/>
                <a:gdLst>
                  <a:gd name="T0" fmla="*/ 14 w 31"/>
                  <a:gd name="T1" fmla="*/ 24 h 26"/>
                  <a:gd name="T2" fmla="*/ 15 w 31"/>
                  <a:gd name="T3" fmla="*/ 18 h 26"/>
                  <a:gd name="T4" fmla="*/ 0 w 31"/>
                  <a:gd name="T5" fmla="*/ 17 h 26"/>
                  <a:gd name="T6" fmla="*/ 0 w 31"/>
                  <a:gd name="T7" fmla="*/ 9 h 26"/>
                  <a:gd name="T8" fmla="*/ 0 w 31"/>
                  <a:gd name="T9" fmla="*/ 1 h 26"/>
                  <a:gd name="T10" fmla="*/ 27 w 31"/>
                  <a:gd name="T11" fmla="*/ 0 h 26"/>
                  <a:gd name="T12" fmla="*/ 29 w 31"/>
                  <a:gd name="T13" fmla="*/ 0 h 26"/>
                  <a:gd name="T14" fmla="*/ 30 w 31"/>
                  <a:gd name="T15" fmla="*/ 25 h 26"/>
                  <a:gd name="T16" fmla="*/ 14 w 31"/>
                  <a:gd name="T17" fmla="*/ 24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1"/>
                  <a:gd name="T28" fmla="*/ 0 h 26"/>
                  <a:gd name="T29" fmla="*/ 31 w 31"/>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1" h="26">
                    <a:moveTo>
                      <a:pt x="14" y="24"/>
                    </a:moveTo>
                    <a:lnTo>
                      <a:pt x="15" y="18"/>
                    </a:lnTo>
                    <a:lnTo>
                      <a:pt x="0" y="17"/>
                    </a:lnTo>
                    <a:lnTo>
                      <a:pt x="0" y="9"/>
                    </a:lnTo>
                    <a:lnTo>
                      <a:pt x="0" y="1"/>
                    </a:lnTo>
                    <a:lnTo>
                      <a:pt x="27" y="0"/>
                    </a:lnTo>
                    <a:lnTo>
                      <a:pt x="29" y="0"/>
                    </a:lnTo>
                    <a:lnTo>
                      <a:pt x="30" y="25"/>
                    </a:lnTo>
                    <a:lnTo>
                      <a:pt x="14" y="24"/>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34" name="Freeform 85">
                <a:extLst>
                  <a:ext uri="{FF2B5EF4-FFF2-40B4-BE49-F238E27FC236}">
                    <a16:creationId xmlns:a16="http://schemas.microsoft.com/office/drawing/2014/main" id="{F1F77ECE-171C-4767-A556-80206E2EAB51}"/>
                  </a:ext>
                </a:extLst>
              </p:cNvPr>
              <p:cNvSpPr>
                <a:spLocks/>
              </p:cNvSpPr>
              <p:nvPr/>
            </p:nvSpPr>
            <p:spPr bwMode="auto">
              <a:xfrm>
                <a:off x="869" y="607"/>
                <a:ext cx="35" cy="29"/>
              </a:xfrm>
              <a:custGeom>
                <a:avLst/>
                <a:gdLst>
                  <a:gd name="T0" fmla="*/ 16 w 35"/>
                  <a:gd name="T1" fmla="*/ 27 h 29"/>
                  <a:gd name="T2" fmla="*/ 17 w 35"/>
                  <a:gd name="T3" fmla="*/ 20 h 29"/>
                  <a:gd name="T4" fmla="*/ 0 w 35"/>
                  <a:gd name="T5" fmla="*/ 19 h 29"/>
                  <a:gd name="T6" fmla="*/ 0 w 35"/>
                  <a:gd name="T7" fmla="*/ 10 h 29"/>
                  <a:gd name="T8" fmla="*/ 0 w 35"/>
                  <a:gd name="T9" fmla="*/ 1 h 29"/>
                  <a:gd name="T10" fmla="*/ 30 w 35"/>
                  <a:gd name="T11" fmla="*/ 0 h 29"/>
                  <a:gd name="T12" fmla="*/ 33 w 35"/>
                  <a:gd name="T13" fmla="*/ 0 h 29"/>
                  <a:gd name="T14" fmla="*/ 34 w 35"/>
                  <a:gd name="T15" fmla="*/ 28 h 29"/>
                  <a:gd name="T16" fmla="*/ 16 w 35"/>
                  <a:gd name="T17" fmla="*/ 27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
                  <a:gd name="T28" fmla="*/ 0 h 29"/>
                  <a:gd name="T29" fmla="*/ 35 w 35"/>
                  <a:gd name="T30" fmla="*/ 29 h 2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 h="29">
                    <a:moveTo>
                      <a:pt x="16" y="27"/>
                    </a:moveTo>
                    <a:lnTo>
                      <a:pt x="17" y="20"/>
                    </a:lnTo>
                    <a:lnTo>
                      <a:pt x="0" y="19"/>
                    </a:lnTo>
                    <a:lnTo>
                      <a:pt x="0" y="10"/>
                    </a:lnTo>
                    <a:lnTo>
                      <a:pt x="0" y="1"/>
                    </a:lnTo>
                    <a:lnTo>
                      <a:pt x="30" y="0"/>
                    </a:lnTo>
                    <a:lnTo>
                      <a:pt x="33" y="0"/>
                    </a:lnTo>
                    <a:lnTo>
                      <a:pt x="34" y="28"/>
                    </a:lnTo>
                    <a:lnTo>
                      <a:pt x="16" y="27"/>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35" name="Freeform 86">
                <a:extLst>
                  <a:ext uri="{FF2B5EF4-FFF2-40B4-BE49-F238E27FC236}">
                    <a16:creationId xmlns:a16="http://schemas.microsoft.com/office/drawing/2014/main" id="{CF7BA901-21DB-4605-A6F2-657CCBB7FC10}"/>
                  </a:ext>
                </a:extLst>
              </p:cNvPr>
              <p:cNvSpPr>
                <a:spLocks/>
              </p:cNvSpPr>
              <p:nvPr/>
            </p:nvSpPr>
            <p:spPr bwMode="auto">
              <a:xfrm>
                <a:off x="955" y="811"/>
                <a:ext cx="22" cy="37"/>
              </a:xfrm>
              <a:custGeom>
                <a:avLst/>
                <a:gdLst>
                  <a:gd name="T0" fmla="*/ 0 w 22"/>
                  <a:gd name="T1" fmla="*/ 0 h 37"/>
                  <a:gd name="T2" fmla="*/ 0 w 22"/>
                  <a:gd name="T3" fmla="*/ 36 h 37"/>
                  <a:gd name="T4" fmla="*/ 21 w 22"/>
                  <a:gd name="T5" fmla="*/ 35 h 37"/>
                  <a:gd name="T6" fmla="*/ 19 w 22"/>
                  <a:gd name="T7" fmla="*/ 24 h 37"/>
                  <a:gd name="T8" fmla="*/ 15 w 22"/>
                  <a:gd name="T9" fmla="*/ 15 h 37"/>
                  <a:gd name="T10" fmla="*/ 16 w 22"/>
                  <a:gd name="T11" fmla="*/ 11 h 37"/>
                  <a:gd name="T12" fmla="*/ 14 w 22"/>
                  <a:gd name="T13" fmla="*/ 0 h 37"/>
                  <a:gd name="T14" fmla="*/ 0 w 22"/>
                  <a:gd name="T15" fmla="*/ 0 h 37"/>
                  <a:gd name="T16" fmla="*/ 0 60000 65536"/>
                  <a:gd name="T17" fmla="*/ 0 60000 65536"/>
                  <a:gd name="T18" fmla="*/ 0 60000 65536"/>
                  <a:gd name="T19" fmla="*/ 0 60000 65536"/>
                  <a:gd name="T20" fmla="*/ 0 60000 65536"/>
                  <a:gd name="T21" fmla="*/ 0 60000 65536"/>
                  <a:gd name="T22" fmla="*/ 0 60000 65536"/>
                  <a:gd name="T23" fmla="*/ 0 60000 65536"/>
                  <a:gd name="T24" fmla="*/ 0 w 22"/>
                  <a:gd name="T25" fmla="*/ 0 h 37"/>
                  <a:gd name="T26" fmla="*/ 22 w 22"/>
                  <a:gd name="T27" fmla="*/ 37 h 3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 h="37">
                    <a:moveTo>
                      <a:pt x="0" y="0"/>
                    </a:moveTo>
                    <a:lnTo>
                      <a:pt x="0" y="36"/>
                    </a:lnTo>
                    <a:lnTo>
                      <a:pt x="21" y="35"/>
                    </a:lnTo>
                    <a:lnTo>
                      <a:pt x="19" y="24"/>
                    </a:lnTo>
                    <a:lnTo>
                      <a:pt x="15" y="15"/>
                    </a:lnTo>
                    <a:lnTo>
                      <a:pt x="16" y="11"/>
                    </a:lnTo>
                    <a:lnTo>
                      <a:pt x="14"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36" name="Freeform 87">
                <a:extLst>
                  <a:ext uri="{FF2B5EF4-FFF2-40B4-BE49-F238E27FC236}">
                    <a16:creationId xmlns:a16="http://schemas.microsoft.com/office/drawing/2014/main" id="{97B52E2B-26EC-4757-90FB-DBD4FD6755B1}"/>
                  </a:ext>
                </a:extLst>
              </p:cNvPr>
              <p:cNvSpPr>
                <a:spLocks/>
              </p:cNvSpPr>
              <p:nvPr/>
            </p:nvSpPr>
            <p:spPr bwMode="auto">
              <a:xfrm>
                <a:off x="955" y="811"/>
                <a:ext cx="24" cy="38"/>
              </a:xfrm>
              <a:custGeom>
                <a:avLst/>
                <a:gdLst>
                  <a:gd name="T0" fmla="*/ 0 w 24"/>
                  <a:gd name="T1" fmla="*/ 0 h 38"/>
                  <a:gd name="T2" fmla="*/ 0 w 24"/>
                  <a:gd name="T3" fmla="*/ 37 h 38"/>
                  <a:gd name="T4" fmla="*/ 23 w 24"/>
                  <a:gd name="T5" fmla="*/ 36 h 38"/>
                  <a:gd name="T6" fmla="*/ 21 w 24"/>
                  <a:gd name="T7" fmla="*/ 24 h 38"/>
                  <a:gd name="T8" fmla="*/ 16 w 24"/>
                  <a:gd name="T9" fmla="*/ 15 h 38"/>
                  <a:gd name="T10" fmla="*/ 18 w 24"/>
                  <a:gd name="T11" fmla="*/ 11 h 38"/>
                  <a:gd name="T12" fmla="*/ 16 w 24"/>
                  <a:gd name="T13" fmla="*/ 0 h 38"/>
                  <a:gd name="T14" fmla="*/ 0 w 24"/>
                  <a:gd name="T15" fmla="*/ 0 h 38"/>
                  <a:gd name="T16" fmla="*/ 0 60000 65536"/>
                  <a:gd name="T17" fmla="*/ 0 60000 65536"/>
                  <a:gd name="T18" fmla="*/ 0 60000 65536"/>
                  <a:gd name="T19" fmla="*/ 0 60000 65536"/>
                  <a:gd name="T20" fmla="*/ 0 60000 65536"/>
                  <a:gd name="T21" fmla="*/ 0 60000 65536"/>
                  <a:gd name="T22" fmla="*/ 0 60000 65536"/>
                  <a:gd name="T23" fmla="*/ 0 60000 65536"/>
                  <a:gd name="T24" fmla="*/ 0 w 24"/>
                  <a:gd name="T25" fmla="*/ 0 h 38"/>
                  <a:gd name="T26" fmla="*/ 24 w 24"/>
                  <a:gd name="T27" fmla="*/ 38 h 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 h="38">
                    <a:moveTo>
                      <a:pt x="0" y="0"/>
                    </a:moveTo>
                    <a:lnTo>
                      <a:pt x="0" y="37"/>
                    </a:lnTo>
                    <a:lnTo>
                      <a:pt x="23" y="36"/>
                    </a:lnTo>
                    <a:lnTo>
                      <a:pt x="21" y="24"/>
                    </a:lnTo>
                    <a:lnTo>
                      <a:pt x="16" y="15"/>
                    </a:lnTo>
                    <a:lnTo>
                      <a:pt x="18" y="11"/>
                    </a:lnTo>
                    <a:lnTo>
                      <a:pt x="16"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37" name="Freeform 88">
                <a:extLst>
                  <a:ext uri="{FF2B5EF4-FFF2-40B4-BE49-F238E27FC236}">
                    <a16:creationId xmlns:a16="http://schemas.microsoft.com/office/drawing/2014/main" id="{9CBCB6E2-F707-48FD-B5FA-B32FC775BC6F}"/>
                  </a:ext>
                </a:extLst>
              </p:cNvPr>
              <p:cNvSpPr>
                <a:spLocks/>
              </p:cNvSpPr>
              <p:nvPr/>
            </p:nvSpPr>
            <p:spPr bwMode="auto">
              <a:xfrm>
                <a:off x="894" y="580"/>
                <a:ext cx="80" cy="73"/>
              </a:xfrm>
              <a:custGeom>
                <a:avLst/>
                <a:gdLst>
                  <a:gd name="T0" fmla="*/ 0 w 80"/>
                  <a:gd name="T1" fmla="*/ 0 h 73"/>
                  <a:gd name="T2" fmla="*/ 1 w 80"/>
                  <a:gd name="T3" fmla="*/ 17 h 73"/>
                  <a:gd name="T4" fmla="*/ 4 w 80"/>
                  <a:gd name="T5" fmla="*/ 18 h 73"/>
                  <a:gd name="T6" fmla="*/ 4 w 80"/>
                  <a:gd name="T7" fmla="*/ 27 h 73"/>
                  <a:gd name="T8" fmla="*/ 7 w 80"/>
                  <a:gd name="T9" fmla="*/ 27 h 73"/>
                  <a:gd name="T10" fmla="*/ 8 w 80"/>
                  <a:gd name="T11" fmla="*/ 53 h 73"/>
                  <a:gd name="T12" fmla="*/ 38 w 80"/>
                  <a:gd name="T13" fmla="*/ 53 h 73"/>
                  <a:gd name="T14" fmla="*/ 39 w 80"/>
                  <a:gd name="T15" fmla="*/ 71 h 73"/>
                  <a:gd name="T16" fmla="*/ 61 w 80"/>
                  <a:gd name="T17" fmla="*/ 72 h 73"/>
                  <a:gd name="T18" fmla="*/ 61 w 80"/>
                  <a:gd name="T19" fmla="*/ 65 h 73"/>
                  <a:gd name="T20" fmla="*/ 66 w 80"/>
                  <a:gd name="T21" fmla="*/ 61 h 73"/>
                  <a:gd name="T22" fmla="*/ 66 w 80"/>
                  <a:gd name="T23" fmla="*/ 57 h 73"/>
                  <a:gd name="T24" fmla="*/ 71 w 80"/>
                  <a:gd name="T25" fmla="*/ 53 h 73"/>
                  <a:gd name="T26" fmla="*/ 76 w 80"/>
                  <a:gd name="T27" fmla="*/ 43 h 73"/>
                  <a:gd name="T28" fmla="*/ 79 w 80"/>
                  <a:gd name="T29" fmla="*/ 41 h 73"/>
                  <a:gd name="T30" fmla="*/ 79 w 80"/>
                  <a:gd name="T31" fmla="*/ 39 h 73"/>
                  <a:gd name="T32" fmla="*/ 64 w 80"/>
                  <a:gd name="T33" fmla="*/ 39 h 73"/>
                  <a:gd name="T34" fmla="*/ 64 w 80"/>
                  <a:gd name="T35" fmla="*/ 35 h 73"/>
                  <a:gd name="T36" fmla="*/ 48 w 80"/>
                  <a:gd name="T37" fmla="*/ 35 h 73"/>
                  <a:gd name="T38" fmla="*/ 48 w 80"/>
                  <a:gd name="T39" fmla="*/ 27 h 73"/>
                  <a:gd name="T40" fmla="*/ 42 w 80"/>
                  <a:gd name="T41" fmla="*/ 27 h 73"/>
                  <a:gd name="T42" fmla="*/ 42 w 80"/>
                  <a:gd name="T43" fmla="*/ 17 h 73"/>
                  <a:gd name="T44" fmla="*/ 31 w 80"/>
                  <a:gd name="T45" fmla="*/ 17 h 73"/>
                  <a:gd name="T46" fmla="*/ 31 w 80"/>
                  <a:gd name="T47" fmla="*/ 1 h 73"/>
                  <a:gd name="T48" fmla="*/ 21 w 80"/>
                  <a:gd name="T49" fmla="*/ 0 h 73"/>
                  <a:gd name="T50" fmla="*/ 0 w 80"/>
                  <a:gd name="T51" fmla="*/ 0 h 7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80"/>
                  <a:gd name="T79" fmla="*/ 0 h 73"/>
                  <a:gd name="T80" fmla="*/ 80 w 80"/>
                  <a:gd name="T81" fmla="*/ 73 h 7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80" h="73">
                    <a:moveTo>
                      <a:pt x="0" y="0"/>
                    </a:moveTo>
                    <a:lnTo>
                      <a:pt x="1" y="17"/>
                    </a:lnTo>
                    <a:lnTo>
                      <a:pt x="4" y="18"/>
                    </a:lnTo>
                    <a:lnTo>
                      <a:pt x="4" y="27"/>
                    </a:lnTo>
                    <a:lnTo>
                      <a:pt x="7" y="27"/>
                    </a:lnTo>
                    <a:lnTo>
                      <a:pt x="8" y="53"/>
                    </a:lnTo>
                    <a:lnTo>
                      <a:pt x="38" y="53"/>
                    </a:lnTo>
                    <a:lnTo>
                      <a:pt x="39" y="71"/>
                    </a:lnTo>
                    <a:lnTo>
                      <a:pt x="61" y="72"/>
                    </a:lnTo>
                    <a:lnTo>
                      <a:pt x="61" y="65"/>
                    </a:lnTo>
                    <a:lnTo>
                      <a:pt x="66" y="61"/>
                    </a:lnTo>
                    <a:lnTo>
                      <a:pt x="66" y="57"/>
                    </a:lnTo>
                    <a:lnTo>
                      <a:pt x="71" y="53"/>
                    </a:lnTo>
                    <a:lnTo>
                      <a:pt x="76" y="43"/>
                    </a:lnTo>
                    <a:lnTo>
                      <a:pt x="79" y="41"/>
                    </a:lnTo>
                    <a:lnTo>
                      <a:pt x="79" y="39"/>
                    </a:lnTo>
                    <a:lnTo>
                      <a:pt x="64" y="39"/>
                    </a:lnTo>
                    <a:lnTo>
                      <a:pt x="64" y="35"/>
                    </a:lnTo>
                    <a:lnTo>
                      <a:pt x="48" y="35"/>
                    </a:lnTo>
                    <a:lnTo>
                      <a:pt x="48" y="27"/>
                    </a:lnTo>
                    <a:lnTo>
                      <a:pt x="42" y="27"/>
                    </a:lnTo>
                    <a:lnTo>
                      <a:pt x="42" y="17"/>
                    </a:lnTo>
                    <a:lnTo>
                      <a:pt x="31" y="17"/>
                    </a:lnTo>
                    <a:lnTo>
                      <a:pt x="31" y="1"/>
                    </a:lnTo>
                    <a:lnTo>
                      <a:pt x="21"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38" name="Freeform 89">
                <a:extLst>
                  <a:ext uri="{FF2B5EF4-FFF2-40B4-BE49-F238E27FC236}">
                    <a16:creationId xmlns:a16="http://schemas.microsoft.com/office/drawing/2014/main" id="{C88927A3-78E5-4018-A40F-1FD9014C4C0E}"/>
                  </a:ext>
                </a:extLst>
              </p:cNvPr>
              <p:cNvSpPr>
                <a:spLocks/>
              </p:cNvSpPr>
              <p:nvPr/>
            </p:nvSpPr>
            <p:spPr bwMode="auto">
              <a:xfrm>
                <a:off x="894" y="580"/>
                <a:ext cx="84" cy="75"/>
              </a:xfrm>
              <a:custGeom>
                <a:avLst/>
                <a:gdLst>
                  <a:gd name="T0" fmla="*/ 0 w 84"/>
                  <a:gd name="T1" fmla="*/ 0 h 75"/>
                  <a:gd name="T2" fmla="*/ 1 w 84"/>
                  <a:gd name="T3" fmla="*/ 18 h 75"/>
                  <a:gd name="T4" fmla="*/ 4 w 84"/>
                  <a:gd name="T5" fmla="*/ 18 h 75"/>
                  <a:gd name="T6" fmla="*/ 4 w 84"/>
                  <a:gd name="T7" fmla="*/ 27 h 75"/>
                  <a:gd name="T8" fmla="*/ 7 w 84"/>
                  <a:gd name="T9" fmla="*/ 27 h 75"/>
                  <a:gd name="T10" fmla="*/ 8 w 84"/>
                  <a:gd name="T11" fmla="*/ 55 h 75"/>
                  <a:gd name="T12" fmla="*/ 40 w 84"/>
                  <a:gd name="T13" fmla="*/ 55 h 75"/>
                  <a:gd name="T14" fmla="*/ 40 w 84"/>
                  <a:gd name="T15" fmla="*/ 73 h 75"/>
                  <a:gd name="T16" fmla="*/ 64 w 84"/>
                  <a:gd name="T17" fmla="*/ 74 h 75"/>
                  <a:gd name="T18" fmla="*/ 64 w 84"/>
                  <a:gd name="T19" fmla="*/ 67 h 75"/>
                  <a:gd name="T20" fmla="*/ 69 w 84"/>
                  <a:gd name="T21" fmla="*/ 63 h 75"/>
                  <a:gd name="T22" fmla="*/ 70 w 84"/>
                  <a:gd name="T23" fmla="*/ 59 h 75"/>
                  <a:gd name="T24" fmla="*/ 75 w 84"/>
                  <a:gd name="T25" fmla="*/ 55 h 75"/>
                  <a:gd name="T26" fmla="*/ 80 w 84"/>
                  <a:gd name="T27" fmla="*/ 44 h 75"/>
                  <a:gd name="T28" fmla="*/ 83 w 84"/>
                  <a:gd name="T29" fmla="*/ 43 h 75"/>
                  <a:gd name="T30" fmla="*/ 83 w 84"/>
                  <a:gd name="T31" fmla="*/ 40 h 75"/>
                  <a:gd name="T32" fmla="*/ 67 w 84"/>
                  <a:gd name="T33" fmla="*/ 40 h 75"/>
                  <a:gd name="T34" fmla="*/ 67 w 84"/>
                  <a:gd name="T35" fmla="*/ 36 h 75"/>
                  <a:gd name="T36" fmla="*/ 51 w 84"/>
                  <a:gd name="T37" fmla="*/ 36 h 75"/>
                  <a:gd name="T38" fmla="*/ 50 w 84"/>
                  <a:gd name="T39" fmla="*/ 28 h 75"/>
                  <a:gd name="T40" fmla="*/ 45 w 84"/>
                  <a:gd name="T41" fmla="*/ 27 h 75"/>
                  <a:gd name="T42" fmla="*/ 44 w 84"/>
                  <a:gd name="T43" fmla="*/ 18 h 75"/>
                  <a:gd name="T44" fmla="*/ 33 w 84"/>
                  <a:gd name="T45" fmla="*/ 18 h 75"/>
                  <a:gd name="T46" fmla="*/ 32 w 84"/>
                  <a:gd name="T47" fmla="*/ 1 h 75"/>
                  <a:gd name="T48" fmla="*/ 23 w 84"/>
                  <a:gd name="T49" fmla="*/ 0 h 75"/>
                  <a:gd name="T50" fmla="*/ 0 w 84"/>
                  <a:gd name="T51" fmla="*/ 0 h 7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84"/>
                  <a:gd name="T79" fmla="*/ 0 h 75"/>
                  <a:gd name="T80" fmla="*/ 84 w 84"/>
                  <a:gd name="T81" fmla="*/ 75 h 7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84" h="75">
                    <a:moveTo>
                      <a:pt x="0" y="0"/>
                    </a:moveTo>
                    <a:lnTo>
                      <a:pt x="1" y="18"/>
                    </a:lnTo>
                    <a:lnTo>
                      <a:pt x="4" y="18"/>
                    </a:lnTo>
                    <a:lnTo>
                      <a:pt x="4" y="27"/>
                    </a:lnTo>
                    <a:lnTo>
                      <a:pt x="7" y="27"/>
                    </a:lnTo>
                    <a:lnTo>
                      <a:pt x="8" y="55"/>
                    </a:lnTo>
                    <a:lnTo>
                      <a:pt x="40" y="55"/>
                    </a:lnTo>
                    <a:lnTo>
                      <a:pt x="40" y="73"/>
                    </a:lnTo>
                    <a:lnTo>
                      <a:pt x="64" y="74"/>
                    </a:lnTo>
                    <a:lnTo>
                      <a:pt x="64" y="67"/>
                    </a:lnTo>
                    <a:lnTo>
                      <a:pt x="69" y="63"/>
                    </a:lnTo>
                    <a:lnTo>
                      <a:pt x="70" y="59"/>
                    </a:lnTo>
                    <a:lnTo>
                      <a:pt x="75" y="55"/>
                    </a:lnTo>
                    <a:lnTo>
                      <a:pt x="80" y="44"/>
                    </a:lnTo>
                    <a:lnTo>
                      <a:pt x="83" y="43"/>
                    </a:lnTo>
                    <a:lnTo>
                      <a:pt x="83" y="40"/>
                    </a:lnTo>
                    <a:lnTo>
                      <a:pt x="67" y="40"/>
                    </a:lnTo>
                    <a:lnTo>
                      <a:pt x="67" y="36"/>
                    </a:lnTo>
                    <a:lnTo>
                      <a:pt x="51" y="36"/>
                    </a:lnTo>
                    <a:lnTo>
                      <a:pt x="50" y="28"/>
                    </a:lnTo>
                    <a:lnTo>
                      <a:pt x="45" y="27"/>
                    </a:lnTo>
                    <a:lnTo>
                      <a:pt x="44" y="18"/>
                    </a:lnTo>
                    <a:lnTo>
                      <a:pt x="33" y="18"/>
                    </a:lnTo>
                    <a:lnTo>
                      <a:pt x="32" y="1"/>
                    </a:lnTo>
                    <a:lnTo>
                      <a:pt x="23"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39" name="Freeform 90">
                <a:extLst>
                  <a:ext uri="{FF2B5EF4-FFF2-40B4-BE49-F238E27FC236}">
                    <a16:creationId xmlns:a16="http://schemas.microsoft.com/office/drawing/2014/main" id="{C9FF2014-3BDE-4FC4-9C6A-396992E499BD}"/>
                  </a:ext>
                </a:extLst>
              </p:cNvPr>
              <p:cNvSpPr>
                <a:spLocks/>
              </p:cNvSpPr>
              <p:nvPr/>
            </p:nvSpPr>
            <p:spPr bwMode="auto">
              <a:xfrm>
                <a:off x="775" y="525"/>
                <a:ext cx="86" cy="45"/>
              </a:xfrm>
              <a:custGeom>
                <a:avLst/>
                <a:gdLst>
                  <a:gd name="T0" fmla="*/ 0 w 86"/>
                  <a:gd name="T1" fmla="*/ 1 h 45"/>
                  <a:gd name="T2" fmla="*/ 0 w 86"/>
                  <a:gd name="T3" fmla="*/ 35 h 45"/>
                  <a:gd name="T4" fmla="*/ 53 w 86"/>
                  <a:gd name="T5" fmla="*/ 35 h 45"/>
                  <a:gd name="T6" fmla="*/ 54 w 86"/>
                  <a:gd name="T7" fmla="*/ 44 h 45"/>
                  <a:gd name="T8" fmla="*/ 85 w 86"/>
                  <a:gd name="T9" fmla="*/ 44 h 45"/>
                  <a:gd name="T10" fmla="*/ 84 w 86"/>
                  <a:gd name="T11" fmla="*/ 0 h 45"/>
                  <a:gd name="T12" fmla="*/ 73 w 86"/>
                  <a:gd name="T13" fmla="*/ 1 h 45"/>
                  <a:gd name="T14" fmla="*/ 73 w 86"/>
                  <a:gd name="T15" fmla="*/ 5 h 45"/>
                  <a:gd name="T16" fmla="*/ 63 w 86"/>
                  <a:gd name="T17" fmla="*/ 6 h 45"/>
                  <a:gd name="T18" fmla="*/ 62 w 86"/>
                  <a:gd name="T19" fmla="*/ 2 h 45"/>
                  <a:gd name="T20" fmla="*/ 0 w 86"/>
                  <a:gd name="T21" fmla="*/ 1 h 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6"/>
                  <a:gd name="T34" fmla="*/ 0 h 45"/>
                  <a:gd name="T35" fmla="*/ 86 w 86"/>
                  <a:gd name="T36" fmla="*/ 45 h 4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6" h="45">
                    <a:moveTo>
                      <a:pt x="0" y="1"/>
                    </a:moveTo>
                    <a:lnTo>
                      <a:pt x="0" y="35"/>
                    </a:lnTo>
                    <a:lnTo>
                      <a:pt x="53" y="35"/>
                    </a:lnTo>
                    <a:lnTo>
                      <a:pt x="54" y="44"/>
                    </a:lnTo>
                    <a:lnTo>
                      <a:pt x="85" y="44"/>
                    </a:lnTo>
                    <a:lnTo>
                      <a:pt x="84" y="0"/>
                    </a:lnTo>
                    <a:lnTo>
                      <a:pt x="73" y="1"/>
                    </a:lnTo>
                    <a:lnTo>
                      <a:pt x="73" y="5"/>
                    </a:lnTo>
                    <a:lnTo>
                      <a:pt x="63" y="6"/>
                    </a:lnTo>
                    <a:lnTo>
                      <a:pt x="62" y="2"/>
                    </a:lnTo>
                    <a:lnTo>
                      <a:pt x="0" y="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40" name="Freeform 91">
                <a:extLst>
                  <a:ext uri="{FF2B5EF4-FFF2-40B4-BE49-F238E27FC236}">
                    <a16:creationId xmlns:a16="http://schemas.microsoft.com/office/drawing/2014/main" id="{22627D5C-ACB7-4577-98E9-8D8A973AADF7}"/>
                  </a:ext>
                </a:extLst>
              </p:cNvPr>
              <p:cNvSpPr>
                <a:spLocks/>
              </p:cNvSpPr>
              <p:nvPr/>
            </p:nvSpPr>
            <p:spPr bwMode="auto">
              <a:xfrm>
                <a:off x="775" y="525"/>
                <a:ext cx="88" cy="47"/>
              </a:xfrm>
              <a:custGeom>
                <a:avLst/>
                <a:gdLst>
                  <a:gd name="T0" fmla="*/ 0 w 88"/>
                  <a:gd name="T1" fmla="*/ 1 h 47"/>
                  <a:gd name="T2" fmla="*/ 0 w 88"/>
                  <a:gd name="T3" fmla="*/ 37 h 47"/>
                  <a:gd name="T4" fmla="*/ 54 w 88"/>
                  <a:gd name="T5" fmla="*/ 37 h 47"/>
                  <a:gd name="T6" fmla="*/ 55 w 88"/>
                  <a:gd name="T7" fmla="*/ 46 h 47"/>
                  <a:gd name="T8" fmla="*/ 87 w 88"/>
                  <a:gd name="T9" fmla="*/ 46 h 47"/>
                  <a:gd name="T10" fmla="*/ 86 w 88"/>
                  <a:gd name="T11" fmla="*/ 0 h 47"/>
                  <a:gd name="T12" fmla="*/ 75 w 88"/>
                  <a:gd name="T13" fmla="*/ 1 h 47"/>
                  <a:gd name="T14" fmla="*/ 75 w 88"/>
                  <a:gd name="T15" fmla="*/ 6 h 47"/>
                  <a:gd name="T16" fmla="*/ 64 w 88"/>
                  <a:gd name="T17" fmla="*/ 6 h 47"/>
                  <a:gd name="T18" fmla="*/ 64 w 88"/>
                  <a:gd name="T19" fmla="*/ 2 h 47"/>
                  <a:gd name="T20" fmla="*/ 0 w 88"/>
                  <a:gd name="T21" fmla="*/ 1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8"/>
                  <a:gd name="T34" fmla="*/ 0 h 47"/>
                  <a:gd name="T35" fmla="*/ 88 w 88"/>
                  <a:gd name="T36" fmla="*/ 47 h 4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8" h="47">
                    <a:moveTo>
                      <a:pt x="0" y="1"/>
                    </a:moveTo>
                    <a:lnTo>
                      <a:pt x="0" y="37"/>
                    </a:lnTo>
                    <a:lnTo>
                      <a:pt x="54" y="37"/>
                    </a:lnTo>
                    <a:lnTo>
                      <a:pt x="55" y="46"/>
                    </a:lnTo>
                    <a:lnTo>
                      <a:pt x="87" y="46"/>
                    </a:lnTo>
                    <a:lnTo>
                      <a:pt x="86" y="0"/>
                    </a:lnTo>
                    <a:lnTo>
                      <a:pt x="75" y="1"/>
                    </a:lnTo>
                    <a:lnTo>
                      <a:pt x="75" y="6"/>
                    </a:lnTo>
                    <a:lnTo>
                      <a:pt x="64" y="6"/>
                    </a:lnTo>
                    <a:lnTo>
                      <a:pt x="64" y="2"/>
                    </a:lnTo>
                    <a:lnTo>
                      <a:pt x="0" y="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41" name="Freeform 92">
                <a:extLst>
                  <a:ext uri="{FF2B5EF4-FFF2-40B4-BE49-F238E27FC236}">
                    <a16:creationId xmlns:a16="http://schemas.microsoft.com/office/drawing/2014/main" id="{3BD6177E-1D3A-4627-AA17-793EC3BCE3E0}"/>
                  </a:ext>
                </a:extLst>
              </p:cNvPr>
              <p:cNvSpPr>
                <a:spLocks/>
              </p:cNvSpPr>
              <p:nvPr/>
            </p:nvSpPr>
            <p:spPr bwMode="auto">
              <a:xfrm>
                <a:off x="893" y="662"/>
                <a:ext cx="46" cy="38"/>
              </a:xfrm>
              <a:custGeom>
                <a:avLst/>
                <a:gdLst>
                  <a:gd name="T0" fmla="*/ 0 w 46"/>
                  <a:gd name="T1" fmla="*/ 1 h 38"/>
                  <a:gd name="T2" fmla="*/ 0 w 46"/>
                  <a:gd name="T3" fmla="*/ 37 h 38"/>
                  <a:gd name="T4" fmla="*/ 29 w 46"/>
                  <a:gd name="T5" fmla="*/ 36 h 38"/>
                  <a:gd name="T6" fmla="*/ 45 w 46"/>
                  <a:gd name="T7" fmla="*/ 35 h 38"/>
                  <a:gd name="T8" fmla="*/ 45 w 46"/>
                  <a:gd name="T9" fmla="*/ 1 h 38"/>
                  <a:gd name="T10" fmla="*/ 40 w 46"/>
                  <a:gd name="T11" fmla="*/ 0 h 38"/>
                  <a:gd name="T12" fmla="*/ 11 w 46"/>
                  <a:gd name="T13" fmla="*/ 1 h 38"/>
                  <a:gd name="T14" fmla="*/ 0 w 46"/>
                  <a:gd name="T15" fmla="*/ 1 h 38"/>
                  <a:gd name="T16" fmla="*/ 0 60000 65536"/>
                  <a:gd name="T17" fmla="*/ 0 60000 65536"/>
                  <a:gd name="T18" fmla="*/ 0 60000 65536"/>
                  <a:gd name="T19" fmla="*/ 0 60000 65536"/>
                  <a:gd name="T20" fmla="*/ 0 60000 65536"/>
                  <a:gd name="T21" fmla="*/ 0 60000 65536"/>
                  <a:gd name="T22" fmla="*/ 0 60000 65536"/>
                  <a:gd name="T23" fmla="*/ 0 60000 65536"/>
                  <a:gd name="T24" fmla="*/ 0 w 46"/>
                  <a:gd name="T25" fmla="*/ 0 h 38"/>
                  <a:gd name="T26" fmla="*/ 46 w 46"/>
                  <a:gd name="T27" fmla="*/ 38 h 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6" h="38">
                    <a:moveTo>
                      <a:pt x="0" y="1"/>
                    </a:moveTo>
                    <a:lnTo>
                      <a:pt x="0" y="37"/>
                    </a:lnTo>
                    <a:lnTo>
                      <a:pt x="29" y="36"/>
                    </a:lnTo>
                    <a:lnTo>
                      <a:pt x="45" y="35"/>
                    </a:lnTo>
                    <a:lnTo>
                      <a:pt x="45" y="1"/>
                    </a:lnTo>
                    <a:lnTo>
                      <a:pt x="40" y="0"/>
                    </a:lnTo>
                    <a:lnTo>
                      <a:pt x="11" y="1"/>
                    </a:lnTo>
                    <a:lnTo>
                      <a:pt x="0" y="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42" name="Freeform 93">
                <a:extLst>
                  <a:ext uri="{FF2B5EF4-FFF2-40B4-BE49-F238E27FC236}">
                    <a16:creationId xmlns:a16="http://schemas.microsoft.com/office/drawing/2014/main" id="{EA507267-EB5F-4AB6-BCE1-F1406C41416E}"/>
                  </a:ext>
                </a:extLst>
              </p:cNvPr>
              <p:cNvSpPr>
                <a:spLocks/>
              </p:cNvSpPr>
              <p:nvPr/>
            </p:nvSpPr>
            <p:spPr bwMode="auto">
              <a:xfrm>
                <a:off x="893" y="662"/>
                <a:ext cx="46" cy="39"/>
              </a:xfrm>
              <a:custGeom>
                <a:avLst/>
                <a:gdLst>
                  <a:gd name="T0" fmla="*/ 0 w 46"/>
                  <a:gd name="T1" fmla="*/ 2 h 39"/>
                  <a:gd name="T2" fmla="*/ 0 w 46"/>
                  <a:gd name="T3" fmla="*/ 38 h 39"/>
                  <a:gd name="T4" fmla="*/ 29 w 46"/>
                  <a:gd name="T5" fmla="*/ 37 h 39"/>
                  <a:gd name="T6" fmla="*/ 45 w 46"/>
                  <a:gd name="T7" fmla="*/ 36 h 39"/>
                  <a:gd name="T8" fmla="*/ 45 w 46"/>
                  <a:gd name="T9" fmla="*/ 1 h 39"/>
                  <a:gd name="T10" fmla="*/ 40 w 46"/>
                  <a:gd name="T11" fmla="*/ 0 h 39"/>
                  <a:gd name="T12" fmla="*/ 11 w 46"/>
                  <a:gd name="T13" fmla="*/ 1 h 39"/>
                  <a:gd name="T14" fmla="*/ 0 w 46"/>
                  <a:gd name="T15" fmla="*/ 2 h 39"/>
                  <a:gd name="T16" fmla="*/ 0 60000 65536"/>
                  <a:gd name="T17" fmla="*/ 0 60000 65536"/>
                  <a:gd name="T18" fmla="*/ 0 60000 65536"/>
                  <a:gd name="T19" fmla="*/ 0 60000 65536"/>
                  <a:gd name="T20" fmla="*/ 0 60000 65536"/>
                  <a:gd name="T21" fmla="*/ 0 60000 65536"/>
                  <a:gd name="T22" fmla="*/ 0 60000 65536"/>
                  <a:gd name="T23" fmla="*/ 0 60000 65536"/>
                  <a:gd name="T24" fmla="*/ 0 w 46"/>
                  <a:gd name="T25" fmla="*/ 0 h 39"/>
                  <a:gd name="T26" fmla="*/ 46 w 46"/>
                  <a:gd name="T27" fmla="*/ 39 h 3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6" h="39">
                    <a:moveTo>
                      <a:pt x="0" y="2"/>
                    </a:moveTo>
                    <a:lnTo>
                      <a:pt x="0" y="38"/>
                    </a:lnTo>
                    <a:lnTo>
                      <a:pt x="29" y="37"/>
                    </a:lnTo>
                    <a:lnTo>
                      <a:pt x="45" y="36"/>
                    </a:lnTo>
                    <a:lnTo>
                      <a:pt x="45" y="1"/>
                    </a:lnTo>
                    <a:lnTo>
                      <a:pt x="40" y="0"/>
                    </a:lnTo>
                    <a:lnTo>
                      <a:pt x="11" y="1"/>
                    </a:lnTo>
                    <a:lnTo>
                      <a:pt x="0" y="2"/>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43" name="Freeform 94">
                <a:extLst>
                  <a:ext uri="{FF2B5EF4-FFF2-40B4-BE49-F238E27FC236}">
                    <a16:creationId xmlns:a16="http://schemas.microsoft.com/office/drawing/2014/main" id="{4CFB0FE7-DC4E-4E6B-8E48-F008480E4E76}"/>
                  </a:ext>
                </a:extLst>
              </p:cNvPr>
              <p:cNvSpPr>
                <a:spLocks/>
              </p:cNvSpPr>
              <p:nvPr/>
            </p:nvSpPr>
            <p:spPr bwMode="auto">
              <a:xfrm>
                <a:off x="955" y="773"/>
                <a:ext cx="24" cy="37"/>
              </a:xfrm>
              <a:custGeom>
                <a:avLst/>
                <a:gdLst>
                  <a:gd name="T0" fmla="*/ 1 w 24"/>
                  <a:gd name="T1" fmla="*/ 0 h 37"/>
                  <a:gd name="T2" fmla="*/ 0 w 24"/>
                  <a:gd name="T3" fmla="*/ 36 h 37"/>
                  <a:gd name="T4" fmla="*/ 14 w 24"/>
                  <a:gd name="T5" fmla="*/ 36 h 37"/>
                  <a:gd name="T6" fmla="*/ 14 w 24"/>
                  <a:gd name="T7" fmla="*/ 22 h 37"/>
                  <a:gd name="T8" fmla="*/ 22 w 24"/>
                  <a:gd name="T9" fmla="*/ 6 h 37"/>
                  <a:gd name="T10" fmla="*/ 23 w 24"/>
                  <a:gd name="T11" fmla="*/ 0 h 37"/>
                  <a:gd name="T12" fmla="*/ 1 w 24"/>
                  <a:gd name="T13" fmla="*/ 0 h 37"/>
                  <a:gd name="T14" fmla="*/ 0 60000 65536"/>
                  <a:gd name="T15" fmla="*/ 0 60000 65536"/>
                  <a:gd name="T16" fmla="*/ 0 60000 65536"/>
                  <a:gd name="T17" fmla="*/ 0 60000 65536"/>
                  <a:gd name="T18" fmla="*/ 0 60000 65536"/>
                  <a:gd name="T19" fmla="*/ 0 60000 65536"/>
                  <a:gd name="T20" fmla="*/ 0 60000 65536"/>
                  <a:gd name="T21" fmla="*/ 0 w 24"/>
                  <a:gd name="T22" fmla="*/ 0 h 37"/>
                  <a:gd name="T23" fmla="*/ 24 w 24"/>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37">
                    <a:moveTo>
                      <a:pt x="1" y="0"/>
                    </a:moveTo>
                    <a:lnTo>
                      <a:pt x="0" y="36"/>
                    </a:lnTo>
                    <a:lnTo>
                      <a:pt x="14" y="36"/>
                    </a:lnTo>
                    <a:lnTo>
                      <a:pt x="14" y="22"/>
                    </a:lnTo>
                    <a:lnTo>
                      <a:pt x="22" y="6"/>
                    </a:lnTo>
                    <a:lnTo>
                      <a:pt x="23" y="0"/>
                    </a:lnTo>
                    <a:lnTo>
                      <a:pt x="1"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44" name="Freeform 95">
                <a:extLst>
                  <a:ext uri="{FF2B5EF4-FFF2-40B4-BE49-F238E27FC236}">
                    <a16:creationId xmlns:a16="http://schemas.microsoft.com/office/drawing/2014/main" id="{1379540F-FB43-4EB5-83DA-E3C1A477EBD4}"/>
                  </a:ext>
                </a:extLst>
              </p:cNvPr>
              <p:cNvSpPr>
                <a:spLocks/>
              </p:cNvSpPr>
              <p:nvPr/>
            </p:nvSpPr>
            <p:spPr bwMode="auto">
              <a:xfrm>
                <a:off x="955" y="773"/>
                <a:ext cx="27" cy="39"/>
              </a:xfrm>
              <a:custGeom>
                <a:avLst/>
                <a:gdLst>
                  <a:gd name="T0" fmla="*/ 1 w 27"/>
                  <a:gd name="T1" fmla="*/ 0 h 39"/>
                  <a:gd name="T2" fmla="*/ 0 w 27"/>
                  <a:gd name="T3" fmla="*/ 38 h 39"/>
                  <a:gd name="T4" fmla="*/ 16 w 27"/>
                  <a:gd name="T5" fmla="*/ 38 h 39"/>
                  <a:gd name="T6" fmla="*/ 16 w 27"/>
                  <a:gd name="T7" fmla="*/ 24 h 39"/>
                  <a:gd name="T8" fmla="*/ 25 w 27"/>
                  <a:gd name="T9" fmla="*/ 7 h 39"/>
                  <a:gd name="T10" fmla="*/ 26 w 27"/>
                  <a:gd name="T11" fmla="*/ 0 h 39"/>
                  <a:gd name="T12" fmla="*/ 1 w 27"/>
                  <a:gd name="T13" fmla="*/ 0 h 39"/>
                  <a:gd name="T14" fmla="*/ 0 60000 65536"/>
                  <a:gd name="T15" fmla="*/ 0 60000 65536"/>
                  <a:gd name="T16" fmla="*/ 0 60000 65536"/>
                  <a:gd name="T17" fmla="*/ 0 60000 65536"/>
                  <a:gd name="T18" fmla="*/ 0 60000 65536"/>
                  <a:gd name="T19" fmla="*/ 0 60000 65536"/>
                  <a:gd name="T20" fmla="*/ 0 60000 65536"/>
                  <a:gd name="T21" fmla="*/ 0 w 27"/>
                  <a:gd name="T22" fmla="*/ 0 h 39"/>
                  <a:gd name="T23" fmla="*/ 27 w 27"/>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 h="39">
                    <a:moveTo>
                      <a:pt x="1" y="0"/>
                    </a:moveTo>
                    <a:lnTo>
                      <a:pt x="0" y="38"/>
                    </a:lnTo>
                    <a:lnTo>
                      <a:pt x="16" y="38"/>
                    </a:lnTo>
                    <a:lnTo>
                      <a:pt x="16" y="24"/>
                    </a:lnTo>
                    <a:lnTo>
                      <a:pt x="25" y="7"/>
                    </a:lnTo>
                    <a:lnTo>
                      <a:pt x="26" y="0"/>
                    </a:lnTo>
                    <a:lnTo>
                      <a:pt x="1"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45" name="Freeform 96">
                <a:extLst>
                  <a:ext uri="{FF2B5EF4-FFF2-40B4-BE49-F238E27FC236}">
                    <a16:creationId xmlns:a16="http://schemas.microsoft.com/office/drawing/2014/main" id="{759F0BA8-2B0F-4E98-8097-99FDFC93F5BC}"/>
                  </a:ext>
                </a:extLst>
              </p:cNvPr>
              <p:cNvSpPr>
                <a:spLocks/>
              </p:cNvSpPr>
              <p:nvPr/>
            </p:nvSpPr>
            <p:spPr bwMode="auto">
              <a:xfrm>
                <a:off x="572" y="653"/>
                <a:ext cx="59" cy="28"/>
              </a:xfrm>
              <a:custGeom>
                <a:avLst/>
                <a:gdLst>
                  <a:gd name="T0" fmla="*/ 0 w 59"/>
                  <a:gd name="T1" fmla="*/ 15 h 28"/>
                  <a:gd name="T2" fmla="*/ 7 w 59"/>
                  <a:gd name="T3" fmla="*/ 23 h 28"/>
                  <a:gd name="T4" fmla="*/ 19 w 59"/>
                  <a:gd name="T5" fmla="*/ 27 h 28"/>
                  <a:gd name="T6" fmla="*/ 25 w 59"/>
                  <a:gd name="T7" fmla="*/ 10 h 28"/>
                  <a:gd name="T8" fmla="*/ 58 w 59"/>
                  <a:gd name="T9" fmla="*/ 10 h 28"/>
                  <a:gd name="T10" fmla="*/ 57 w 59"/>
                  <a:gd name="T11" fmla="*/ 1 h 28"/>
                  <a:gd name="T12" fmla="*/ 16 w 59"/>
                  <a:gd name="T13" fmla="*/ 0 h 28"/>
                  <a:gd name="T14" fmla="*/ 16 w 59"/>
                  <a:gd name="T15" fmla="*/ 15 h 28"/>
                  <a:gd name="T16" fmla="*/ 0 w 59"/>
                  <a:gd name="T17" fmla="*/ 15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9"/>
                  <a:gd name="T28" fmla="*/ 0 h 28"/>
                  <a:gd name="T29" fmla="*/ 59 w 59"/>
                  <a:gd name="T30" fmla="*/ 28 h 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9" h="28">
                    <a:moveTo>
                      <a:pt x="0" y="15"/>
                    </a:moveTo>
                    <a:lnTo>
                      <a:pt x="7" y="23"/>
                    </a:lnTo>
                    <a:lnTo>
                      <a:pt x="19" y="27"/>
                    </a:lnTo>
                    <a:lnTo>
                      <a:pt x="25" y="10"/>
                    </a:lnTo>
                    <a:lnTo>
                      <a:pt x="58" y="10"/>
                    </a:lnTo>
                    <a:lnTo>
                      <a:pt x="57" y="1"/>
                    </a:lnTo>
                    <a:lnTo>
                      <a:pt x="16" y="0"/>
                    </a:lnTo>
                    <a:lnTo>
                      <a:pt x="16" y="15"/>
                    </a:lnTo>
                    <a:lnTo>
                      <a:pt x="0" y="15"/>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46" name="Freeform 97">
                <a:extLst>
                  <a:ext uri="{FF2B5EF4-FFF2-40B4-BE49-F238E27FC236}">
                    <a16:creationId xmlns:a16="http://schemas.microsoft.com/office/drawing/2014/main" id="{C8ABB6DD-E589-4B1C-8F61-FD590A4C65A5}"/>
                  </a:ext>
                </a:extLst>
              </p:cNvPr>
              <p:cNvSpPr>
                <a:spLocks/>
              </p:cNvSpPr>
              <p:nvPr/>
            </p:nvSpPr>
            <p:spPr bwMode="auto">
              <a:xfrm>
                <a:off x="572" y="653"/>
                <a:ext cx="62" cy="31"/>
              </a:xfrm>
              <a:custGeom>
                <a:avLst/>
                <a:gdLst>
                  <a:gd name="T0" fmla="*/ 0 w 62"/>
                  <a:gd name="T1" fmla="*/ 16 h 31"/>
                  <a:gd name="T2" fmla="*/ 7 w 62"/>
                  <a:gd name="T3" fmla="*/ 26 h 31"/>
                  <a:gd name="T4" fmla="*/ 20 w 62"/>
                  <a:gd name="T5" fmla="*/ 30 h 31"/>
                  <a:gd name="T6" fmla="*/ 26 w 62"/>
                  <a:gd name="T7" fmla="*/ 11 h 31"/>
                  <a:gd name="T8" fmla="*/ 61 w 62"/>
                  <a:gd name="T9" fmla="*/ 11 h 31"/>
                  <a:gd name="T10" fmla="*/ 60 w 62"/>
                  <a:gd name="T11" fmla="*/ 1 h 31"/>
                  <a:gd name="T12" fmla="*/ 16 w 62"/>
                  <a:gd name="T13" fmla="*/ 0 h 31"/>
                  <a:gd name="T14" fmla="*/ 16 w 62"/>
                  <a:gd name="T15" fmla="*/ 16 h 31"/>
                  <a:gd name="T16" fmla="*/ 0 w 62"/>
                  <a:gd name="T17" fmla="*/ 16 h 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2"/>
                  <a:gd name="T28" fmla="*/ 0 h 31"/>
                  <a:gd name="T29" fmla="*/ 62 w 62"/>
                  <a:gd name="T30" fmla="*/ 31 h 3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2" h="31">
                    <a:moveTo>
                      <a:pt x="0" y="16"/>
                    </a:moveTo>
                    <a:lnTo>
                      <a:pt x="7" y="26"/>
                    </a:lnTo>
                    <a:lnTo>
                      <a:pt x="20" y="30"/>
                    </a:lnTo>
                    <a:lnTo>
                      <a:pt x="26" y="11"/>
                    </a:lnTo>
                    <a:lnTo>
                      <a:pt x="61" y="11"/>
                    </a:lnTo>
                    <a:lnTo>
                      <a:pt x="60" y="1"/>
                    </a:lnTo>
                    <a:lnTo>
                      <a:pt x="16" y="0"/>
                    </a:lnTo>
                    <a:lnTo>
                      <a:pt x="16" y="16"/>
                    </a:lnTo>
                    <a:lnTo>
                      <a:pt x="0" y="16"/>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47" name="Freeform 98">
                <a:extLst>
                  <a:ext uri="{FF2B5EF4-FFF2-40B4-BE49-F238E27FC236}">
                    <a16:creationId xmlns:a16="http://schemas.microsoft.com/office/drawing/2014/main" id="{54D4BD35-7E41-4CC8-A085-1A72979F1364}"/>
                  </a:ext>
                </a:extLst>
              </p:cNvPr>
              <p:cNvSpPr>
                <a:spLocks/>
              </p:cNvSpPr>
              <p:nvPr/>
            </p:nvSpPr>
            <p:spPr bwMode="auto">
              <a:xfrm>
                <a:off x="530" y="634"/>
                <a:ext cx="57" cy="33"/>
              </a:xfrm>
              <a:custGeom>
                <a:avLst/>
                <a:gdLst>
                  <a:gd name="T0" fmla="*/ 0 w 57"/>
                  <a:gd name="T1" fmla="*/ 11 h 33"/>
                  <a:gd name="T2" fmla="*/ 4 w 57"/>
                  <a:gd name="T3" fmla="*/ 0 h 33"/>
                  <a:gd name="T4" fmla="*/ 56 w 57"/>
                  <a:gd name="T5" fmla="*/ 1 h 33"/>
                  <a:gd name="T6" fmla="*/ 55 w 57"/>
                  <a:gd name="T7" fmla="*/ 18 h 33"/>
                  <a:gd name="T8" fmla="*/ 55 w 57"/>
                  <a:gd name="T9" fmla="*/ 32 h 33"/>
                  <a:gd name="T10" fmla="*/ 39 w 57"/>
                  <a:gd name="T11" fmla="*/ 32 h 33"/>
                  <a:gd name="T12" fmla="*/ 18 w 57"/>
                  <a:gd name="T13" fmla="*/ 26 h 33"/>
                  <a:gd name="T14" fmla="*/ 5 w 57"/>
                  <a:gd name="T15" fmla="*/ 15 h 33"/>
                  <a:gd name="T16" fmla="*/ 0 w 57"/>
                  <a:gd name="T17" fmla="*/ 11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
                  <a:gd name="T28" fmla="*/ 0 h 33"/>
                  <a:gd name="T29" fmla="*/ 57 w 57"/>
                  <a:gd name="T30" fmla="*/ 33 h 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 h="33">
                    <a:moveTo>
                      <a:pt x="0" y="11"/>
                    </a:moveTo>
                    <a:lnTo>
                      <a:pt x="4" y="0"/>
                    </a:lnTo>
                    <a:lnTo>
                      <a:pt x="56" y="1"/>
                    </a:lnTo>
                    <a:lnTo>
                      <a:pt x="55" y="18"/>
                    </a:lnTo>
                    <a:lnTo>
                      <a:pt x="55" y="32"/>
                    </a:lnTo>
                    <a:lnTo>
                      <a:pt x="39" y="32"/>
                    </a:lnTo>
                    <a:lnTo>
                      <a:pt x="18" y="26"/>
                    </a:lnTo>
                    <a:lnTo>
                      <a:pt x="5" y="15"/>
                    </a:lnTo>
                    <a:lnTo>
                      <a:pt x="0" y="1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48" name="Freeform 99">
                <a:extLst>
                  <a:ext uri="{FF2B5EF4-FFF2-40B4-BE49-F238E27FC236}">
                    <a16:creationId xmlns:a16="http://schemas.microsoft.com/office/drawing/2014/main" id="{7744085C-0DC7-424E-B69B-8DE7BA4D8995}"/>
                  </a:ext>
                </a:extLst>
              </p:cNvPr>
              <p:cNvSpPr>
                <a:spLocks/>
              </p:cNvSpPr>
              <p:nvPr/>
            </p:nvSpPr>
            <p:spPr bwMode="auto">
              <a:xfrm>
                <a:off x="530" y="634"/>
                <a:ext cx="60" cy="36"/>
              </a:xfrm>
              <a:custGeom>
                <a:avLst/>
                <a:gdLst>
                  <a:gd name="T0" fmla="*/ 0 w 60"/>
                  <a:gd name="T1" fmla="*/ 12 h 36"/>
                  <a:gd name="T2" fmla="*/ 4 w 60"/>
                  <a:gd name="T3" fmla="*/ 0 h 36"/>
                  <a:gd name="T4" fmla="*/ 59 w 60"/>
                  <a:gd name="T5" fmla="*/ 1 h 36"/>
                  <a:gd name="T6" fmla="*/ 58 w 60"/>
                  <a:gd name="T7" fmla="*/ 20 h 36"/>
                  <a:gd name="T8" fmla="*/ 58 w 60"/>
                  <a:gd name="T9" fmla="*/ 35 h 36"/>
                  <a:gd name="T10" fmla="*/ 41 w 60"/>
                  <a:gd name="T11" fmla="*/ 35 h 36"/>
                  <a:gd name="T12" fmla="*/ 19 w 60"/>
                  <a:gd name="T13" fmla="*/ 28 h 36"/>
                  <a:gd name="T14" fmla="*/ 5 w 60"/>
                  <a:gd name="T15" fmla="*/ 17 h 36"/>
                  <a:gd name="T16" fmla="*/ 0 w 60"/>
                  <a:gd name="T17" fmla="*/ 12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0"/>
                  <a:gd name="T28" fmla="*/ 0 h 36"/>
                  <a:gd name="T29" fmla="*/ 60 w 60"/>
                  <a:gd name="T30" fmla="*/ 36 h 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0" h="36">
                    <a:moveTo>
                      <a:pt x="0" y="12"/>
                    </a:moveTo>
                    <a:lnTo>
                      <a:pt x="4" y="0"/>
                    </a:lnTo>
                    <a:lnTo>
                      <a:pt x="59" y="1"/>
                    </a:lnTo>
                    <a:lnTo>
                      <a:pt x="58" y="20"/>
                    </a:lnTo>
                    <a:lnTo>
                      <a:pt x="58" y="35"/>
                    </a:lnTo>
                    <a:lnTo>
                      <a:pt x="41" y="35"/>
                    </a:lnTo>
                    <a:lnTo>
                      <a:pt x="19" y="28"/>
                    </a:lnTo>
                    <a:lnTo>
                      <a:pt x="5" y="17"/>
                    </a:lnTo>
                    <a:lnTo>
                      <a:pt x="0" y="12"/>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49" name="Freeform 100">
                <a:extLst>
                  <a:ext uri="{FF2B5EF4-FFF2-40B4-BE49-F238E27FC236}">
                    <a16:creationId xmlns:a16="http://schemas.microsoft.com/office/drawing/2014/main" id="{181A08F1-01BA-4790-90FB-ED91561B53E1}"/>
                  </a:ext>
                </a:extLst>
              </p:cNvPr>
              <p:cNvSpPr>
                <a:spLocks/>
              </p:cNvSpPr>
              <p:nvPr/>
            </p:nvSpPr>
            <p:spPr bwMode="auto">
              <a:xfrm>
                <a:off x="524" y="544"/>
                <a:ext cx="63" cy="51"/>
              </a:xfrm>
              <a:custGeom>
                <a:avLst/>
                <a:gdLst>
                  <a:gd name="T0" fmla="*/ 0 w 63"/>
                  <a:gd name="T1" fmla="*/ 12 h 51"/>
                  <a:gd name="T2" fmla="*/ 1 w 63"/>
                  <a:gd name="T3" fmla="*/ 7 h 51"/>
                  <a:gd name="T4" fmla="*/ 30 w 63"/>
                  <a:gd name="T5" fmla="*/ 8 h 51"/>
                  <a:gd name="T6" fmla="*/ 31 w 63"/>
                  <a:gd name="T7" fmla="*/ 0 h 51"/>
                  <a:gd name="T8" fmla="*/ 62 w 63"/>
                  <a:gd name="T9" fmla="*/ 0 h 51"/>
                  <a:gd name="T10" fmla="*/ 62 w 63"/>
                  <a:gd name="T11" fmla="*/ 7 h 51"/>
                  <a:gd name="T12" fmla="*/ 61 w 63"/>
                  <a:gd name="T13" fmla="*/ 50 h 51"/>
                  <a:gd name="T14" fmla="*/ 11 w 63"/>
                  <a:gd name="T15" fmla="*/ 49 h 51"/>
                  <a:gd name="T16" fmla="*/ 12 w 63"/>
                  <a:gd name="T17" fmla="*/ 42 h 51"/>
                  <a:gd name="T18" fmla="*/ 19 w 63"/>
                  <a:gd name="T19" fmla="*/ 26 h 51"/>
                  <a:gd name="T20" fmla="*/ 11 w 63"/>
                  <a:gd name="T21" fmla="*/ 15 h 51"/>
                  <a:gd name="T22" fmla="*/ 0 w 63"/>
                  <a:gd name="T23" fmla="*/ 12 h 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3"/>
                  <a:gd name="T37" fmla="*/ 0 h 51"/>
                  <a:gd name="T38" fmla="*/ 63 w 63"/>
                  <a:gd name="T39" fmla="*/ 51 h 5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3" h="51">
                    <a:moveTo>
                      <a:pt x="0" y="12"/>
                    </a:moveTo>
                    <a:lnTo>
                      <a:pt x="1" y="7"/>
                    </a:lnTo>
                    <a:lnTo>
                      <a:pt x="30" y="8"/>
                    </a:lnTo>
                    <a:lnTo>
                      <a:pt x="31" y="0"/>
                    </a:lnTo>
                    <a:lnTo>
                      <a:pt x="62" y="0"/>
                    </a:lnTo>
                    <a:lnTo>
                      <a:pt x="62" y="7"/>
                    </a:lnTo>
                    <a:lnTo>
                      <a:pt x="61" y="50"/>
                    </a:lnTo>
                    <a:lnTo>
                      <a:pt x="11" y="49"/>
                    </a:lnTo>
                    <a:lnTo>
                      <a:pt x="12" y="42"/>
                    </a:lnTo>
                    <a:lnTo>
                      <a:pt x="19" y="26"/>
                    </a:lnTo>
                    <a:lnTo>
                      <a:pt x="11" y="15"/>
                    </a:lnTo>
                    <a:lnTo>
                      <a:pt x="0" y="12"/>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50" name="Freeform 101">
                <a:extLst>
                  <a:ext uri="{FF2B5EF4-FFF2-40B4-BE49-F238E27FC236}">
                    <a16:creationId xmlns:a16="http://schemas.microsoft.com/office/drawing/2014/main" id="{11306A83-8FB9-46C8-933F-E99827C66A1D}"/>
                  </a:ext>
                </a:extLst>
              </p:cNvPr>
              <p:cNvSpPr>
                <a:spLocks/>
              </p:cNvSpPr>
              <p:nvPr/>
            </p:nvSpPr>
            <p:spPr bwMode="auto">
              <a:xfrm>
                <a:off x="524" y="544"/>
                <a:ext cx="66" cy="54"/>
              </a:xfrm>
              <a:custGeom>
                <a:avLst/>
                <a:gdLst>
                  <a:gd name="T0" fmla="*/ 0 w 66"/>
                  <a:gd name="T1" fmla="*/ 13 h 54"/>
                  <a:gd name="T2" fmla="*/ 1 w 66"/>
                  <a:gd name="T3" fmla="*/ 7 h 54"/>
                  <a:gd name="T4" fmla="*/ 31 w 66"/>
                  <a:gd name="T5" fmla="*/ 8 h 54"/>
                  <a:gd name="T6" fmla="*/ 32 w 66"/>
                  <a:gd name="T7" fmla="*/ 0 h 54"/>
                  <a:gd name="T8" fmla="*/ 65 w 66"/>
                  <a:gd name="T9" fmla="*/ 0 h 54"/>
                  <a:gd name="T10" fmla="*/ 65 w 66"/>
                  <a:gd name="T11" fmla="*/ 8 h 54"/>
                  <a:gd name="T12" fmla="*/ 64 w 66"/>
                  <a:gd name="T13" fmla="*/ 53 h 54"/>
                  <a:gd name="T14" fmla="*/ 11 w 66"/>
                  <a:gd name="T15" fmla="*/ 52 h 54"/>
                  <a:gd name="T16" fmla="*/ 12 w 66"/>
                  <a:gd name="T17" fmla="*/ 44 h 54"/>
                  <a:gd name="T18" fmla="*/ 19 w 66"/>
                  <a:gd name="T19" fmla="*/ 27 h 54"/>
                  <a:gd name="T20" fmla="*/ 11 w 66"/>
                  <a:gd name="T21" fmla="*/ 16 h 54"/>
                  <a:gd name="T22" fmla="*/ 0 w 66"/>
                  <a:gd name="T23" fmla="*/ 13 h 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6"/>
                  <a:gd name="T37" fmla="*/ 0 h 54"/>
                  <a:gd name="T38" fmla="*/ 66 w 66"/>
                  <a:gd name="T39" fmla="*/ 54 h 5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6" h="54">
                    <a:moveTo>
                      <a:pt x="0" y="13"/>
                    </a:moveTo>
                    <a:lnTo>
                      <a:pt x="1" y="7"/>
                    </a:lnTo>
                    <a:lnTo>
                      <a:pt x="31" y="8"/>
                    </a:lnTo>
                    <a:lnTo>
                      <a:pt x="32" y="0"/>
                    </a:lnTo>
                    <a:lnTo>
                      <a:pt x="65" y="0"/>
                    </a:lnTo>
                    <a:lnTo>
                      <a:pt x="65" y="8"/>
                    </a:lnTo>
                    <a:lnTo>
                      <a:pt x="64" y="53"/>
                    </a:lnTo>
                    <a:lnTo>
                      <a:pt x="11" y="52"/>
                    </a:lnTo>
                    <a:lnTo>
                      <a:pt x="12" y="44"/>
                    </a:lnTo>
                    <a:lnTo>
                      <a:pt x="19" y="27"/>
                    </a:lnTo>
                    <a:lnTo>
                      <a:pt x="11" y="16"/>
                    </a:lnTo>
                    <a:lnTo>
                      <a:pt x="0" y="13"/>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51" name="Freeform 102">
                <a:extLst>
                  <a:ext uri="{FF2B5EF4-FFF2-40B4-BE49-F238E27FC236}">
                    <a16:creationId xmlns:a16="http://schemas.microsoft.com/office/drawing/2014/main" id="{A450D1D9-D81E-4D88-83F5-EFDE215FB326}"/>
                  </a:ext>
                </a:extLst>
              </p:cNvPr>
              <p:cNvSpPr>
                <a:spLocks/>
              </p:cNvSpPr>
              <p:nvPr/>
            </p:nvSpPr>
            <p:spPr bwMode="auto">
              <a:xfrm>
                <a:off x="793" y="655"/>
                <a:ext cx="54" cy="46"/>
              </a:xfrm>
              <a:custGeom>
                <a:avLst/>
                <a:gdLst>
                  <a:gd name="T0" fmla="*/ 0 w 54"/>
                  <a:gd name="T1" fmla="*/ 0 h 46"/>
                  <a:gd name="T2" fmla="*/ 0 w 54"/>
                  <a:gd name="T3" fmla="*/ 17 h 46"/>
                  <a:gd name="T4" fmla="*/ 10 w 54"/>
                  <a:gd name="T5" fmla="*/ 18 h 46"/>
                  <a:gd name="T6" fmla="*/ 11 w 54"/>
                  <a:gd name="T7" fmla="*/ 44 h 46"/>
                  <a:gd name="T8" fmla="*/ 22 w 54"/>
                  <a:gd name="T9" fmla="*/ 45 h 46"/>
                  <a:gd name="T10" fmla="*/ 53 w 54"/>
                  <a:gd name="T11" fmla="*/ 45 h 46"/>
                  <a:gd name="T12" fmla="*/ 53 w 54"/>
                  <a:gd name="T13" fmla="*/ 0 h 46"/>
                  <a:gd name="T14" fmla="*/ 0 w 54"/>
                  <a:gd name="T15" fmla="*/ 0 h 46"/>
                  <a:gd name="T16" fmla="*/ 0 60000 65536"/>
                  <a:gd name="T17" fmla="*/ 0 60000 65536"/>
                  <a:gd name="T18" fmla="*/ 0 60000 65536"/>
                  <a:gd name="T19" fmla="*/ 0 60000 65536"/>
                  <a:gd name="T20" fmla="*/ 0 60000 65536"/>
                  <a:gd name="T21" fmla="*/ 0 60000 65536"/>
                  <a:gd name="T22" fmla="*/ 0 60000 65536"/>
                  <a:gd name="T23" fmla="*/ 0 60000 65536"/>
                  <a:gd name="T24" fmla="*/ 0 w 54"/>
                  <a:gd name="T25" fmla="*/ 0 h 46"/>
                  <a:gd name="T26" fmla="*/ 54 w 54"/>
                  <a:gd name="T27" fmla="*/ 46 h 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4" h="46">
                    <a:moveTo>
                      <a:pt x="0" y="0"/>
                    </a:moveTo>
                    <a:lnTo>
                      <a:pt x="0" y="17"/>
                    </a:lnTo>
                    <a:lnTo>
                      <a:pt x="10" y="18"/>
                    </a:lnTo>
                    <a:lnTo>
                      <a:pt x="11" y="44"/>
                    </a:lnTo>
                    <a:lnTo>
                      <a:pt x="22" y="45"/>
                    </a:lnTo>
                    <a:lnTo>
                      <a:pt x="53" y="45"/>
                    </a:lnTo>
                    <a:lnTo>
                      <a:pt x="53"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52" name="Freeform 103">
                <a:extLst>
                  <a:ext uri="{FF2B5EF4-FFF2-40B4-BE49-F238E27FC236}">
                    <a16:creationId xmlns:a16="http://schemas.microsoft.com/office/drawing/2014/main" id="{420392D2-65D2-41DD-9912-C757D5F36108}"/>
                  </a:ext>
                </a:extLst>
              </p:cNvPr>
              <p:cNvSpPr>
                <a:spLocks/>
              </p:cNvSpPr>
              <p:nvPr/>
            </p:nvSpPr>
            <p:spPr bwMode="auto">
              <a:xfrm>
                <a:off x="793" y="655"/>
                <a:ext cx="56" cy="47"/>
              </a:xfrm>
              <a:custGeom>
                <a:avLst/>
                <a:gdLst>
                  <a:gd name="T0" fmla="*/ 0 w 56"/>
                  <a:gd name="T1" fmla="*/ 0 h 47"/>
                  <a:gd name="T2" fmla="*/ 0 w 56"/>
                  <a:gd name="T3" fmla="*/ 18 h 47"/>
                  <a:gd name="T4" fmla="*/ 11 w 56"/>
                  <a:gd name="T5" fmla="*/ 18 h 47"/>
                  <a:gd name="T6" fmla="*/ 11 w 56"/>
                  <a:gd name="T7" fmla="*/ 45 h 47"/>
                  <a:gd name="T8" fmla="*/ 23 w 56"/>
                  <a:gd name="T9" fmla="*/ 46 h 47"/>
                  <a:gd name="T10" fmla="*/ 55 w 56"/>
                  <a:gd name="T11" fmla="*/ 46 h 47"/>
                  <a:gd name="T12" fmla="*/ 55 w 56"/>
                  <a:gd name="T13" fmla="*/ 0 h 47"/>
                  <a:gd name="T14" fmla="*/ 0 w 56"/>
                  <a:gd name="T15" fmla="*/ 0 h 47"/>
                  <a:gd name="T16" fmla="*/ 0 60000 65536"/>
                  <a:gd name="T17" fmla="*/ 0 60000 65536"/>
                  <a:gd name="T18" fmla="*/ 0 60000 65536"/>
                  <a:gd name="T19" fmla="*/ 0 60000 65536"/>
                  <a:gd name="T20" fmla="*/ 0 60000 65536"/>
                  <a:gd name="T21" fmla="*/ 0 60000 65536"/>
                  <a:gd name="T22" fmla="*/ 0 60000 65536"/>
                  <a:gd name="T23" fmla="*/ 0 60000 65536"/>
                  <a:gd name="T24" fmla="*/ 0 w 56"/>
                  <a:gd name="T25" fmla="*/ 0 h 47"/>
                  <a:gd name="T26" fmla="*/ 56 w 56"/>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6" h="47">
                    <a:moveTo>
                      <a:pt x="0" y="0"/>
                    </a:moveTo>
                    <a:lnTo>
                      <a:pt x="0" y="18"/>
                    </a:lnTo>
                    <a:lnTo>
                      <a:pt x="11" y="18"/>
                    </a:lnTo>
                    <a:lnTo>
                      <a:pt x="11" y="45"/>
                    </a:lnTo>
                    <a:lnTo>
                      <a:pt x="23" y="46"/>
                    </a:lnTo>
                    <a:lnTo>
                      <a:pt x="55" y="46"/>
                    </a:lnTo>
                    <a:lnTo>
                      <a:pt x="55"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53" name="Freeform 104">
                <a:extLst>
                  <a:ext uri="{FF2B5EF4-FFF2-40B4-BE49-F238E27FC236}">
                    <a16:creationId xmlns:a16="http://schemas.microsoft.com/office/drawing/2014/main" id="{331D7E6D-BB1E-4FDC-8945-159AFD4AC84A}"/>
                  </a:ext>
                </a:extLst>
              </p:cNvPr>
              <p:cNvSpPr>
                <a:spLocks/>
              </p:cNvSpPr>
              <p:nvPr/>
            </p:nvSpPr>
            <p:spPr bwMode="auto">
              <a:xfrm>
                <a:off x="719" y="516"/>
                <a:ext cx="55" cy="64"/>
              </a:xfrm>
              <a:custGeom>
                <a:avLst/>
                <a:gdLst>
                  <a:gd name="T0" fmla="*/ 0 w 55"/>
                  <a:gd name="T1" fmla="*/ 0 h 64"/>
                  <a:gd name="T2" fmla="*/ 0 w 55"/>
                  <a:gd name="T3" fmla="*/ 36 h 64"/>
                  <a:gd name="T4" fmla="*/ 0 w 55"/>
                  <a:gd name="T5" fmla="*/ 63 h 64"/>
                  <a:gd name="T6" fmla="*/ 54 w 55"/>
                  <a:gd name="T7" fmla="*/ 63 h 64"/>
                  <a:gd name="T8" fmla="*/ 54 w 55"/>
                  <a:gd name="T9" fmla="*/ 44 h 64"/>
                  <a:gd name="T10" fmla="*/ 54 w 55"/>
                  <a:gd name="T11" fmla="*/ 10 h 64"/>
                  <a:gd name="T12" fmla="*/ 54 w 55"/>
                  <a:gd name="T13" fmla="*/ 0 h 64"/>
                  <a:gd name="T14" fmla="*/ 31 w 55"/>
                  <a:gd name="T15" fmla="*/ 0 h 64"/>
                  <a:gd name="T16" fmla="*/ 0 w 55"/>
                  <a:gd name="T17" fmla="*/ 0 h 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5"/>
                  <a:gd name="T28" fmla="*/ 0 h 64"/>
                  <a:gd name="T29" fmla="*/ 55 w 55"/>
                  <a:gd name="T30" fmla="*/ 64 h 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5" h="64">
                    <a:moveTo>
                      <a:pt x="0" y="0"/>
                    </a:moveTo>
                    <a:lnTo>
                      <a:pt x="0" y="36"/>
                    </a:lnTo>
                    <a:lnTo>
                      <a:pt x="0" y="63"/>
                    </a:lnTo>
                    <a:lnTo>
                      <a:pt x="54" y="63"/>
                    </a:lnTo>
                    <a:lnTo>
                      <a:pt x="54" y="44"/>
                    </a:lnTo>
                    <a:lnTo>
                      <a:pt x="54" y="10"/>
                    </a:lnTo>
                    <a:lnTo>
                      <a:pt x="54" y="0"/>
                    </a:lnTo>
                    <a:lnTo>
                      <a:pt x="31"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54" name="Freeform 105">
                <a:extLst>
                  <a:ext uri="{FF2B5EF4-FFF2-40B4-BE49-F238E27FC236}">
                    <a16:creationId xmlns:a16="http://schemas.microsoft.com/office/drawing/2014/main" id="{AE6A168A-A924-4FEF-BE22-647155C74450}"/>
                  </a:ext>
                </a:extLst>
              </p:cNvPr>
              <p:cNvSpPr>
                <a:spLocks/>
              </p:cNvSpPr>
              <p:nvPr/>
            </p:nvSpPr>
            <p:spPr bwMode="auto">
              <a:xfrm>
                <a:off x="719" y="516"/>
                <a:ext cx="57" cy="65"/>
              </a:xfrm>
              <a:custGeom>
                <a:avLst/>
                <a:gdLst>
                  <a:gd name="T0" fmla="*/ 0 w 57"/>
                  <a:gd name="T1" fmla="*/ 0 h 65"/>
                  <a:gd name="T2" fmla="*/ 0 w 57"/>
                  <a:gd name="T3" fmla="*/ 37 h 65"/>
                  <a:gd name="T4" fmla="*/ 0 w 57"/>
                  <a:gd name="T5" fmla="*/ 64 h 65"/>
                  <a:gd name="T6" fmla="*/ 56 w 57"/>
                  <a:gd name="T7" fmla="*/ 64 h 65"/>
                  <a:gd name="T8" fmla="*/ 56 w 57"/>
                  <a:gd name="T9" fmla="*/ 45 h 65"/>
                  <a:gd name="T10" fmla="*/ 56 w 57"/>
                  <a:gd name="T11" fmla="*/ 10 h 65"/>
                  <a:gd name="T12" fmla="*/ 56 w 57"/>
                  <a:gd name="T13" fmla="*/ 0 h 65"/>
                  <a:gd name="T14" fmla="*/ 33 w 57"/>
                  <a:gd name="T15" fmla="*/ 0 h 65"/>
                  <a:gd name="T16" fmla="*/ 0 w 57"/>
                  <a:gd name="T17" fmla="*/ 0 h 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
                  <a:gd name="T28" fmla="*/ 0 h 65"/>
                  <a:gd name="T29" fmla="*/ 57 w 57"/>
                  <a:gd name="T30" fmla="*/ 65 h 6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 h="65">
                    <a:moveTo>
                      <a:pt x="0" y="0"/>
                    </a:moveTo>
                    <a:lnTo>
                      <a:pt x="0" y="37"/>
                    </a:lnTo>
                    <a:lnTo>
                      <a:pt x="0" y="64"/>
                    </a:lnTo>
                    <a:lnTo>
                      <a:pt x="56" y="64"/>
                    </a:lnTo>
                    <a:lnTo>
                      <a:pt x="56" y="45"/>
                    </a:lnTo>
                    <a:lnTo>
                      <a:pt x="56" y="10"/>
                    </a:lnTo>
                    <a:lnTo>
                      <a:pt x="56" y="0"/>
                    </a:lnTo>
                    <a:lnTo>
                      <a:pt x="33"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55" name="Freeform 106">
                <a:extLst>
                  <a:ext uri="{FF2B5EF4-FFF2-40B4-BE49-F238E27FC236}">
                    <a16:creationId xmlns:a16="http://schemas.microsoft.com/office/drawing/2014/main" id="{24B082EF-1EDC-402E-96AF-590B1C6648D5}"/>
                  </a:ext>
                </a:extLst>
              </p:cNvPr>
              <p:cNvSpPr>
                <a:spLocks/>
              </p:cNvSpPr>
              <p:nvPr/>
            </p:nvSpPr>
            <p:spPr bwMode="auto">
              <a:xfrm>
                <a:off x="933" y="848"/>
                <a:ext cx="49" cy="24"/>
              </a:xfrm>
              <a:custGeom>
                <a:avLst/>
                <a:gdLst>
                  <a:gd name="T0" fmla="*/ 0 w 49"/>
                  <a:gd name="T1" fmla="*/ 2 h 24"/>
                  <a:gd name="T2" fmla="*/ 0 w 49"/>
                  <a:gd name="T3" fmla="*/ 23 h 24"/>
                  <a:gd name="T4" fmla="*/ 10 w 49"/>
                  <a:gd name="T5" fmla="*/ 23 h 24"/>
                  <a:gd name="T6" fmla="*/ 11 w 49"/>
                  <a:gd name="T7" fmla="*/ 18 h 24"/>
                  <a:gd name="T8" fmla="*/ 46 w 49"/>
                  <a:gd name="T9" fmla="*/ 18 h 24"/>
                  <a:gd name="T10" fmla="*/ 48 w 49"/>
                  <a:gd name="T11" fmla="*/ 8 h 24"/>
                  <a:gd name="T12" fmla="*/ 43 w 49"/>
                  <a:gd name="T13" fmla="*/ 0 h 24"/>
                  <a:gd name="T14" fmla="*/ 21 w 49"/>
                  <a:gd name="T15" fmla="*/ 1 h 24"/>
                  <a:gd name="T16" fmla="*/ 0 w 49"/>
                  <a:gd name="T17" fmla="*/ 2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9"/>
                  <a:gd name="T28" fmla="*/ 0 h 24"/>
                  <a:gd name="T29" fmla="*/ 49 w 49"/>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9" h="24">
                    <a:moveTo>
                      <a:pt x="0" y="2"/>
                    </a:moveTo>
                    <a:lnTo>
                      <a:pt x="0" y="23"/>
                    </a:lnTo>
                    <a:lnTo>
                      <a:pt x="10" y="23"/>
                    </a:lnTo>
                    <a:lnTo>
                      <a:pt x="11" y="18"/>
                    </a:lnTo>
                    <a:lnTo>
                      <a:pt x="46" y="18"/>
                    </a:lnTo>
                    <a:lnTo>
                      <a:pt x="48" y="8"/>
                    </a:lnTo>
                    <a:lnTo>
                      <a:pt x="43" y="0"/>
                    </a:lnTo>
                    <a:lnTo>
                      <a:pt x="21" y="1"/>
                    </a:lnTo>
                    <a:lnTo>
                      <a:pt x="0" y="2"/>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56" name="Freeform 107">
                <a:extLst>
                  <a:ext uri="{FF2B5EF4-FFF2-40B4-BE49-F238E27FC236}">
                    <a16:creationId xmlns:a16="http://schemas.microsoft.com/office/drawing/2014/main" id="{CCC214BE-252D-4F19-A145-87E7C9D7257B}"/>
                  </a:ext>
                </a:extLst>
              </p:cNvPr>
              <p:cNvSpPr>
                <a:spLocks/>
              </p:cNvSpPr>
              <p:nvPr/>
            </p:nvSpPr>
            <p:spPr bwMode="auto">
              <a:xfrm>
                <a:off x="933" y="848"/>
                <a:ext cx="51" cy="25"/>
              </a:xfrm>
              <a:custGeom>
                <a:avLst/>
                <a:gdLst>
                  <a:gd name="T0" fmla="*/ 0 w 51"/>
                  <a:gd name="T1" fmla="*/ 2 h 25"/>
                  <a:gd name="T2" fmla="*/ 0 w 51"/>
                  <a:gd name="T3" fmla="*/ 24 h 25"/>
                  <a:gd name="T4" fmla="*/ 11 w 51"/>
                  <a:gd name="T5" fmla="*/ 24 h 25"/>
                  <a:gd name="T6" fmla="*/ 11 w 51"/>
                  <a:gd name="T7" fmla="*/ 19 h 25"/>
                  <a:gd name="T8" fmla="*/ 48 w 51"/>
                  <a:gd name="T9" fmla="*/ 18 h 25"/>
                  <a:gd name="T10" fmla="*/ 50 w 51"/>
                  <a:gd name="T11" fmla="*/ 8 h 25"/>
                  <a:gd name="T12" fmla="*/ 45 w 51"/>
                  <a:gd name="T13" fmla="*/ 0 h 25"/>
                  <a:gd name="T14" fmla="*/ 22 w 51"/>
                  <a:gd name="T15" fmla="*/ 1 h 25"/>
                  <a:gd name="T16" fmla="*/ 0 w 51"/>
                  <a:gd name="T17" fmla="*/ 2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1"/>
                  <a:gd name="T28" fmla="*/ 0 h 25"/>
                  <a:gd name="T29" fmla="*/ 51 w 51"/>
                  <a:gd name="T30" fmla="*/ 25 h 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1" h="25">
                    <a:moveTo>
                      <a:pt x="0" y="2"/>
                    </a:moveTo>
                    <a:lnTo>
                      <a:pt x="0" y="24"/>
                    </a:lnTo>
                    <a:lnTo>
                      <a:pt x="11" y="24"/>
                    </a:lnTo>
                    <a:lnTo>
                      <a:pt x="11" y="19"/>
                    </a:lnTo>
                    <a:lnTo>
                      <a:pt x="48" y="18"/>
                    </a:lnTo>
                    <a:lnTo>
                      <a:pt x="50" y="8"/>
                    </a:lnTo>
                    <a:lnTo>
                      <a:pt x="45" y="0"/>
                    </a:lnTo>
                    <a:lnTo>
                      <a:pt x="22" y="1"/>
                    </a:lnTo>
                    <a:lnTo>
                      <a:pt x="0" y="2"/>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57" name="Freeform 108">
                <a:extLst>
                  <a:ext uri="{FF2B5EF4-FFF2-40B4-BE49-F238E27FC236}">
                    <a16:creationId xmlns:a16="http://schemas.microsoft.com/office/drawing/2014/main" id="{72060632-C67F-4F18-879A-A4FD5575F962}"/>
                  </a:ext>
                </a:extLst>
              </p:cNvPr>
              <p:cNvSpPr>
                <a:spLocks/>
              </p:cNvSpPr>
              <p:nvPr/>
            </p:nvSpPr>
            <p:spPr bwMode="auto">
              <a:xfrm>
                <a:off x="719" y="774"/>
                <a:ext cx="42" cy="41"/>
              </a:xfrm>
              <a:custGeom>
                <a:avLst/>
                <a:gdLst>
                  <a:gd name="T0" fmla="*/ 1 w 42"/>
                  <a:gd name="T1" fmla="*/ 0 h 41"/>
                  <a:gd name="T2" fmla="*/ 0 w 42"/>
                  <a:gd name="T3" fmla="*/ 14 h 41"/>
                  <a:gd name="T4" fmla="*/ 2 w 42"/>
                  <a:gd name="T5" fmla="*/ 29 h 41"/>
                  <a:gd name="T6" fmla="*/ 0 w 42"/>
                  <a:gd name="T7" fmla="*/ 39 h 41"/>
                  <a:gd name="T8" fmla="*/ 9 w 42"/>
                  <a:gd name="T9" fmla="*/ 36 h 41"/>
                  <a:gd name="T10" fmla="*/ 21 w 42"/>
                  <a:gd name="T11" fmla="*/ 37 h 41"/>
                  <a:gd name="T12" fmla="*/ 29 w 42"/>
                  <a:gd name="T13" fmla="*/ 35 h 41"/>
                  <a:gd name="T14" fmla="*/ 41 w 42"/>
                  <a:gd name="T15" fmla="*/ 40 h 41"/>
                  <a:gd name="T16" fmla="*/ 41 w 42"/>
                  <a:gd name="T17" fmla="*/ 1 h 41"/>
                  <a:gd name="T18" fmla="*/ 31 w 42"/>
                  <a:gd name="T19" fmla="*/ 1 h 41"/>
                  <a:gd name="T20" fmla="*/ 1 w 42"/>
                  <a:gd name="T21" fmla="*/ 0 h 4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2"/>
                  <a:gd name="T34" fmla="*/ 0 h 41"/>
                  <a:gd name="T35" fmla="*/ 42 w 42"/>
                  <a:gd name="T36" fmla="*/ 41 h 4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2" h="41">
                    <a:moveTo>
                      <a:pt x="1" y="0"/>
                    </a:moveTo>
                    <a:lnTo>
                      <a:pt x="0" y="14"/>
                    </a:lnTo>
                    <a:lnTo>
                      <a:pt x="2" y="29"/>
                    </a:lnTo>
                    <a:lnTo>
                      <a:pt x="0" y="39"/>
                    </a:lnTo>
                    <a:lnTo>
                      <a:pt x="9" y="36"/>
                    </a:lnTo>
                    <a:lnTo>
                      <a:pt x="21" y="37"/>
                    </a:lnTo>
                    <a:lnTo>
                      <a:pt x="29" y="35"/>
                    </a:lnTo>
                    <a:lnTo>
                      <a:pt x="41" y="40"/>
                    </a:lnTo>
                    <a:lnTo>
                      <a:pt x="41" y="1"/>
                    </a:lnTo>
                    <a:lnTo>
                      <a:pt x="31" y="1"/>
                    </a:lnTo>
                    <a:lnTo>
                      <a:pt x="1"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58" name="Freeform 109">
                <a:extLst>
                  <a:ext uri="{FF2B5EF4-FFF2-40B4-BE49-F238E27FC236}">
                    <a16:creationId xmlns:a16="http://schemas.microsoft.com/office/drawing/2014/main" id="{3B80B50F-9194-4516-B8E9-5517814C7CD7}"/>
                  </a:ext>
                </a:extLst>
              </p:cNvPr>
              <p:cNvSpPr>
                <a:spLocks/>
              </p:cNvSpPr>
              <p:nvPr/>
            </p:nvSpPr>
            <p:spPr bwMode="auto">
              <a:xfrm>
                <a:off x="719" y="774"/>
                <a:ext cx="45" cy="43"/>
              </a:xfrm>
              <a:custGeom>
                <a:avLst/>
                <a:gdLst>
                  <a:gd name="T0" fmla="*/ 1 w 45"/>
                  <a:gd name="T1" fmla="*/ 0 h 43"/>
                  <a:gd name="T2" fmla="*/ 0 w 45"/>
                  <a:gd name="T3" fmla="*/ 15 h 43"/>
                  <a:gd name="T4" fmla="*/ 2 w 45"/>
                  <a:gd name="T5" fmla="*/ 30 h 43"/>
                  <a:gd name="T6" fmla="*/ 0 w 45"/>
                  <a:gd name="T7" fmla="*/ 41 h 43"/>
                  <a:gd name="T8" fmla="*/ 9 w 45"/>
                  <a:gd name="T9" fmla="*/ 38 h 43"/>
                  <a:gd name="T10" fmla="*/ 23 w 45"/>
                  <a:gd name="T11" fmla="*/ 39 h 43"/>
                  <a:gd name="T12" fmla="*/ 32 w 45"/>
                  <a:gd name="T13" fmla="*/ 37 h 43"/>
                  <a:gd name="T14" fmla="*/ 44 w 45"/>
                  <a:gd name="T15" fmla="*/ 42 h 43"/>
                  <a:gd name="T16" fmla="*/ 44 w 45"/>
                  <a:gd name="T17" fmla="*/ 1 h 43"/>
                  <a:gd name="T18" fmla="*/ 33 w 45"/>
                  <a:gd name="T19" fmla="*/ 1 h 43"/>
                  <a:gd name="T20" fmla="*/ 1 w 45"/>
                  <a:gd name="T21" fmla="*/ 0 h 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5"/>
                  <a:gd name="T34" fmla="*/ 0 h 43"/>
                  <a:gd name="T35" fmla="*/ 45 w 45"/>
                  <a:gd name="T36" fmla="*/ 43 h 4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5" h="43">
                    <a:moveTo>
                      <a:pt x="1" y="0"/>
                    </a:moveTo>
                    <a:lnTo>
                      <a:pt x="0" y="15"/>
                    </a:lnTo>
                    <a:lnTo>
                      <a:pt x="2" y="30"/>
                    </a:lnTo>
                    <a:lnTo>
                      <a:pt x="0" y="41"/>
                    </a:lnTo>
                    <a:lnTo>
                      <a:pt x="9" y="38"/>
                    </a:lnTo>
                    <a:lnTo>
                      <a:pt x="23" y="39"/>
                    </a:lnTo>
                    <a:lnTo>
                      <a:pt x="32" y="37"/>
                    </a:lnTo>
                    <a:lnTo>
                      <a:pt x="44" y="42"/>
                    </a:lnTo>
                    <a:lnTo>
                      <a:pt x="44" y="1"/>
                    </a:lnTo>
                    <a:lnTo>
                      <a:pt x="33" y="1"/>
                    </a:lnTo>
                    <a:lnTo>
                      <a:pt x="1"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59" name="Freeform 110">
                <a:extLst>
                  <a:ext uri="{FF2B5EF4-FFF2-40B4-BE49-F238E27FC236}">
                    <a16:creationId xmlns:a16="http://schemas.microsoft.com/office/drawing/2014/main" id="{AE41B45E-0D2C-4018-868A-F27F664B029F}"/>
                  </a:ext>
                </a:extLst>
              </p:cNvPr>
              <p:cNvSpPr>
                <a:spLocks/>
              </p:cNvSpPr>
              <p:nvPr/>
            </p:nvSpPr>
            <p:spPr bwMode="auto">
              <a:xfrm>
                <a:off x="837" y="850"/>
                <a:ext cx="54" cy="37"/>
              </a:xfrm>
              <a:custGeom>
                <a:avLst/>
                <a:gdLst>
                  <a:gd name="T0" fmla="*/ 0 w 54"/>
                  <a:gd name="T1" fmla="*/ 0 h 37"/>
                  <a:gd name="T2" fmla="*/ 0 w 54"/>
                  <a:gd name="T3" fmla="*/ 36 h 37"/>
                  <a:gd name="T4" fmla="*/ 39 w 54"/>
                  <a:gd name="T5" fmla="*/ 36 h 37"/>
                  <a:gd name="T6" fmla="*/ 53 w 54"/>
                  <a:gd name="T7" fmla="*/ 35 h 37"/>
                  <a:gd name="T8" fmla="*/ 52 w 54"/>
                  <a:gd name="T9" fmla="*/ 0 h 37"/>
                  <a:gd name="T10" fmla="*/ 31 w 54"/>
                  <a:gd name="T11" fmla="*/ 0 h 37"/>
                  <a:gd name="T12" fmla="*/ 0 w 54"/>
                  <a:gd name="T13" fmla="*/ 0 h 37"/>
                  <a:gd name="T14" fmla="*/ 0 60000 65536"/>
                  <a:gd name="T15" fmla="*/ 0 60000 65536"/>
                  <a:gd name="T16" fmla="*/ 0 60000 65536"/>
                  <a:gd name="T17" fmla="*/ 0 60000 65536"/>
                  <a:gd name="T18" fmla="*/ 0 60000 65536"/>
                  <a:gd name="T19" fmla="*/ 0 60000 65536"/>
                  <a:gd name="T20" fmla="*/ 0 60000 65536"/>
                  <a:gd name="T21" fmla="*/ 0 w 54"/>
                  <a:gd name="T22" fmla="*/ 0 h 37"/>
                  <a:gd name="T23" fmla="*/ 54 w 54"/>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 h="37">
                    <a:moveTo>
                      <a:pt x="0" y="0"/>
                    </a:moveTo>
                    <a:lnTo>
                      <a:pt x="0" y="36"/>
                    </a:lnTo>
                    <a:lnTo>
                      <a:pt x="39" y="36"/>
                    </a:lnTo>
                    <a:lnTo>
                      <a:pt x="53" y="35"/>
                    </a:lnTo>
                    <a:lnTo>
                      <a:pt x="52" y="0"/>
                    </a:lnTo>
                    <a:lnTo>
                      <a:pt x="31"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60" name="Freeform 111">
                <a:extLst>
                  <a:ext uri="{FF2B5EF4-FFF2-40B4-BE49-F238E27FC236}">
                    <a16:creationId xmlns:a16="http://schemas.microsoft.com/office/drawing/2014/main" id="{156352E2-495F-4CEB-B7F5-4C74F1DCC55C}"/>
                  </a:ext>
                </a:extLst>
              </p:cNvPr>
              <p:cNvSpPr>
                <a:spLocks/>
              </p:cNvSpPr>
              <p:nvPr/>
            </p:nvSpPr>
            <p:spPr bwMode="auto">
              <a:xfrm>
                <a:off x="837" y="850"/>
                <a:ext cx="57" cy="37"/>
              </a:xfrm>
              <a:custGeom>
                <a:avLst/>
                <a:gdLst>
                  <a:gd name="T0" fmla="*/ 0 w 57"/>
                  <a:gd name="T1" fmla="*/ 0 h 37"/>
                  <a:gd name="T2" fmla="*/ 0 w 57"/>
                  <a:gd name="T3" fmla="*/ 36 h 37"/>
                  <a:gd name="T4" fmla="*/ 41 w 57"/>
                  <a:gd name="T5" fmla="*/ 36 h 37"/>
                  <a:gd name="T6" fmla="*/ 56 w 57"/>
                  <a:gd name="T7" fmla="*/ 35 h 37"/>
                  <a:gd name="T8" fmla="*/ 55 w 57"/>
                  <a:gd name="T9" fmla="*/ 0 h 37"/>
                  <a:gd name="T10" fmla="*/ 33 w 57"/>
                  <a:gd name="T11" fmla="*/ 0 h 37"/>
                  <a:gd name="T12" fmla="*/ 0 w 57"/>
                  <a:gd name="T13" fmla="*/ 0 h 37"/>
                  <a:gd name="T14" fmla="*/ 0 60000 65536"/>
                  <a:gd name="T15" fmla="*/ 0 60000 65536"/>
                  <a:gd name="T16" fmla="*/ 0 60000 65536"/>
                  <a:gd name="T17" fmla="*/ 0 60000 65536"/>
                  <a:gd name="T18" fmla="*/ 0 60000 65536"/>
                  <a:gd name="T19" fmla="*/ 0 60000 65536"/>
                  <a:gd name="T20" fmla="*/ 0 60000 65536"/>
                  <a:gd name="T21" fmla="*/ 0 w 57"/>
                  <a:gd name="T22" fmla="*/ 0 h 37"/>
                  <a:gd name="T23" fmla="*/ 57 w 57"/>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7" h="37">
                    <a:moveTo>
                      <a:pt x="0" y="0"/>
                    </a:moveTo>
                    <a:lnTo>
                      <a:pt x="0" y="36"/>
                    </a:lnTo>
                    <a:lnTo>
                      <a:pt x="41" y="36"/>
                    </a:lnTo>
                    <a:lnTo>
                      <a:pt x="56" y="35"/>
                    </a:lnTo>
                    <a:lnTo>
                      <a:pt x="55" y="0"/>
                    </a:lnTo>
                    <a:lnTo>
                      <a:pt x="33"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61" name="Freeform 112">
                <a:extLst>
                  <a:ext uri="{FF2B5EF4-FFF2-40B4-BE49-F238E27FC236}">
                    <a16:creationId xmlns:a16="http://schemas.microsoft.com/office/drawing/2014/main" id="{3714CF92-9976-402B-AB8F-D6ECED863F22}"/>
                  </a:ext>
                </a:extLst>
              </p:cNvPr>
              <p:cNvSpPr>
                <a:spLocks/>
              </p:cNvSpPr>
              <p:nvPr/>
            </p:nvSpPr>
            <p:spPr bwMode="auto">
              <a:xfrm>
                <a:off x="534" y="597"/>
                <a:ext cx="55" cy="36"/>
              </a:xfrm>
              <a:custGeom>
                <a:avLst/>
                <a:gdLst>
                  <a:gd name="T0" fmla="*/ 0 w 55"/>
                  <a:gd name="T1" fmla="*/ 0 h 36"/>
                  <a:gd name="T2" fmla="*/ 0 w 55"/>
                  <a:gd name="T3" fmla="*/ 34 h 36"/>
                  <a:gd name="T4" fmla="*/ 53 w 55"/>
                  <a:gd name="T5" fmla="*/ 35 h 36"/>
                  <a:gd name="T6" fmla="*/ 54 w 55"/>
                  <a:gd name="T7" fmla="*/ 10 h 36"/>
                  <a:gd name="T8" fmla="*/ 52 w 55"/>
                  <a:gd name="T9" fmla="*/ 10 h 36"/>
                  <a:gd name="T10" fmla="*/ 52 w 55"/>
                  <a:gd name="T11" fmla="*/ 1 h 36"/>
                  <a:gd name="T12" fmla="*/ 0 w 55"/>
                  <a:gd name="T13" fmla="*/ 0 h 36"/>
                  <a:gd name="T14" fmla="*/ 0 60000 65536"/>
                  <a:gd name="T15" fmla="*/ 0 60000 65536"/>
                  <a:gd name="T16" fmla="*/ 0 60000 65536"/>
                  <a:gd name="T17" fmla="*/ 0 60000 65536"/>
                  <a:gd name="T18" fmla="*/ 0 60000 65536"/>
                  <a:gd name="T19" fmla="*/ 0 60000 65536"/>
                  <a:gd name="T20" fmla="*/ 0 60000 65536"/>
                  <a:gd name="T21" fmla="*/ 0 w 55"/>
                  <a:gd name="T22" fmla="*/ 0 h 36"/>
                  <a:gd name="T23" fmla="*/ 55 w 55"/>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 h="36">
                    <a:moveTo>
                      <a:pt x="0" y="0"/>
                    </a:moveTo>
                    <a:lnTo>
                      <a:pt x="0" y="34"/>
                    </a:lnTo>
                    <a:lnTo>
                      <a:pt x="53" y="35"/>
                    </a:lnTo>
                    <a:lnTo>
                      <a:pt x="54" y="10"/>
                    </a:lnTo>
                    <a:lnTo>
                      <a:pt x="52" y="10"/>
                    </a:lnTo>
                    <a:lnTo>
                      <a:pt x="52" y="1"/>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62" name="Freeform 113">
                <a:extLst>
                  <a:ext uri="{FF2B5EF4-FFF2-40B4-BE49-F238E27FC236}">
                    <a16:creationId xmlns:a16="http://schemas.microsoft.com/office/drawing/2014/main" id="{5C9FEC8C-5A4A-494F-A5BD-10AE265206A8}"/>
                  </a:ext>
                </a:extLst>
              </p:cNvPr>
              <p:cNvSpPr>
                <a:spLocks/>
              </p:cNvSpPr>
              <p:nvPr/>
            </p:nvSpPr>
            <p:spPr bwMode="auto">
              <a:xfrm>
                <a:off x="534" y="597"/>
                <a:ext cx="57" cy="39"/>
              </a:xfrm>
              <a:custGeom>
                <a:avLst/>
                <a:gdLst>
                  <a:gd name="T0" fmla="*/ 0 w 57"/>
                  <a:gd name="T1" fmla="*/ 0 h 39"/>
                  <a:gd name="T2" fmla="*/ 0 w 57"/>
                  <a:gd name="T3" fmla="*/ 37 h 39"/>
                  <a:gd name="T4" fmla="*/ 55 w 57"/>
                  <a:gd name="T5" fmla="*/ 38 h 39"/>
                  <a:gd name="T6" fmla="*/ 56 w 57"/>
                  <a:gd name="T7" fmla="*/ 11 h 39"/>
                  <a:gd name="T8" fmla="*/ 53 w 57"/>
                  <a:gd name="T9" fmla="*/ 11 h 39"/>
                  <a:gd name="T10" fmla="*/ 54 w 57"/>
                  <a:gd name="T11" fmla="*/ 1 h 39"/>
                  <a:gd name="T12" fmla="*/ 0 w 57"/>
                  <a:gd name="T13" fmla="*/ 0 h 39"/>
                  <a:gd name="T14" fmla="*/ 0 60000 65536"/>
                  <a:gd name="T15" fmla="*/ 0 60000 65536"/>
                  <a:gd name="T16" fmla="*/ 0 60000 65536"/>
                  <a:gd name="T17" fmla="*/ 0 60000 65536"/>
                  <a:gd name="T18" fmla="*/ 0 60000 65536"/>
                  <a:gd name="T19" fmla="*/ 0 60000 65536"/>
                  <a:gd name="T20" fmla="*/ 0 60000 65536"/>
                  <a:gd name="T21" fmla="*/ 0 w 57"/>
                  <a:gd name="T22" fmla="*/ 0 h 39"/>
                  <a:gd name="T23" fmla="*/ 57 w 57"/>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7" h="39">
                    <a:moveTo>
                      <a:pt x="0" y="0"/>
                    </a:moveTo>
                    <a:lnTo>
                      <a:pt x="0" y="37"/>
                    </a:lnTo>
                    <a:lnTo>
                      <a:pt x="55" y="38"/>
                    </a:lnTo>
                    <a:lnTo>
                      <a:pt x="56" y="11"/>
                    </a:lnTo>
                    <a:lnTo>
                      <a:pt x="53" y="11"/>
                    </a:lnTo>
                    <a:lnTo>
                      <a:pt x="54" y="1"/>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63" name="Freeform 114">
                <a:extLst>
                  <a:ext uri="{FF2B5EF4-FFF2-40B4-BE49-F238E27FC236}">
                    <a16:creationId xmlns:a16="http://schemas.microsoft.com/office/drawing/2014/main" id="{DF8A69E4-0B2F-4E51-95DD-F013DAEBB7D5}"/>
                  </a:ext>
                </a:extLst>
              </p:cNvPr>
              <p:cNvSpPr>
                <a:spLocks/>
              </p:cNvSpPr>
              <p:nvPr/>
            </p:nvSpPr>
            <p:spPr bwMode="auto">
              <a:xfrm>
                <a:off x="752" y="766"/>
                <a:ext cx="63" cy="50"/>
              </a:xfrm>
              <a:custGeom>
                <a:avLst/>
                <a:gdLst>
                  <a:gd name="T0" fmla="*/ 0 w 63"/>
                  <a:gd name="T1" fmla="*/ 0 h 50"/>
                  <a:gd name="T2" fmla="*/ 0 w 63"/>
                  <a:gd name="T3" fmla="*/ 9 h 50"/>
                  <a:gd name="T4" fmla="*/ 11 w 63"/>
                  <a:gd name="T5" fmla="*/ 9 h 50"/>
                  <a:gd name="T6" fmla="*/ 10 w 63"/>
                  <a:gd name="T7" fmla="*/ 48 h 50"/>
                  <a:gd name="T8" fmla="*/ 23 w 63"/>
                  <a:gd name="T9" fmla="*/ 49 h 50"/>
                  <a:gd name="T10" fmla="*/ 26 w 63"/>
                  <a:gd name="T11" fmla="*/ 45 h 50"/>
                  <a:gd name="T12" fmla="*/ 42 w 63"/>
                  <a:gd name="T13" fmla="*/ 45 h 50"/>
                  <a:gd name="T14" fmla="*/ 44 w 63"/>
                  <a:gd name="T15" fmla="*/ 40 h 50"/>
                  <a:gd name="T16" fmla="*/ 51 w 63"/>
                  <a:gd name="T17" fmla="*/ 37 h 50"/>
                  <a:gd name="T18" fmla="*/ 52 w 63"/>
                  <a:gd name="T19" fmla="*/ 34 h 50"/>
                  <a:gd name="T20" fmla="*/ 51 w 63"/>
                  <a:gd name="T21" fmla="*/ 33 h 50"/>
                  <a:gd name="T22" fmla="*/ 55 w 63"/>
                  <a:gd name="T23" fmla="*/ 28 h 50"/>
                  <a:gd name="T24" fmla="*/ 58 w 63"/>
                  <a:gd name="T25" fmla="*/ 28 h 50"/>
                  <a:gd name="T26" fmla="*/ 62 w 63"/>
                  <a:gd name="T27" fmla="*/ 25 h 50"/>
                  <a:gd name="T28" fmla="*/ 62 w 63"/>
                  <a:gd name="T29" fmla="*/ 8 h 50"/>
                  <a:gd name="T30" fmla="*/ 53 w 63"/>
                  <a:gd name="T31" fmla="*/ 8 h 50"/>
                  <a:gd name="T32" fmla="*/ 47 w 63"/>
                  <a:gd name="T33" fmla="*/ 4 h 50"/>
                  <a:gd name="T34" fmla="*/ 46 w 63"/>
                  <a:gd name="T35" fmla="*/ 0 h 50"/>
                  <a:gd name="T36" fmla="*/ 0 w 63"/>
                  <a:gd name="T37" fmla="*/ 0 h 5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3"/>
                  <a:gd name="T58" fmla="*/ 0 h 50"/>
                  <a:gd name="T59" fmla="*/ 63 w 63"/>
                  <a:gd name="T60" fmla="*/ 50 h 5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3" h="50">
                    <a:moveTo>
                      <a:pt x="0" y="0"/>
                    </a:moveTo>
                    <a:lnTo>
                      <a:pt x="0" y="9"/>
                    </a:lnTo>
                    <a:lnTo>
                      <a:pt x="11" y="9"/>
                    </a:lnTo>
                    <a:lnTo>
                      <a:pt x="10" y="48"/>
                    </a:lnTo>
                    <a:lnTo>
                      <a:pt x="23" y="49"/>
                    </a:lnTo>
                    <a:lnTo>
                      <a:pt x="26" y="45"/>
                    </a:lnTo>
                    <a:lnTo>
                      <a:pt x="42" y="45"/>
                    </a:lnTo>
                    <a:lnTo>
                      <a:pt x="44" y="40"/>
                    </a:lnTo>
                    <a:lnTo>
                      <a:pt x="51" y="37"/>
                    </a:lnTo>
                    <a:lnTo>
                      <a:pt x="52" y="34"/>
                    </a:lnTo>
                    <a:lnTo>
                      <a:pt x="51" y="33"/>
                    </a:lnTo>
                    <a:lnTo>
                      <a:pt x="55" y="28"/>
                    </a:lnTo>
                    <a:lnTo>
                      <a:pt x="58" y="28"/>
                    </a:lnTo>
                    <a:lnTo>
                      <a:pt x="62" y="25"/>
                    </a:lnTo>
                    <a:lnTo>
                      <a:pt x="62" y="8"/>
                    </a:lnTo>
                    <a:lnTo>
                      <a:pt x="53" y="8"/>
                    </a:lnTo>
                    <a:lnTo>
                      <a:pt x="47" y="4"/>
                    </a:lnTo>
                    <a:lnTo>
                      <a:pt x="46"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64" name="Freeform 115">
                <a:extLst>
                  <a:ext uri="{FF2B5EF4-FFF2-40B4-BE49-F238E27FC236}">
                    <a16:creationId xmlns:a16="http://schemas.microsoft.com/office/drawing/2014/main" id="{93D8EE40-E297-41FB-9953-3E434ADF33C7}"/>
                  </a:ext>
                </a:extLst>
              </p:cNvPr>
              <p:cNvSpPr>
                <a:spLocks/>
              </p:cNvSpPr>
              <p:nvPr/>
            </p:nvSpPr>
            <p:spPr bwMode="auto">
              <a:xfrm>
                <a:off x="752" y="766"/>
                <a:ext cx="65" cy="52"/>
              </a:xfrm>
              <a:custGeom>
                <a:avLst/>
                <a:gdLst>
                  <a:gd name="T0" fmla="*/ 0 w 65"/>
                  <a:gd name="T1" fmla="*/ 0 h 52"/>
                  <a:gd name="T2" fmla="*/ 0 w 65"/>
                  <a:gd name="T3" fmla="*/ 9 h 52"/>
                  <a:gd name="T4" fmla="*/ 11 w 65"/>
                  <a:gd name="T5" fmla="*/ 9 h 52"/>
                  <a:gd name="T6" fmla="*/ 10 w 65"/>
                  <a:gd name="T7" fmla="*/ 50 h 52"/>
                  <a:gd name="T8" fmla="*/ 24 w 65"/>
                  <a:gd name="T9" fmla="*/ 51 h 52"/>
                  <a:gd name="T10" fmla="*/ 27 w 65"/>
                  <a:gd name="T11" fmla="*/ 47 h 52"/>
                  <a:gd name="T12" fmla="*/ 43 w 65"/>
                  <a:gd name="T13" fmla="*/ 47 h 52"/>
                  <a:gd name="T14" fmla="*/ 46 w 65"/>
                  <a:gd name="T15" fmla="*/ 41 h 52"/>
                  <a:gd name="T16" fmla="*/ 53 w 65"/>
                  <a:gd name="T17" fmla="*/ 39 h 52"/>
                  <a:gd name="T18" fmla="*/ 53 w 65"/>
                  <a:gd name="T19" fmla="*/ 36 h 52"/>
                  <a:gd name="T20" fmla="*/ 53 w 65"/>
                  <a:gd name="T21" fmla="*/ 34 h 52"/>
                  <a:gd name="T22" fmla="*/ 57 w 65"/>
                  <a:gd name="T23" fmla="*/ 29 h 52"/>
                  <a:gd name="T24" fmla="*/ 60 w 65"/>
                  <a:gd name="T25" fmla="*/ 30 h 52"/>
                  <a:gd name="T26" fmla="*/ 64 w 65"/>
                  <a:gd name="T27" fmla="*/ 26 h 52"/>
                  <a:gd name="T28" fmla="*/ 64 w 65"/>
                  <a:gd name="T29" fmla="*/ 8 h 52"/>
                  <a:gd name="T30" fmla="*/ 55 w 65"/>
                  <a:gd name="T31" fmla="*/ 8 h 52"/>
                  <a:gd name="T32" fmla="*/ 48 w 65"/>
                  <a:gd name="T33" fmla="*/ 4 h 52"/>
                  <a:gd name="T34" fmla="*/ 47 w 65"/>
                  <a:gd name="T35" fmla="*/ 0 h 52"/>
                  <a:gd name="T36" fmla="*/ 0 w 65"/>
                  <a:gd name="T37" fmla="*/ 0 h 5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5"/>
                  <a:gd name="T58" fmla="*/ 0 h 52"/>
                  <a:gd name="T59" fmla="*/ 65 w 65"/>
                  <a:gd name="T60" fmla="*/ 52 h 5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5" h="52">
                    <a:moveTo>
                      <a:pt x="0" y="0"/>
                    </a:moveTo>
                    <a:lnTo>
                      <a:pt x="0" y="9"/>
                    </a:lnTo>
                    <a:lnTo>
                      <a:pt x="11" y="9"/>
                    </a:lnTo>
                    <a:lnTo>
                      <a:pt x="10" y="50"/>
                    </a:lnTo>
                    <a:lnTo>
                      <a:pt x="24" y="51"/>
                    </a:lnTo>
                    <a:lnTo>
                      <a:pt x="27" y="47"/>
                    </a:lnTo>
                    <a:lnTo>
                      <a:pt x="43" y="47"/>
                    </a:lnTo>
                    <a:lnTo>
                      <a:pt x="46" y="41"/>
                    </a:lnTo>
                    <a:lnTo>
                      <a:pt x="53" y="39"/>
                    </a:lnTo>
                    <a:lnTo>
                      <a:pt x="53" y="36"/>
                    </a:lnTo>
                    <a:lnTo>
                      <a:pt x="53" y="34"/>
                    </a:lnTo>
                    <a:lnTo>
                      <a:pt x="57" y="29"/>
                    </a:lnTo>
                    <a:lnTo>
                      <a:pt x="60" y="30"/>
                    </a:lnTo>
                    <a:lnTo>
                      <a:pt x="64" y="26"/>
                    </a:lnTo>
                    <a:lnTo>
                      <a:pt x="64" y="8"/>
                    </a:lnTo>
                    <a:lnTo>
                      <a:pt x="55" y="8"/>
                    </a:lnTo>
                    <a:lnTo>
                      <a:pt x="48" y="4"/>
                    </a:lnTo>
                    <a:lnTo>
                      <a:pt x="47"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65" name="Freeform 116">
                <a:extLst>
                  <a:ext uri="{FF2B5EF4-FFF2-40B4-BE49-F238E27FC236}">
                    <a16:creationId xmlns:a16="http://schemas.microsoft.com/office/drawing/2014/main" id="{05557935-4357-4D0B-A85C-D77263AD9D95}"/>
                  </a:ext>
                </a:extLst>
              </p:cNvPr>
              <p:cNvSpPr>
                <a:spLocks/>
              </p:cNvSpPr>
              <p:nvPr/>
            </p:nvSpPr>
            <p:spPr bwMode="auto">
              <a:xfrm>
                <a:off x="644" y="497"/>
                <a:ext cx="74" cy="56"/>
              </a:xfrm>
              <a:custGeom>
                <a:avLst/>
                <a:gdLst>
                  <a:gd name="T0" fmla="*/ 0 w 74"/>
                  <a:gd name="T1" fmla="*/ 0 h 56"/>
                  <a:gd name="T2" fmla="*/ 0 w 74"/>
                  <a:gd name="T3" fmla="*/ 54 h 56"/>
                  <a:gd name="T4" fmla="*/ 73 w 74"/>
                  <a:gd name="T5" fmla="*/ 55 h 56"/>
                  <a:gd name="T6" fmla="*/ 73 w 74"/>
                  <a:gd name="T7" fmla="*/ 19 h 56"/>
                  <a:gd name="T8" fmla="*/ 55 w 74"/>
                  <a:gd name="T9" fmla="*/ 20 h 56"/>
                  <a:gd name="T10" fmla="*/ 55 w 74"/>
                  <a:gd name="T11" fmla="*/ 1 h 56"/>
                  <a:gd name="T12" fmla="*/ 0 w 74"/>
                  <a:gd name="T13" fmla="*/ 0 h 56"/>
                  <a:gd name="T14" fmla="*/ 0 60000 65536"/>
                  <a:gd name="T15" fmla="*/ 0 60000 65536"/>
                  <a:gd name="T16" fmla="*/ 0 60000 65536"/>
                  <a:gd name="T17" fmla="*/ 0 60000 65536"/>
                  <a:gd name="T18" fmla="*/ 0 60000 65536"/>
                  <a:gd name="T19" fmla="*/ 0 60000 65536"/>
                  <a:gd name="T20" fmla="*/ 0 60000 65536"/>
                  <a:gd name="T21" fmla="*/ 0 w 74"/>
                  <a:gd name="T22" fmla="*/ 0 h 56"/>
                  <a:gd name="T23" fmla="*/ 74 w 74"/>
                  <a:gd name="T24" fmla="*/ 56 h 5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4" h="56">
                    <a:moveTo>
                      <a:pt x="0" y="0"/>
                    </a:moveTo>
                    <a:lnTo>
                      <a:pt x="0" y="54"/>
                    </a:lnTo>
                    <a:lnTo>
                      <a:pt x="73" y="55"/>
                    </a:lnTo>
                    <a:lnTo>
                      <a:pt x="73" y="19"/>
                    </a:lnTo>
                    <a:lnTo>
                      <a:pt x="55" y="20"/>
                    </a:lnTo>
                    <a:lnTo>
                      <a:pt x="55" y="1"/>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66" name="Freeform 117">
                <a:extLst>
                  <a:ext uri="{FF2B5EF4-FFF2-40B4-BE49-F238E27FC236}">
                    <a16:creationId xmlns:a16="http://schemas.microsoft.com/office/drawing/2014/main" id="{E41BE482-A8C3-484B-B6AC-36E05AFF1588}"/>
                  </a:ext>
                </a:extLst>
              </p:cNvPr>
              <p:cNvSpPr>
                <a:spLocks/>
              </p:cNvSpPr>
              <p:nvPr/>
            </p:nvSpPr>
            <p:spPr bwMode="auto">
              <a:xfrm>
                <a:off x="644" y="497"/>
                <a:ext cx="76" cy="57"/>
              </a:xfrm>
              <a:custGeom>
                <a:avLst/>
                <a:gdLst>
                  <a:gd name="T0" fmla="*/ 0 w 76"/>
                  <a:gd name="T1" fmla="*/ 0 h 57"/>
                  <a:gd name="T2" fmla="*/ 0 w 76"/>
                  <a:gd name="T3" fmla="*/ 55 h 57"/>
                  <a:gd name="T4" fmla="*/ 75 w 76"/>
                  <a:gd name="T5" fmla="*/ 56 h 57"/>
                  <a:gd name="T6" fmla="*/ 75 w 76"/>
                  <a:gd name="T7" fmla="*/ 19 h 57"/>
                  <a:gd name="T8" fmla="*/ 56 w 76"/>
                  <a:gd name="T9" fmla="*/ 20 h 57"/>
                  <a:gd name="T10" fmla="*/ 56 w 76"/>
                  <a:gd name="T11" fmla="*/ 1 h 57"/>
                  <a:gd name="T12" fmla="*/ 0 w 76"/>
                  <a:gd name="T13" fmla="*/ 0 h 57"/>
                  <a:gd name="T14" fmla="*/ 0 60000 65536"/>
                  <a:gd name="T15" fmla="*/ 0 60000 65536"/>
                  <a:gd name="T16" fmla="*/ 0 60000 65536"/>
                  <a:gd name="T17" fmla="*/ 0 60000 65536"/>
                  <a:gd name="T18" fmla="*/ 0 60000 65536"/>
                  <a:gd name="T19" fmla="*/ 0 60000 65536"/>
                  <a:gd name="T20" fmla="*/ 0 60000 65536"/>
                  <a:gd name="T21" fmla="*/ 0 w 76"/>
                  <a:gd name="T22" fmla="*/ 0 h 57"/>
                  <a:gd name="T23" fmla="*/ 76 w 76"/>
                  <a:gd name="T24" fmla="*/ 57 h 5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 h="57">
                    <a:moveTo>
                      <a:pt x="0" y="0"/>
                    </a:moveTo>
                    <a:lnTo>
                      <a:pt x="0" y="55"/>
                    </a:lnTo>
                    <a:lnTo>
                      <a:pt x="75" y="56"/>
                    </a:lnTo>
                    <a:lnTo>
                      <a:pt x="75" y="19"/>
                    </a:lnTo>
                    <a:lnTo>
                      <a:pt x="56" y="20"/>
                    </a:lnTo>
                    <a:lnTo>
                      <a:pt x="56" y="1"/>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67" name="Freeform 118">
                <a:extLst>
                  <a:ext uri="{FF2B5EF4-FFF2-40B4-BE49-F238E27FC236}">
                    <a16:creationId xmlns:a16="http://schemas.microsoft.com/office/drawing/2014/main" id="{D059528A-1180-4746-8AF8-34CC8FBD711B}"/>
                  </a:ext>
                </a:extLst>
              </p:cNvPr>
              <p:cNvSpPr>
                <a:spLocks/>
              </p:cNvSpPr>
              <p:nvPr/>
            </p:nvSpPr>
            <p:spPr bwMode="auto">
              <a:xfrm>
                <a:off x="847" y="618"/>
                <a:ext cx="86" cy="45"/>
              </a:xfrm>
              <a:custGeom>
                <a:avLst/>
                <a:gdLst>
                  <a:gd name="T0" fmla="*/ 0 w 86"/>
                  <a:gd name="T1" fmla="*/ 0 h 45"/>
                  <a:gd name="T2" fmla="*/ 1 w 86"/>
                  <a:gd name="T3" fmla="*/ 35 h 45"/>
                  <a:gd name="T4" fmla="*/ 54 w 86"/>
                  <a:gd name="T5" fmla="*/ 35 h 45"/>
                  <a:gd name="T6" fmla="*/ 54 w 86"/>
                  <a:gd name="T7" fmla="*/ 44 h 45"/>
                  <a:gd name="T8" fmla="*/ 85 w 86"/>
                  <a:gd name="T9" fmla="*/ 43 h 45"/>
                  <a:gd name="T10" fmla="*/ 85 w 86"/>
                  <a:gd name="T11" fmla="*/ 36 h 45"/>
                  <a:gd name="T12" fmla="*/ 83 w 86"/>
                  <a:gd name="T13" fmla="*/ 36 h 45"/>
                  <a:gd name="T14" fmla="*/ 83 w 86"/>
                  <a:gd name="T15" fmla="*/ 34 h 45"/>
                  <a:gd name="T16" fmla="*/ 85 w 86"/>
                  <a:gd name="T17" fmla="*/ 33 h 45"/>
                  <a:gd name="T18" fmla="*/ 84 w 86"/>
                  <a:gd name="T19" fmla="*/ 17 h 45"/>
                  <a:gd name="T20" fmla="*/ 53 w 86"/>
                  <a:gd name="T21" fmla="*/ 17 h 45"/>
                  <a:gd name="T22" fmla="*/ 36 w 86"/>
                  <a:gd name="T23" fmla="*/ 16 h 45"/>
                  <a:gd name="T24" fmla="*/ 37 w 86"/>
                  <a:gd name="T25" fmla="*/ 9 h 45"/>
                  <a:gd name="T26" fmla="*/ 21 w 86"/>
                  <a:gd name="T27" fmla="*/ 9 h 45"/>
                  <a:gd name="T28" fmla="*/ 21 w 86"/>
                  <a:gd name="T29" fmla="*/ 1 h 45"/>
                  <a:gd name="T30" fmla="*/ 0 w 86"/>
                  <a:gd name="T31" fmla="*/ 0 h 4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6"/>
                  <a:gd name="T49" fmla="*/ 0 h 45"/>
                  <a:gd name="T50" fmla="*/ 86 w 86"/>
                  <a:gd name="T51" fmla="*/ 45 h 4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6" h="45">
                    <a:moveTo>
                      <a:pt x="0" y="0"/>
                    </a:moveTo>
                    <a:lnTo>
                      <a:pt x="1" y="35"/>
                    </a:lnTo>
                    <a:lnTo>
                      <a:pt x="54" y="35"/>
                    </a:lnTo>
                    <a:lnTo>
                      <a:pt x="54" y="44"/>
                    </a:lnTo>
                    <a:lnTo>
                      <a:pt x="85" y="43"/>
                    </a:lnTo>
                    <a:lnTo>
                      <a:pt x="85" y="36"/>
                    </a:lnTo>
                    <a:lnTo>
                      <a:pt x="83" y="36"/>
                    </a:lnTo>
                    <a:lnTo>
                      <a:pt x="83" y="34"/>
                    </a:lnTo>
                    <a:lnTo>
                      <a:pt x="85" y="33"/>
                    </a:lnTo>
                    <a:lnTo>
                      <a:pt x="84" y="17"/>
                    </a:lnTo>
                    <a:lnTo>
                      <a:pt x="53" y="17"/>
                    </a:lnTo>
                    <a:lnTo>
                      <a:pt x="36" y="16"/>
                    </a:lnTo>
                    <a:lnTo>
                      <a:pt x="37" y="9"/>
                    </a:lnTo>
                    <a:lnTo>
                      <a:pt x="21" y="9"/>
                    </a:lnTo>
                    <a:lnTo>
                      <a:pt x="21" y="1"/>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68" name="Freeform 119">
                <a:extLst>
                  <a:ext uri="{FF2B5EF4-FFF2-40B4-BE49-F238E27FC236}">
                    <a16:creationId xmlns:a16="http://schemas.microsoft.com/office/drawing/2014/main" id="{6FA2F76D-C6FA-4CAF-8122-3E09726D6094}"/>
                  </a:ext>
                </a:extLst>
              </p:cNvPr>
              <p:cNvSpPr>
                <a:spLocks/>
              </p:cNvSpPr>
              <p:nvPr/>
            </p:nvSpPr>
            <p:spPr bwMode="auto">
              <a:xfrm>
                <a:off x="847" y="618"/>
                <a:ext cx="89" cy="47"/>
              </a:xfrm>
              <a:custGeom>
                <a:avLst/>
                <a:gdLst>
                  <a:gd name="T0" fmla="*/ 0 w 89"/>
                  <a:gd name="T1" fmla="*/ 0 h 47"/>
                  <a:gd name="T2" fmla="*/ 1 w 89"/>
                  <a:gd name="T3" fmla="*/ 37 h 47"/>
                  <a:gd name="T4" fmla="*/ 56 w 89"/>
                  <a:gd name="T5" fmla="*/ 37 h 47"/>
                  <a:gd name="T6" fmla="*/ 56 w 89"/>
                  <a:gd name="T7" fmla="*/ 46 h 47"/>
                  <a:gd name="T8" fmla="*/ 88 w 89"/>
                  <a:gd name="T9" fmla="*/ 45 h 47"/>
                  <a:gd name="T10" fmla="*/ 88 w 89"/>
                  <a:gd name="T11" fmla="*/ 37 h 47"/>
                  <a:gd name="T12" fmla="*/ 86 w 89"/>
                  <a:gd name="T13" fmla="*/ 38 h 47"/>
                  <a:gd name="T14" fmla="*/ 86 w 89"/>
                  <a:gd name="T15" fmla="*/ 35 h 47"/>
                  <a:gd name="T16" fmla="*/ 88 w 89"/>
                  <a:gd name="T17" fmla="*/ 35 h 47"/>
                  <a:gd name="T18" fmla="*/ 87 w 89"/>
                  <a:gd name="T19" fmla="*/ 17 h 47"/>
                  <a:gd name="T20" fmla="*/ 55 w 89"/>
                  <a:gd name="T21" fmla="*/ 18 h 47"/>
                  <a:gd name="T22" fmla="*/ 37 w 89"/>
                  <a:gd name="T23" fmla="*/ 17 h 47"/>
                  <a:gd name="T24" fmla="*/ 38 w 89"/>
                  <a:gd name="T25" fmla="*/ 10 h 47"/>
                  <a:gd name="T26" fmla="*/ 21 w 89"/>
                  <a:gd name="T27" fmla="*/ 9 h 47"/>
                  <a:gd name="T28" fmla="*/ 22 w 89"/>
                  <a:gd name="T29" fmla="*/ 1 h 47"/>
                  <a:gd name="T30" fmla="*/ 0 w 89"/>
                  <a:gd name="T31" fmla="*/ 0 h 4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9"/>
                  <a:gd name="T49" fmla="*/ 0 h 47"/>
                  <a:gd name="T50" fmla="*/ 89 w 89"/>
                  <a:gd name="T51" fmla="*/ 47 h 4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9" h="47">
                    <a:moveTo>
                      <a:pt x="0" y="0"/>
                    </a:moveTo>
                    <a:lnTo>
                      <a:pt x="1" y="37"/>
                    </a:lnTo>
                    <a:lnTo>
                      <a:pt x="56" y="37"/>
                    </a:lnTo>
                    <a:lnTo>
                      <a:pt x="56" y="46"/>
                    </a:lnTo>
                    <a:lnTo>
                      <a:pt x="88" y="45"/>
                    </a:lnTo>
                    <a:lnTo>
                      <a:pt x="88" y="37"/>
                    </a:lnTo>
                    <a:lnTo>
                      <a:pt x="86" y="38"/>
                    </a:lnTo>
                    <a:lnTo>
                      <a:pt x="86" y="35"/>
                    </a:lnTo>
                    <a:lnTo>
                      <a:pt x="88" y="35"/>
                    </a:lnTo>
                    <a:lnTo>
                      <a:pt x="87" y="17"/>
                    </a:lnTo>
                    <a:lnTo>
                      <a:pt x="55" y="18"/>
                    </a:lnTo>
                    <a:lnTo>
                      <a:pt x="37" y="17"/>
                    </a:lnTo>
                    <a:lnTo>
                      <a:pt x="38" y="10"/>
                    </a:lnTo>
                    <a:lnTo>
                      <a:pt x="21" y="9"/>
                    </a:lnTo>
                    <a:lnTo>
                      <a:pt x="22" y="1"/>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69" name="Freeform 120">
                <a:extLst>
                  <a:ext uri="{FF2B5EF4-FFF2-40B4-BE49-F238E27FC236}">
                    <a16:creationId xmlns:a16="http://schemas.microsoft.com/office/drawing/2014/main" id="{3B8E1FD0-16DB-4C62-9D1E-73A081B3FBFF}"/>
                  </a:ext>
                </a:extLst>
              </p:cNvPr>
              <p:cNvSpPr>
                <a:spLocks/>
              </p:cNvSpPr>
              <p:nvPr/>
            </p:nvSpPr>
            <p:spPr bwMode="auto">
              <a:xfrm>
                <a:off x="943" y="736"/>
                <a:ext cx="43" cy="38"/>
              </a:xfrm>
              <a:custGeom>
                <a:avLst/>
                <a:gdLst>
                  <a:gd name="T0" fmla="*/ 0 w 43"/>
                  <a:gd name="T1" fmla="*/ 1 h 38"/>
                  <a:gd name="T2" fmla="*/ 1 w 43"/>
                  <a:gd name="T3" fmla="*/ 37 h 38"/>
                  <a:gd name="T4" fmla="*/ 12 w 43"/>
                  <a:gd name="T5" fmla="*/ 37 h 38"/>
                  <a:gd name="T6" fmla="*/ 35 w 43"/>
                  <a:gd name="T7" fmla="*/ 37 h 38"/>
                  <a:gd name="T8" fmla="*/ 37 w 43"/>
                  <a:gd name="T9" fmla="*/ 27 h 38"/>
                  <a:gd name="T10" fmla="*/ 42 w 43"/>
                  <a:gd name="T11" fmla="*/ 17 h 38"/>
                  <a:gd name="T12" fmla="*/ 38 w 43"/>
                  <a:gd name="T13" fmla="*/ 3 h 38"/>
                  <a:gd name="T14" fmla="*/ 39 w 43"/>
                  <a:gd name="T15" fmla="*/ 0 h 38"/>
                  <a:gd name="T16" fmla="*/ 10 w 43"/>
                  <a:gd name="T17" fmla="*/ 1 h 38"/>
                  <a:gd name="T18" fmla="*/ 0 w 43"/>
                  <a:gd name="T19" fmla="*/ 1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3"/>
                  <a:gd name="T31" fmla="*/ 0 h 38"/>
                  <a:gd name="T32" fmla="*/ 43 w 43"/>
                  <a:gd name="T33" fmla="*/ 38 h 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3" h="38">
                    <a:moveTo>
                      <a:pt x="0" y="1"/>
                    </a:moveTo>
                    <a:lnTo>
                      <a:pt x="1" y="37"/>
                    </a:lnTo>
                    <a:lnTo>
                      <a:pt x="12" y="37"/>
                    </a:lnTo>
                    <a:lnTo>
                      <a:pt x="35" y="37"/>
                    </a:lnTo>
                    <a:lnTo>
                      <a:pt x="37" y="27"/>
                    </a:lnTo>
                    <a:lnTo>
                      <a:pt x="42" y="17"/>
                    </a:lnTo>
                    <a:lnTo>
                      <a:pt x="38" y="3"/>
                    </a:lnTo>
                    <a:lnTo>
                      <a:pt x="39" y="0"/>
                    </a:lnTo>
                    <a:lnTo>
                      <a:pt x="10" y="1"/>
                    </a:lnTo>
                    <a:lnTo>
                      <a:pt x="0" y="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70" name="Freeform 121">
                <a:extLst>
                  <a:ext uri="{FF2B5EF4-FFF2-40B4-BE49-F238E27FC236}">
                    <a16:creationId xmlns:a16="http://schemas.microsoft.com/office/drawing/2014/main" id="{0B0D53CC-04A7-4884-9D62-8C10D65079C2}"/>
                  </a:ext>
                </a:extLst>
              </p:cNvPr>
              <p:cNvSpPr>
                <a:spLocks/>
              </p:cNvSpPr>
              <p:nvPr/>
            </p:nvSpPr>
            <p:spPr bwMode="auto">
              <a:xfrm>
                <a:off x="943" y="736"/>
                <a:ext cx="46" cy="39"/>
              </a:xfrm>
              <a:custGeom>
                <a:avLst/>
                <a:gdLst>
                  <a:gd name="T0" fmla="*/ 0 w 46"/>
                  <a:gd name="T1" fmla="*/ 1 h 39"/>
                  <a:gd name="T2" fmla="*/ 1 w 46"/>
                  <a:gd name="T3" fmla="*/ 38 h 39"/>
                  <a:gd name="T4" fmla="*/ 13 w 46"/>
                  <a:gd name="T5" fmla="*/ 38 h 39"/>
                  <a:gd name="T6" fmla="*/ 38 w 46"/>
                  <a:gd name="T7" fmla="*/ 38 h 39"/>
                  <a:gd name="T8" fmla="*/ 39 w 46"/>
                  <a:gd name="T9" fmla="*/ 28 h 39"/>
                  <a:gd name="T10" fmla="*/ 45 w 46"/>
                  <a:gd name="T11" fmla="*/ 18 h 39"/>
                  <a:gd name="T12" fmla="*/ 41 w 46"/>
                  <a:gd name="T13" fmla="*/ 3 h 39"/>
                  <a:gd name="T14" fmla="*/ 42 w 46"/>
                  <a:gd name="T15" fmla="*/ 0 h 39"/>
                  <a:gd name="T16" fmla="*/ 11 w 46"/>
                  <a:gd name="T17" fmla="*/ 1 h 39"/>
                  <a:gd name="T18" fmla="*/ 0 w 46"/>
                  <a:gd name="T19" fmla="*/ 1 h 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6"/>
                  <a:gd name="T31" fmla="*/ 0 h 39"/>
                  <a:gd name="T32" fmla="*/ 46 w 46"/>
                  <a:gd name="T33" fmla="*/ 39 h 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6" h="39">
                    <a:moveTo>
                      <a:pt x="0" y="1"/>
                    </a:moveTo>
                    <a:lnTo>
                      <a:pt x="1" y="38"/>
                    </a:lnTo>
                    <a:lnTo>
                      <a:pt x="13" y="38"/>
                    </a:lnTo>
                    <a:lnTo>
                      <a:pt x="38" y="38"/>
                    </a:lnTo>
                    <a:lnTo>
                      <a:pt x="39" y="28"/>
                    </a:lnTo>
                    <a:lnTo>
                      <a:pt x="45" y="18"/>
                    </a:lnTo>
                    <a:lnTo>
                      <a:pt x="41" y="3"/>
                    </a:lnTo>
                    <a:lnTo>
                      <a:pt x="42" y="0"/>
                    </a:lnTo>
                    <a:lnTo>
                      <a:pt x="11" y="1"/>
                    </a:lnTo>
                    <a:lnTo>
                      <a:pt x="0" y="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71" name="Freeform 122">
                <a:extLst>
                  <a:ext uri="{FF2B5EF4-FFF2-40B4-BE49-F238E27FC236}">
                    <a16:creationId xmlns:a16="http://schemas.microsoft.com/office/drawing/2014/main" id="{17A7254B-3306-4972-A2D3-6E69AAC4842C}"/>
                  </a:ext>
                </a:extLst>
              </p:cNvPr>
              <p:cNvSpPr>
                <a:spLocks/>
              </p:cNvSpPr>
              <p:nvPr/>
            </p:nvSpPr>
            <p:spPr bwMode="auto">
              <a:xfrm>
                <a:off x="697" y="580"/>
                <a:ext cx="77" cy="36"/>
              </a:xfrm>
              <a:custGeom>
                <a:avLst/>
                <a:gdLst>
                  <a:gd name="T0" fmla="*/ 0 w 77"/>
                  <a:gd name="T1" fmla="*/ 2 h 36"/>
                  <a:gd name="T2" fmla="*/ 0 w 77"/>
                  <a:gd name="T3" fmla="*/ 8 h 36"/>
                  <a:gd name="T4" fmla="*/ 1 w 77"/>
                  <a:gd name="T5" fmla="*/ 35 h 36"/>
                  <a:gd name="T6" fmla="*/ 53 w 77"/>
                  <a:gd name="T7" fmla="*/ 35 h 36"/>
                  <a:gd name="T8" fmla="*/ 63 w 77"/>
                  <a:gd name="T9" fmla="*/ 35 h 36"/>
                  <a:gd name="T10" fmla="*/ 63 w 77"/>
                  <a:gd name="T11" fmla="*/ 27 h 36"/>
                  <a:gd name="T12" fmla="*/ 76 w 77"/>
                  <a:gd name="T13" fmla="*/ 26 h 36"/>
                  <a:gd name="T14" fmla="*/ 76 w 77"/>
                  <a:gd name="T15" fmla="*/ 0 h 36"/>
                  <a:gd name="T16" fmla="*/ 22 w 77"/>
                  <a:gd name="T17" fmla="*/ 0 h 36"/>
                  <a:gd name="T18" fmla="*/ 0 w 77"/>
                  <a:gd name="T19" fmla="*/ 2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7"/>
                  <a:gd name="T31" fmla="*/ 0 h 36"/>
                  <a:gd name="T32" fmla="*/ 77 w 77"/>
                  <a:gd name="T33" fmla="*/ 36 h 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7" h="36">
                    <a:moveTo>
                      <a:pt x="0" y="2"/>
                    </a:moveTo>
                    <a:lnTo>
                      <a:pt x="0" y="8"/>
                    </a:lnTo>
                    <a:lnTo>
                      <a:pt x="1" y="35"/>
                    </a:lnTo>
                    <a:lnTo>
                      <a:pt x="53" y="35"/>
                    </a:lnTo>
                    <a:lnTo>
                      <a:pt x="63" y="35"/>
                    </a:lnTo>
                    <a:lnTo>
                      <a:pt x="63" y="27"/>
                    </a:lnTo>
                    <a:lnTo>
                      <a:pt x="76" y="26"/>
                    </a:lnTo>
                    <a:lnTo>
                      <a:pt x="76" y="0"/>
                    </a:lnTo>
                    <a:lnTo>
                      <a:pt x="22" y="0"/>
                    </a:lnTo>
                    <a:lnTo>
                      <a:pt x="0" y="2"/>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72" name="Freeform 123">
                <a:extLst>
                  <a:ext uri="{FF2B5EF4-FFF2-40B4-BE49-F238E27FC236}">
                    <a16:creationId xmlns:a16="http://schemas.microsoft.com/office/drawing/2014/main" id="{58206DFF-BB35-459F-9461-BB300A9722E9}"/>
                  </a:ext>
                </a:extLst>
              </p:cNvPr>
              <p:cNvSpPr>
                <a:spLocks/>
              </p:cNvSpPr>
              <p:nvPr/>
            </p:nvSpPr>
            <p:spPr bwMode="auto">
              <a:xfrm>
                <a:off x="697" y="580"/>
                <a:ext cx="79" cy="39"/>
              </a:xfrm>
              <a:custGeom>
                <a:avLst/>
                <a:gdLst>
                  <a:gd name="T0" fmla="*/ 0 w 79"/>
                  <a:gd name="T1" fmla="*/ 2 h 39"/>
                  <a:gd name="T2" fmla="*/ 0 w 79"/>
                  <a:gd name="T3" fmla="*/ 9 h 39"/>
                  <a:gd name="T4" fmla="*/ 1 w 79"/>
                  <a:gd name="T5" fmla="*/ 38 h 39"/>
                  <a:gd name="T6" fmla="*/ 55 w 79"/>
                  <a:gd name="T7" fmla="*/ 38 h 39"/>
                  <a:gd name="T8" fmla="*/ 65 w 79"/>
                  <a:gd name="T9" fmla="*/ 38 h 39"/>
                  <a:gd name="T10" fmla="*/ 64 w 79"/>
                  <a:gd name="T11" fmla="*/ 29 h 39"/>
                  <a:gd name="T12" fmla="*/ 78 w 79"/>
                  <a:gd name="T13" fmla="*/ 28 h 39"/>
                  <a:gd name="T14" fmla="*/ 78 w 79"/>
                  <a:gd name="T15" fmla="*/ 0 h 39"/>
                  <a:gd name="T16" fmla="*/ 22 w 79"/>
                  <a:gd name="T17" fmla="*/ 0 h 39"/>
                  <a:gd name="T18" fmla="*/ 0 w 79"/>
                  <a:gd name="T19" fmla="*/ 2 h 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9"/>
                  <a:gd name="T31" fmla="*/ 0 h 39"/>
                  <a:gd name="T32" fmla="*/ 79 w 79"/>
                  <a:gd name="T33" fmla="*/ 39 h 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9" h="39">
                    <a:moveTo>
                      <a:pt x="0" y="2"/>
                    </a:moveTo>
                    <a:lnTo>
                      <a:pt x="0" y="9"/>
                    </a:lnTo>
                    <a:lnTo>
                      <a:pt x="1" y="38"/>
                    </a:lnTo>
                    <a:lnTo>
                      <a:pt x="55" y="38"/>
                    </a:lnTo>
                    <a:lnTo>
                      <a:pt x="65" y="38"/>
                    </a:lnTo>
                    <a:lnTo>
                      <a:pt x="64" y="29"/>
                    </a:lnTo>
                    <a:lnTo>
                      <a:pt x="78" y="28"/>
                    </a:lnTo>
                    <a:lnTo>
                      <a:pt x="78" y="0"/>
                    </a:lnTo>
                    <a:lnTo>
                      <a:pt x="22" y="0"/>
                    </a:lnTo>
                    <a:lnTo>
                      <a:pt x="0" y="2"/>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73" name="Freeform 124">
                <a:extLst>
                  <a:ext uri="{FF2B5EF4-FFF2-40B4-BE49-F238E27FC236}">
                    <a16:creationId xmlns:a16="http://schemas.microsoft.com/office/drawing/2014/main" id="{6F2BE763-708E-4BF1-BF10-DD825DEC1C03}"/>
                  </a:ext>
                </a:extLst>
              </p:cNvPr>
              <p:cNvSpPr>
                <a:spLocks/>
              </p:cNvSpPr>
              <p:nvPr/>
            </p:nvSpPr>
            <p:spPr bwMode="auto">
              <a:xfrm>
                <a:off x="635" y="664"/>
                <a:ext cx="39" cy="64"/>
              </a:xfrm>
              <a:custGeom>
                <a:avLst/>
                <a:gdLst>
                  <a:gd name="T0" fmla="*/ 0 w 39"/>
                  <a:gd name="T1" fmla="*/ 40 h 64"/>
                  <a:gd name="T2" fmla="*/ 5 w 39"/>
                  <a:gd name="T3" fmla="*/ 51 h 64"/>
                  <a:gd name="T4" fmla="*/ 5 w 39"/>
                  <a:gd name="T5" fmla="*/ 58 h 64"/>
                  <a:gd name="T6" fmla="*/ 14 w 39"/>
                  <a:gd name="T7" fmla="*/ 62 h 64"/>
                  <a:gd name="T8" fmla="*/ 23 w 39"/>
                  <a:gd name="T9" fmla="*/ 63 h 64"/>
                  <a:gd name="T10" fmla="*/ 23 w 39"/>
                  <a:gd name="T11" fmla="*/ 56 h 64"/>
                  <a:gd name="T12" fmla="*/ 27 w 39"/>
                  <a:gd name="T13" fmla="*/ 54 h 64"/>
                  <a:gd name="T14" fmla="*/ 32 w 39"/>
                  <a:gd name="T15" fmla="*/ 56 h 64"/>
                  <a:gd name="T16" fmla="*/ 33 w 39"/>
                  <a:gd name="T17" fmla="*/ 53 h 64"/>
                  <a:gd name="T18" fmla="*/ 38 w 39"/>
                  <a:gd name="T19" fmla="*/ 53 h 64"/>
                  <a:gd name="T20" fmla="*/ 38 w 39"/>
                  <a:gd name="T21" fmla="*/ 0 h 64"/>
                  <a:gd name="T22" fmla="*/ 8 w 39"/>
                  <a:gd name="T23" fmla="*/ 0 h 64"/>
                  <a:gd name="T24" fmla="*/ 7 w 39"/>
                  <a:gd name="T25" fmla="*/ 35 h 64"/>
                  <a:gd name="T26" fmla="*/ 0 w 39"/>
                  <a:gd name="T27" fmla="*/ 40 h 6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9"/>
                  <a:gd name="T43" fmla="*/ 0 h 64"/>
                  <a:gd name="T44" fmla="*/ 39 w 39"/>
                  <a:gd name="T45" fmla="*/ 64 h 6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9" h="64">
                    <a:moveTo>
                      <a:pt x="0" y="40"/>
                    </a:moveTo>
                    <a:lnTo>
                      <a:pt x="5" y="51"/>
                    </a:lnTo>
                    <a:lnTo>
                      <a:pt x="5" y="58"/>
                    </a:lnTo>
                    <a:lnTo>
                      <a:pt x="14" y="62"/>
                    </a:lnTo>
                    <a:lnTo>
                      <a:pt x="23" y="63"/>
                    </a:lnTo>
                    <a:lnTo>
                      <a:pt x="23" y="56"/>
                    </a:lnTo>
                    <a:lnTo>
                      <a:pt x="27" y="54"/>
                    </a:lnTo>
                    <a:lnTo>
                      <a:pt x="32" y="56"/>
                    </a:lnTo>
                    <a:lnTo>
                      <a:pt x="33" y="53"/>
                    </a:lnTo>
                    <a:lnTo>
                      <a:pt x="38" y="53"/>
                    </a:lnTo>
                    <a:lnTo>
                      <a:pt x="38" y="0"/>
                    </a:lnTo>
                    <a:lnTo>
                      <a:pt x="8" y="0"/>
                    </a:lnTo>
                    <a:lnTo>
                      <a:pt x="7" y="35"/>
                    </a:lnTo>
                    <a:lnTo>
                      <a:pt x="0" y="4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74" name="Freeform 125">
                <a:extLst>
                  <a:ext uri="{FF2B5EF4-FFF2-40B4-BE49-F238E27FC236}">
                    <a16:creationId xmlns:a16="http://schemas.microsoft.com/office/drawing/2014/main" id="{E223DB32-3E67-4577-B910-76D9F5959521}"/>
                  </a:ext>
                </a:extLst>
              </p:cNvPr>
              <p:cNvSpPr>
                <a:spLocks/>
              </p:cNvSpPr>
              <p:nvPr/>
            </p:nvSpPr>
            <p:spPr bwMode="auto">
              <a:xfrm>
                <a:off x="635" y="664"/>
                <a:ext cx="41" cy="66"/>
              </a:xfrm>
              <a:custGeom>
                <a:avLst/>
                <a:gdLst>
                  <a:gd name="T0" fmla="*/ 0 w 41"/>
                  <a:gd name="T1" fmla="*/ 41 h 66"/>
                  <a:gd name="T2" fmla="*/ 5 w 41"/>
                  <a:gd name="T3" fmla="*/ 53 h 66"/>
                  <a:gd name="T4" fmla="*/ 5 w 41"/>
                  <a:gd name="T5" fmla="*/ 60 h 66"/>
                  <a:gd name="T6" fmla="*/ 15 w 41"/>
                  <a:gd name="T7" fmla="*/ 64 h 66"/>
                  <a:gd name="T8" fmla="*/ 25 w 41"/>
                  <a:gd name="T9" fmla="*/ 65 h 66"/>
                  <a:gd name="T10" fmla="*/ 24 w 41"/>
                  <a:gd name="T11" fmla="*/ 58 h 66"/>
                  <a:gd name="T12" fmla="*/ 29 w 41"/>
                  <a:gd name="T13" fmla="*/ 56 h 66"/>
                  <a:gd name="T14" fmla="*/ 33 w 41"/>
                  <a:gd name="T15" fmla="*/ 58 h 66"/>
                  <a:gd name="T16" fmla="*/ 35 w 41"/>
                  <a:gd name="T17" fmla="*/ 55 h 66"/>
                  <a:gd name="T18" fmla="*/ 40 w 41"/>
                  <a:gd name="T19" fmla="*/ 54 h 66"/>
                  <a:gd name="T20" fmla="*/ 40 w 41"/>
                  <a:gd name="T21" fmla="*/ 0 h 66"/>
                  <a:gd name="T22" fmla="*/ 8 w 41"/>
                  <a:gd name="T23" fmla="*/ 0 h 66"/>
                  <a:gd name="T24" fmla="*/ 7 w 41"/>
                  <a:gd name="T25" fmla="*/ 37 h 66"/>
                  <a:gd name="T26" fmla="*/ 0 w 41"/>
                  <a:gd name="T27" fmla="*/ 41 h 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1"/>
                  <a:gd name="T43" fmla="*/ 0 h 66"/>
                  <a:gd name="T44" fmla="*/ 41 w 41"/>
                  <a:gd name="T45" fmla="*/ 66 h 6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1" h="66">
                    <a:moveTo>
                      <a:pt x="0" y="41"/>
                    </a:moveTo>
                    <a:lnTo>
                      <a:pt x="5" y="53"/>
                    </a:lnTo>
                    <a:lnTo>
                      <a:pt x="5" y="60"/>
                    </a:lnTo>
                    <a:lnTo>
                      <a:pt x="15" y="64"/>
                    </a:lnTo>
                    <a:lnTo>
                      <a:pt x="25" y="65"/>
                    </a:lnTo>
                    <a:lnTo>
                      <a:pt x="24" y="58"/>
                    </a:lnTo>
                    <a:lnTo>
                      <a:pt x="29" y="56"/>
                    </a:lnTo>
                    <a:lnTo>
                      <a:pt x="33" y="58"/>
                    </a:lnTo>
                    <a:lnTo>
                      <a:pt x="35" y="55"/>
                    </a:lnTo>
                    <a:lnTo>
                      <a:pt x="40" y="54"/>
                    </a:lnTo>
                    <a:lnTo>
                      <a:pt x="40" y="0"/>
                    </a:lnTo>
                    <a:lnTo>
                      <a:pt x="8" y="0"/>
                    </a:lnTo>
                    <a:lnTo>
                      <a:pt x="7" y="37"/>
                    </a:lnTo>
                    <a:lnTo>
                      <a:pt x="0" y="4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75" name="Freeform 126">
                <a:extLst>
                  <a:ext uri="{FF2B5EF4-FFF2-40B4-BE49-F238E27FC236}">
                    <a16:creationId xmlns:a16="http://schemas.microsoft.com/office/drawing/2014/main" id="{FAC2084B-3D40-4587-8CA1-FB27148C7A56}"/>
                  </a:ext>
                </a:extLst>
              </p:cNvPr>
              <p:cNvSpPr>
                <a:spLocks/>
              </p:cNvSpPr>
              <p:nvPr/>
            </p:nvSpPr>
            <p:spPr bwMode="auto">
              <a:xfrm>
                <a:off x="667" y="755"/>
                <a:ext cx="83" cy="32"/>
              </a:xfrm>
              <a:custGeom>
                <a:avLst/>
                <a:gdLst>
                  <a:gd name="T0" fmla="*/ 0 w 83"/>
                  <a:gd name="T1" fmla="*/ 0 h 32"/>
                  <a:gd name="T2" fmla="*/ 2 w 83"/>
                  <a:gd name="T3" fmla="*/ 23 h 32"/>
                  <a:gd name="T4" fmla="*/ 4 w 83"/>
                  <a:gd name="T5" fmla="*/ 30 h 32"/>
                  <a:gd name="T6" fmla="*/ 51 w 83"/>
                  <a:gd name="T7" fmla="*/ 31 h 32"/>
                  <a:gd name="T8" fmla="*/ 52 w 83"/>
                  <a:gd name="T9" fmla="*/ 17 h 32"/>
                  <a:gd name="T10" fmla="*/ 82 w 83"/>
                  <a:gd name="T11" fmla="*/ 18 h 32"/>
                  <a:gd name="T12" fmla="*/ 82 w 83"/>
                  <a:gd name="T13" fmla="*/ 9 h 32"/>
                  <a:gd name="T14" fmla="*/ 82 w 83"/>
                  <a:gd name="T15" fmla="*/ 1 h 32"/>
                  <a:gd name="T16" fmla="*/ 29 w 83"/>
                  <a:gd name="T17" fmla="*/ 0 h 32"/>
                  <a:gd name="T18" fmla="*/ 0 w 83"/>
                  <a:gd name="T19" fmla="*/ 0 h 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3"/>
                  <a:gd name="T31" fmla="*/ 0 h 32"/>
                  <a:gd name="T32" fmla="*/ 83 w 83"/>
                  <a:gd name="T33" fmla="*/ 32 h 3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3" h="32">
                    <a:moveTo>
                      <a:pt x="0" y="0"/>
                    </a:moveTo>
                    <a:lnTo>
                      <a:pt x="2" y="23"/>
                    </a:lnTo>
                    <a:lnTo>
                      <a:pt x="4" y="30"/>
                    </a:lnTo>
                    <a:lnTo>
                      <a:pt x="51" y="31"/>
                    </a:lnTo>
                    <a:lnTo>
                      <a:pt x="52" y="17"/>
                    </a:lnTo>
                    <a:lnTo>
                      <a:pt x="82" y="18"/>
                    </a:lnTo>
                    <a:lnTo>
                      <a:pt x="82" y="9"/>
                    </a:lnTo>
                    <a:lnTo>
                      <a:pt x="82" y="1"/>
                    </a:lnTo>
                    <a:lnTo>
                      <a:pt x="29"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76" name="Freeform 127">
                <a:extLst>
                  <a:ext uri="{FF2B5EF4-FFF2-40B4-BE49-F238E27FC236}">
                    <a16:creationId xmlns:a16="http://schemas.microsoft.com/office/drawing/2014/main" id="{643526D4-8C5E-4D44-B6D8-CDB1795E8324}"/>
                  </a:ext>
                </a:extLst>
              </p:cNvPr>
              <p:cNvSpPr>
                <a:spLocks/>
              </p:cNvSpPr>
              <p:nvPr/>
            </p:nvSpPr>
            <p:spPr bwMode="auto">
              <a:xfrm>
                <a:off x="667" y="755"/>
                <a:ext cx="86" cy="36"/>
              </a:xfrm>
              <a:custGeom>
                <a:avLst/>
                <a:gdLst>
                  <a:gd name="T0" fmla="*/ 0 w 86"/>
                  <a:gd name="T1" fmla="*/ 0 h 36"/>
                  <a:gd name="T2" fmla="*/ 2 w 86"/>
                  <a:gd name="T3" fmla="*/ 26 h 36"/>
                  <a:gd name="T4" fmla="*/ 4 w 86"/>
                  <a:gd name="T5" fmla="*/ 34 h 36"/>
                  <a:gd name="T6" fmla="*/ 53 w 86"/>
                  <a:gd name="T7" fmla="*/ 35 h 36"/>
                  <a:gd name="T8" fmla="*/ 54 w 86"/>
                  <a:gd name="T9" fmla="*/ 19 h 36"/>
                  <a:gd name="T10" fmla="*/ 85 w 86"/>
                  <a:gd name="T11" fmla="*/ 20 h 36"/>
                  <a:gd name="T12" fmla="*/ 85 w 86"/>
                  <a:gd name="T13" fmla="*/ 10 h 36"/>
                  <a:gd name="T14" fmla="*/ 85 w 86"/>
                  <a:gd name="T15" fmla="*/ 1 h 36"/>
                  <a:gd name="T16" fmla="*/ 30 w 86"/>
                  <a:gd name="T17" fmla="*/ 0 h 36"/>
                  <a:gd name="T18" fmla="*/ 0 w 86"/>
                  <a:gd name="T19" fmla="*/ 0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
                  <a:gd name="T31" fmla="*/ 0 h 36"/>
                  <a:gd name="T32" fmla="*/ 86 w 86"/>
                  <a:gd name="T33" fmla="*/ 36 h 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 h="36">
                    <a:moveTo>
                      <a:pt x="0" y="0"/>
                    </a:moveTo>
                    <a:lnTo>
                      <a:pt x="2" y="26"/>
                    </a:lnTo>
                    <a:lnTo>
                      <a:pt x="4" y="34"/>
                    </a:lnTo>
                    <a:lnTo>
                      <a:pt x="53" y="35"/>
                    </a:lnTo>
                    <a:lnTo>
                      <a:pt x="54" y="19"/>
                    </a:lnTo>
                    <a:lnTo>
                      <a:pt x="85" y="20"/>
                    </a:lnTo>
                    <a:lnTo>
                      <a:pt x="85" y="10"/>
                    </a:lnTo>
                    <a:lnTo>
                      <a:pt x="85" y="1"/>
                    </a:lnTo>
                    <a:lnTo>
                      <a:pt x="30"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77" name="Freeform 128">
                <a:extLst>
                  <a:ext uri="{FF2B5EF4-FFF2-40B4-BE49-F238E27FC236}">
                    <a16:creationId xmlns:a16="http://schemas.microsoft.com/office/drawing/2014/main" id="{A47E0656-C05C-4E23-8E02-BA676F39AE19}"/>
                  </a:ext>
                </a:extLst>
              </p:cNvPr>
              <p:cNvSpPr>
                <a:spLocks/>
              </p:cNvSpPr>
              <p:nvPr/>
            </p:nvSpPr>
            <p:spPr bwMode="auto">
              <a:xfrm>
                <a:off x="775" y="483"/>
                <a:ext cx="94" cy="46"/>
              </a:xfrm>
              <a:custGeom>
                <a:avLst/>
                <a:gdLst>
                  <a:gd name="T0" fmla="*/ 0 w 94"/>
                  <a:gd name="T1" fmla="*/ 31 h 46"/>
                  <a:gd name="T2" fmla="*/ 0 w 94"/>
                  <a:gd name="T3" fmla="*/ 40 h 46"/>
                  <a:gd name="T4" fmla="*/ 62 w 94"/>
                  <a:gd name="T5" fmla="*/ 41 h 46"/>
                  <a:gd name="T6" fmla="*/ 62 w 94"/>
                  <a:gd name="T7" fmla="*/ 45 h 46"/>
                  <a:gd name="T8" fmla="*/ 72 w 94"/>
                  <a:gd name="T9" fmla="*/ 45 h 46"/>
                  <a:gd name="T10" fmla="*/ 73 w 94"/>
                  <a:gd name="T11" fmla="*/ 40 h 46"/>
                  <a:gd name="T12" fmla="*/ 84 w 94"/>
                  <a:gd name="T13" fmla="*/ 39 h 46"/>
                  <a:gd name="T14" fmla="*/ 83 w 94"/>
                  <a:gd name="T15" fmla="*/ 32 h 46"/>
                  <a:gd name="T16" fmla="*/ 93 w 94"/>
                  <a:gd name="T17" fmla="*/ 32 h 46"/>
                  <a:gd name="T18" fmla="*/ 93 w 94"/>
                  <a:gd name="T19" fmla="*/ 20 h 46"/>
                  <a:gd name="T20" fmla="*/ 88 w 94"/>
                  <a:gd name="T21" fmla="*/ 19 h 46"/>
                  <a:gd name="T22" fmla="*/ 78 w 94"/>
                  <a:gd name="T23" fmla="*/ 15 h 46"/>
                  <a:gd name="T24" fmla="*/ 10 w 94"/>
                  <a:gd name="T25" fmla="*/ 0 h 46"/>
                  <a:gd name="T26" fmla="*/ 9 w 94"/>
                  <a:gd name="T27" fmla="*/ 33 h 46"/>
                  <a:gd name="T28" fmla="*/ 0 w 94"/>
                  <a:gd name="T29" fmla="*/ 31 h 4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4"/>
                  <a:gd name="T46" fmla="*/ 0 h 46"/>
                  <a:gd name="T47" fmla="*/ 94 w 94"/>
                  <a:gd name="T48" fmla="*/ 46 h 4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4" h="46">
                    <a:moveTo>
                      <a:pt x="0" y="31"/>
                    </a:moveTo>
                    <a:lnTo>
                      <a:pt x="0" y="40"/>
                    </a:lnTo>
                    <a:lnTo>
                      <a:pt x="62" y="41"/>
                    </a:lnTo>
                    <a:lnTo>
                      <a:pt x="62" y="45"/>
                    </a:lnTo>
                    <a:lnTo>
                      <a:pt x="72" y="45"/>
                    </a:lnTo>
                    <a:lnTo>
                      <a:pt x="73" y="40"/>
                    </a:lnTo>
                    <a:lnTo>
                      <a:pt x="84" y="39"/>
                    </a:lnTo>
                    <a:lnTo>
                      <a:pt x="83" y="32"/>
                    </a:lnTo>
                    <a:lnTo>
                      <a:pt x="93" y="32"/>
                    </a:lnTo>
                    <a:lnTo>
                      <a:pt x="93" y="20"/>
                    </a:lnTo>
                    <a:lnTo>
                      <a:pt x="88" y="19"/>
                    </a:lnTo>
                    <a:lnTo>
                      <a:pt x="78" y="15"/>
                    </a:lnTo>
                    <a:lnTo>
                      <a:pt x="10" y="0"/>
                    </a:lnTo>
                    <a:lnTo>
                      <a:pt x="9" y="33"/>
                    </a:lnTo>
                    <a:lnTo>
                      <a:pt x="0" y="3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78" name="Freeform 129">
                <a:extLst>
                  <a:ext uri="{FF2B5EF4-FFF2-40B4-BE49-F238E27FC236}">
                    <a16:creationId xmlns:a16="http://schemas.microsoft.com/office/drawing/2014/main" id="{5223C5FF-3914-40BB-82D3-F8CCB9F165FD}"/>
                  </a:ext>
                </a:extLst>
              </p:cNvPr>
              <p:cNvSpPr>
                <a:spLocks/>
              </p:cNvSpPr>
              <p:nvPr/>
            </p:nvSpPr>
            <p:spPr bwMode="auto">
              <a:xfrm>
                <a:off x="775" y="483"/>
                <a:ext cx="96" cy="49"/>
              </a:xfrm>
              <a:custGeom>
                <a:avLst/>
                <a:gdLst>
                  <a:gd name="T0" fmla="*/ 0 w 96"/>
                  <a:gd name="T1" fmla="*/ 33 h 49"/>
                  <a:gd name="T2" fmla="*/ 0 w 96"/>
                  <a:gd name="T3" fmla="*/ 43 h 49"/>
                  <a:gd name="T4" fmla="*/ 63 w 96"/>
                  <a:gd name="T5" fmla="*/ 44 h 49"/>
                  <a:gd name="T6" fmla="*/ 64 w 96"/>
                  <a:gd name="T7" fmla="*/ 48 h 49"/>
                  <a:gd name="T8" fmla="*/ 74 w 96"/>
                  <a:gd name="T9" fmla="*/ 48 h 49"/>
                  <a:gd name="T10" fmla="*/ 74 w 96"/>
                  <a:gd name="T11" fmla="*/ 43 h 49"/>
                  <a:gd name="T12" fmla="*/ 86 w 96"/>
                  <a:gd name="T13" fmla="*/ 42 h 49"/>
                  <a:gd name="T14" fmla="*/ 85 w 96"/>
                  <a:gd name="T15" fmla="*/ 34 h 49"/>
                  <a:gd name="T16" fmla="*/ 95 w 96"/>
                  <a:gd name="T17" fmla="*/ 34 h 49"/>
                  <a:gd name="T18" fmla="*/ 95 w 96"/>
                  <a:gd name="T19" fmla="*/ 22 h 49"/>
                  <a:gd name="T20" fmla="*/ 90 w 96"/>
                  <a:gd name="T21" fmla="*/ 20 h 49"/>
                  <a:gd name="T22" fmla="*/ 79 w 96"/>
                  <a:gd name="T23" fmla="*/ 16 h 49"/>
                  <a:gd name="T24" fmla="*/ 10 w 96"/>
                  <a:gd name="T25" fmla="*/ 0 h 49"/>
                  <a:gd name="T26" fmla="*/ 9 w 96"/>
                  <a:gd name="T27" fmla="*/ 35 h 49"/>
                  <a:gd name="T28" fmla="*/ 0 w 96"/>
                  <a:gd name="T29" fmla="*/ 33 h 4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6"/>
                  <a:gd name="T46" fmla="*/ 0 h 49"/>
                  <a:gd name="T47" fmla="*/ 96 w 96"/>
                  <a:gd name="T48" fmla="*/ 49 h 4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6" h="49">
                    <a:moveTo>
                      <a:pt x="0" y="33"/>
                    </a:moveTo>
                    <a:lnTo>
                      <a:pt x="0" y="43"/>
                    </a:lnTo>
                    <a:lnTo>
                      <a:pt x="63" y="44"/>
                    </a:lnTo>
                    <a:lnTo>
                      <a:pt x="64" y="48"/>
                    </a:lnTo>
                    <a:lnTo>
                      <a:pt x="74" y="48"/>
                    </a:lnTo>
                    <a:lnTo>
                      <a:pt x="74" y="43"/>
                    </a:lnTo>
                    <a:lnTo>
                      <a:pt x="86" y="42"/>
                    </a:lnTo>
                    <a:lnTo>
                      <a:pt x="85" y="34"/>
                    </a:lnTo>
                    <a:lnTo>
                      <a:pt x="95" y="34"/>
                    </a:lnTo>
                    <a:lnTo>
                      <a:pt x="95" y="22"/>
                    </a:lnTo>
                    <a:lnTo>
                      <a:pt x="90" y="20"/>
                    </a:lnTo>
                    <a:lnTo>
                      <a:pt x="79" y="16"/>
                    </a:lnTo>
                    <a:lnTo>
                      <a:pt x="10" y="0"/>
                    </a:lnTo>
                    <a:lnTo>
                      <a:pt x="9" y="35"/>
                    </a:lnTo>
                    <a:lnTo>
                      <a:pt x="0" y="33"/>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79" name="Freeform 130">
                <a:extLst>
                  <a:ext uri="{FF2B5EF4-FFF2-40B4-BE49-F238E27FC236}">
                    <a16:creationId xmlns:a16="http://schemas.microsoft.com/office/drawing/2014/main" id="{7AD3EDDB-24CC-4C4A-9EE0-EA47E8547460}"/>
                  </a:ext>
                </a:extLst>
              </p:cNvPr>
              <p:cNvSpPr>
                <a:spLocks/>
              </p:cNvSpPr>
              <p:nvPr/>
            </p:nvSpPr>
            <p:spPr bwMode="auto">
              <a:xfrm>
                <a:off x="891" y="850"/>
                <a:ext cx="42" cy="35"/>
              </a:xfrm>
              <a:custGeom>
                <a:avLst/>
                <a:gdLst>
                  <a:gd name="T0" fmla="*/ 0 w 42"/>
                  <a:gd name="T1" fmla="*/ 0 h 35"/>
                  <a:gd name="T2" fmla="*/ 1 w 42"/>
                  <a:gd name="T3" fmla="*/ 34 h 35"/>
                  <a:gd name="T4" fmla="*/ 7 w 42"/>
                  <a:gd name="T5" fmla="*/ 34 h 35"/>
                  <a:gd name="T6" fmla="*/ 41 w 42"/>
                  <a:gd name="T7" fmla="*/ 33 h 35"/>
                  <a:gd name="T8" fmla="*/ 41 w 42"/>
                  <a:gd name="T9" fmla="*/ 22 h 35"/>
                  <a:gd name="T10" fmla="*/ 40 w 42"/>
                  <a:gd name="T11" fmla="*/ 0 h 35"/>
                  <a:gd name="T12" fmla="*/ 21 w 42"/>
                  <a:gd name="T13" fmla="*/ 0 h 35"/>
                  <a:gd name="T14" fmla="*/ 0 w 42"/>
                  <a:gd name="T15" fmla="*/ 0 h 35"/>
                  <a:gd name="T16" fmla="*/ 0 60000 65536"/>
                  <a:gd name="T17" fmla="*/ 0 60000 65536"/>
                  <a:gd name="T18" fmla="*/ 0 60000 65536"/>
                  <a:gd name="T19" fmla="*/ 0 60000 65536"/>
                  <a:gd name="T20" fmla="*/ 0 60000 65536"/>
                  <a:gd name="T21" fmla="*/ 0 60000 65536"/>
                  <a:gd name="T22" fmla="*/ 0 60000 65536"/>
                  <a:gd name="T23" fmla="*/ 0 60000 65536"/>
                  <a:gd name="T24" fmla="*/ 0 w 42"/>
                  <a:gd name="T25" fmla="*/ 0 h 35"/>
                  <a:gd name="T26" fmla="*/ 42 w 42"/>
                  <a:gd name="T27" fmla="*/ 35 h 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2" h="35">
                    <a:moveTo>
                      <a:pt x="0" y="0"/>
                    </a:moveTo>
                    <a:lnTo>
                      <a:pt x="1" y="34"/>
                    </a:lnTo>
                    <a:lnTo>
                      <a:pt x="7" y="34"/>
                    </a:lnTo>
                    <a:lnTo>
                      <a:pt x="41" y="33"/>
                    </a:lnTo>
                    <a:lnTo>
                      <a:pt x="41" y="22"/>
                    </a:lnTo>
                    <a:lnTo>
                      <a:pt x="40" y="0"/>
                    </a:lnTo>
                    <a:lnTo>
                      <a:pt x="21"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80" name="Freeform 131">
                <a:extLst>
                  <a:ext uri="{FF2B5EF4-FFF2-40B4-BE49-F238E27FC236}">
                    <a16:creationId xmlns:a16="http://schemas.microsoft.com/office/drawing/2014/main" id="{D6D81905-915D-45B7-8C7A-4D1A130A9E52}"/>
                  </a:ext>
                </a:extLst>
              </p:cNvPr>
              <p:cNvSpPr>
                <a:spLocks/>
              </p:cNvSpPr>
              <p:nvPr/>
            </p:nvSpPr>
            <p:spPr bwMode="auto">
              <a:xfrm>
                <a:off x="891" y="850"/>
                <a:ext cx="45" cy="37"/>
              </a:xfrm>
              <a:custGeom>
                <a:avLst/>
                <a:gdLst>
                  <a:gd name="T0" fmla="*/ 0 w 45"/>
                  <a:gd name="T1" fmla="*/ 0 h 37"/>
                  <a:gd name="T2" fmla="*/ 1 w 45"/>
                  <a:gd name="T3" fmla="*/ 36 h 37"/>
                  <a:gd name="T4" fmla="*/ 8 w 45"/>
                  <a:gd name="T5" fmla="*/ 36 h 37"/>
                  <a:gd name="T6" fmla="*/ 44 w 45"/>
                  <a:gd name="T7" fmla="*/ 35 h 37"/>
                  <a:gd name="T8" fmla="*/ 44 w 45"/>
                  <a:gd name="T9" fmla="*/ 23 h 37"/>
                  <a:gd name="T10" fmla="*/ 43 w 45"/>
                  <a:gd name="T11" fmla="*/ 0 h 37"/>
                  <a:gd name="T12" fmla="*/ 22 w 45"/>
                  <a:gd name="T13" fmla="*/ 0 h 37"/>
                  <a:gd name="T14" fmla="*/ 0 w 45"/>
                  <a:gd name="T15" fmla="*/ 0 h 37"/>
                  <a:gd name="T16" fmla="*/ 0 60000 65536"/>
                  <a:gd name="T17" fmla="*/ 0 60000 65536"/>
                  <a:gd name="T18" fmla="*/ 0 60000 65536"/>
                  <a:gd name="T19" fmla="*/ 0 60000 65536"/>
                  <a:gd name="T20" fmla="*/ 0 60000 65536"/>
                  <a:gd name="T21" fmla="*/ 0 60000 65536"/>
                  <a:gd name="T22" fmla="*/ 0 60000 65536"/>
                  <a:gd name="T23" fmla="*/ 0 60000 65536"/>
                  <a:gd name="T24" fmla="*/ 0 w 45"/>
                  <a:gd name="T25" fmla="*/ 0 h 37"/>
                  <a:gd name="T26" fmla="*/ 45 w 45"/>
                  <a:gd name="T27" fmla="*/ 37 h 3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5" h="37">
                    <a:moveTo>
                      <a:pt x="0" y="0"/>
                    </a:moveTo>
                    <a:lnTo>
                      <a:pt x="1" y="36"/>
                    </a:lnTo>
                    <a:lnTo>
                      <a:pt x="8" y="36"/>
                    </a:lnTo>
                    <a:lnTo>
                      <a:pt x="44" y="35"/>
                    </a:lnTo>
                    <a:lnTo>
                      <a:pt x="44" y="23"/>
                    </a:lnTo>
                    <a:lnTo>
                      <a:pt x="43" y="0"/>
                    </a:lnTo>
                    <a:lnTo>
                      <a:pt x="22"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81" name="Freeform 132">
                <a:extLst>
                  <a:ext uri="{FF2B5EF4-FFF2-40B4-BE49-F238E27FC236}">
                    <a16:creationId xmlns:a16="http://schemas.microsoft.com/office/drawing/2014/main" id="{9D41FC56-FD34-4419-B96E-9D477894F283}"/>
                  </a:ext>
                </a:extLst>
              </p:cNvPr>
              <p:cNvSpPr>
                <a:spLocks/>
              </p:cNvSpPr>
              <p:nvPr/>
            </p:nvSpPr>
            <p:spPr bwMode="auto">
              <a:xfrm>
                <a:off x="600" y="497"/>
                <a:ext cx="42" cy="54"/>
              </a:xfrm>
              <a:custGeom>
                <a:avLst/>
                <a:gdLst>
                  <a:gd name="T0" fmla="*/ 0 w 42"/>
                  <a:gd name="T1" fmla="*/ 0 h 54"/>
                  <a:gd name="T2" fmla="*/ 0 w 42"/>
                  <a:gd name="T3" fmla="*/ 52 h 54"/>
                  <a:gd name="T4" fmla="*/ 41 w 42"/>
                  <a:gd name="T5" fmla="*/ 53 h 54"/>
                  <a:gd name="T6" fmla="*/ 40 w 42"/>
                  <a:gd name="T7" fmla="*/ 0 h 54"/>
                  <a:gd name="T8" fmla="*/ 0 w 42"/>
                  <a:gd name="T9" fmla="*/ 0 h 54"/>
                  <a:gd name="T10" fmla="*/ 0 60000 65536"/>
                  <a:gd name="T11" fmla="*/ 0 60000 65536"/>
                  <a:gd name="T12" fmla="*/ 0 60000 65536"/>
                  <a:gd name="T13" fmla="*/ 0 60000 65536"/>
                  <a:gd name="T14" fmla="*/ 0 60000 65536"/>
                  <a:gd name="T15" fmla="*/ 0 w 42"/>
                  <a:gd name="T16" fmla="*/ 0 h 54"/>
                  <a:gd name="T17" fmla="*/ 42 w 42"/>
                  <a:gd name="T18" fmla="*/ 54 h 54"/>
                </a:gdLst>
                <a:ahLst/>
                <a:cxnLst>
                  <a:cxn ang="T10">
                    <a:pos x="T0" y="T1"/>
                  </a:cxn>
                  <a:cxn ang="T11">
                    <a:pos x="T2" y="T3"/>
                  </a:cxn>
                  <a:cxn ang="T12">
                    <a:pos x="T4" y="T5"/>
                  </a:cxn>
                  <a:cxn ang="T13">
                    <a:pos x="T6" y="T7"/>
                  </a:cxn>
                  <a:cxn ang="T14">
                    <a:pos x="T8" y="T9"/>
                  </a:cxn>
                </a:cxnLst>
                <a:rect l="T15" t="T16" r="T17" b="T18"/>
                <a:pathLst>
                  <a:path w="42" h="54">
                    <a:moveTo>
                      <a:pt x="0" y="0"/>
                    </a:moveTo>
                    <a:lnTo>
                      <a:pt x="0" y="52"/>
                    </a:lnTo>
                    <a:lnTo>
                      <a:pt x="41" y="53"/>
                    </a:lnTo>
                    <a:lnTo>
                      <a:pt x="40"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82" name="Freeform 133">
                <a:extLst>
                  <a:ext uri="{FF2B5EF4-FFF2-40B4-BE49-F238E27FC236}">
                    <a16:creationId xmlns:a16="http://schemas.microsoft.com/office/drawing/2014/main" id="{9C8EFDD2-AF33-4122-8B72-9B26F5966DDE}"/>
                  </a:ext>
                </a:extLst>
              </p:cNvPr>
              <p:cNvSpPr>
                <a:spLocks/>
              </p:cNvSpPr>
              <p:nvPr/>
            </p:nvSpPr>
            <p:spPr bwMode="auto">
              <a:xfrm>
                <a:off x="600" y="497"/>
                <a:ext cx="45" cy="56"/>
              </a:xfrm>
              <a:custGeom>
                <a:avLst/>
                <a:gdLst>
                  <a:gd name="T0" fmla="*/ 0 w 45"/>
                  <a:gd name="T1" fmla="*/ 0 h 56"/>
                  <a:gd name="T2" fmla="*/ 0 w 45"/>
                  <a:gd name="T3" fmla="*/ 54 h 56"/>
                  <a:gd name="T4" fmla="*/ 44 w 45"/>
                  <a:gd name="T5" fmla="*/ 55 h 56"/>
                  <a:gd name="T6" fmla="*/ 43 w 45"/>
                  <a:gd name="T7" fmla="*/ 0 h 56"/>
                  <a:gd name="T8" fmla="*/ 0 w 45"/>
                  <a:gd name="T9" fmla="*/ 0 h 56"/>
                  <a:gd name="T10" fmla="*/ 0 60000 65536"/>
                  <a:gd name="T11" fmla="*/ 0 60000 65536"/>
                  <a:gd name="T12" fmla="*/ 0 60000 65536"/>
                  <a:gd name="T13" fmla="*/ 0 60000 65536"/>
                  <a:gd name="T14" fmla="*/ 0 60000 65536"/>
                  <a:gd name="T15" fmla="*/ 0 w 45"/>
                  <a:gd name="T16" fmla="*/ 0 h 56"/>
                  <a:gd name="T17" fmla="*/ 45 w 45"/>
                  <a:gd name="T18" fmla="*/ 56 h 56"/>
                </a:gdLst>
                <a:ahLst/>
                <a:cxnLst>
                  <a:cxn ang="T10">
                    <a:pos x="T0" y="T1"/>
                  </a:cxn>
                  <a:cxn ang="T11">
                    <a:pos x="T2" y="T3"/>
                  </a:cxn>
                  <a:cxn ang="T12">
                    <a:pos x="T4" y="T5"/>
                  </a:cxn>
                  <a:cxn ang="T13">
                    <a:pos x="T6" y="T7"/>
                  </a:cxn>
                  <a:cxn ang="T14">
                    <a:pos x="T8" y="T9"/>
                  </a:cxn>
                </a:cxnLst>
                <a:rect l="T15" t="T16" r="T17" b="T18"/>
                <a:pathLst>
                  <a:path w="45" h="56">
                    <a:moveTo>
                      <a:pt x="0" y="0"/>
                    </a:moveTo>
                    <a:lnTo>
                      <a:pt x="0" y="54"/>
                    </a:lnTo>
                    <a:lnTo>
                      <a:pt x="44" y="55"/>
                    </a:lnTo>
                    <a:lnTo>
                      <a:pt x="43"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83" name="Freeform 134">
                <a:extLst>
                  <a:ext uri="{FF2B5EF4-FFF2-40B4-BE49-F238E27FC236}">
                    <a16:creationId xmlns:a16="http://schemas.microsoft.com/office/drawing/2014/main" id="{C1CF44E2-0D69-4ABD-9355-694B792C9C80}"/>
                  </a:ext>
                </a:extLst>
              </p:cNvPr>
              <p:cNvSpPr>
                <a:spLocks/>
              </p:cNvSpPr>
              <p:nvPr/>
            </p:nvSpPr>
            <p:spPr bwMode="auto">
              <a:xfrm>
                <a:off x="924" y="773"/>
                <a:ext cx="30" cy="37"/>
              </a:xfrm>
              <a:custGeom>
                <a:avLst/>
                <a:gdLst>
                  <a:gd name="T0" fmla="*/ 0 w 30"/>
                  <a:gd name="T1" fmla="*/ 1 h 37"/>
                  <a:gd name="T2" fmla="*/ 0 w 30"/>
                  <a:gd name="T3" fmla="*/ 36 h 37"/>
                  <a:gd name="T4" fmla="*/ 28 w 30"/>
                  <a:gd name="T5" fmla="*/ 36 h 37"/>
                  <a:gd name="T6" fmla="*/ 29 w 30"/>
                  <a:gd name="T7" fmla="*/ 0 h 37"/>
                  <a:gd name="T8" fmla="*/ 19 w 30"/>
                  <a:gd name="T9" fmla="*/ 0 h 37"/>
                  <a:gd name="T10" fmla="*/ 0 w 30"/>
                  <a:gd name="T11" fmla="*/ 1 h 37"/>
                  <a:gd name="T12" fmla="*/ 0 60000 65536"/>
                  <a:gd name="T13" fmla="*/ 0 60000 65536"/>
                  <a:gd name="T14" fmla="*/ 0 60000 65536"/>
                  <a:gd name="T15" fmla="*/ 0 60000 65536"/>
                  <a:gd name="T16" fmla="*/ 0 60000 65536"/>
                  <a:gd name="T17" fmla="*/ 0 60000 65536"/>
                  <a:gd name="T18" fmla="*/ 0 w 30"/>
                  <a:gd name="T19" fmla="*/ 0 h 37"/>
                  <a:gd name="T20" fmla="*/ 30 w 30"/>
                  <a:gd name="T21" fmla="*/ 37 h 37"/>
                </a:gdLst>
                <a:ahLst/>
                <a:cxnLst>
                  <a:cxn ang="T12">
                    <a:pos x="T0" y="T1"/>
                  </a:cxn>
                  <a:cxn ang="T13">
                    <a:pos x="T2" y="T3"/>
                  </a:cxn>
                  <a:cxn ang="T14">
                    <a:pos x="T4" y="T5"/>
                  </a:cxn>
                  <a:cxn ang="T15">
                    <a:pos x="T6" y="T7"/>
                  </a:cxn>
                  <a:cxn ang="T16">
                    <a:pos x="T8" y="T9"/>
                  </a:cxn>
                  <a:cxn ang="T17">
                    <a:pos x="T10" y="T11"/>
                  </a:cxn>
                </a:cxnLst>
                <a:rect l="T18" t="T19" r="T20" b="T21"/>
                <a:pathLst>
                  <a:path w="30" h="37">
                    <a:moveTo>
                      <a:pt x="0" y="1"/>
                    </a:moveTo>
                    <a:lnTo>
                      <a:pt x="0" y="36"/>
                    </a:lnTo>
                    <a:lnTo>
                      <a:pt x="28" y="36"/>
                    </a:lnTo>
                    <a:lnTo>
                      <a:pt x="29" y="0"/>
                    </a:lnTo>
                    <a:lnTo>
                      <a:pt x="19" y="0"/>
                    </a:lnTo>
                    <a:lnTo>
                      <a:pt x="0" y="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84" name="Freeform 135">
                <a:extLst>
                  <a:ext uri="{FF2B5EF4-FFF2-40B4-BE49-F238E27FC236}">
                    <a16:creationId xmlns:a16="http://schemas.microsoft.com/office/drawing/2014/main" id="{EF12E56C-91AE-4A76-A205-69BACE4F59FB}"/>
                  </a:ext>
                </a:extLst>
              </p:cNvPr>
              <p:cNvSpPr>
                <a:spLocks/>
              </p:cNvSpPr>
              <p:nvPr/>
            </p:nvSpPr>
            <p:spPr bwMode="auto">
              <a:xfrm>
                <a:off x="924" y="773"/>
                <a:ext cx="32" cy="39"/>
              </a:xfrm>
              <a:custGeom>
                <a:avLst/>
                <a:gdLst>
                  <a:gd name="T0" fmla="*/ 0 w 32"/>
                  <a:gd name="T1" fmla="*/ 1 h 39"/>
                  <a:gd name="T2" fmla="*/ 0 w 32"/>
                  <a:gd name="T3" fmla="*/ 38 h 39"/>
                  <a:gd name="T4" fmla="*/ 30 w 32"/>
                  <a:gd name="T5" fmla="*/ 38 h 39"/>
                  <a:gd name="T6" fmla="*/ 31 w 32"/>
                  <a:gd name="T7" fmla="*/ 0 h 39"/>
                  <a:gd name="T8" fmla="*/ 20 w 32"/>
                  <a:gd name="T9" fmla="*/ 0 h 39"/>
                  <a:gd name="T10" fmla="*/ 0 w 32"/>
                  <a:gd name="T11" fmla="*/ 1 h 39"/>
                  <a:gd name="T12" fmla="*/ 0 60000 65536"/>
                  <a:gd name="T13" fmla="*/ 0 60000 65536"/>
                  <a:gd name="T14" fmla="*/ 0 60000 65536"/>
                  <a:gd name="T15" fmla="*/ 0 60000 65536"/>
                  <a:gd name="T16" fmla="*/ 0 60000 65536"/>
                  <a:gd name="T17" fmla="*/ 0 60000 65536"/>
                  <a:gd name="T18" fmla="*/ 0 w 32"/>
                  <a:gd name="T19" fmla="*/ 0 h 39"/>
                  <a:gd name="T20" fmla="*/ 32 w 32"/>
                  <a:gd name="T21" fmla="*/ 39 h 39"/>
                </a:gdLst>
                <a:ahLst/>
                <a:cxnLst>
                  <a:cxn ang="T12">
                    <a:pos x="T0" y="T1"/>
                  </a:cxn>
                  <a:cxn ang="T13">
                    <a:pos x="T2" y="T3"/>
                  </a:cxn>
                  <a:cxn ang="T14">
                    <a:pos x="T4" y="T5"/>
                  </a:cxn>
                  <a:cxn ang="T15">
                    <a:pos x="T6" y="T7"/>
                  </a:cxn>
                  <a:cxn ang="T16">
                    <a:pos x="T8" y="T9"/>
                  </a:cxn>
                  <a:cxn ang="T17">
                    <a:pos x="T10" y="T11"/>
                  </a:cxn>
                </a:cxnLst>
                <a:rect l="T18" t="T19" r="T20" b="T21"/>
                <a:pathLst>
                  <a:path w="32" h="39">
                    <a:moveTo>
                      <a:pt x="0" y="1"/>
                    </a:moveTo>
                    <a:lnTo>
                      <a:pt x="0" y="38"/>
                    </a:lnTo>
                    <a:lnTo>
                      <a:pt x="30" y="38"/>
                    </a:lnTo>
                    <a:lnTo>
                      <a:pt x="31" y="0"/>
                    </a:lnTo>
                    <a:lnTo>
                      <a:pt x="20" y="0"/>
                    </a:lnTo>
                    <a:lnTo>
                      <a:pt x="0" y="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85" name="Freeform 136">
                <a:extLst>
                  <a:ext uri="{FF2B5EF4-FFF2-40B4-BE49-F238E27FC236}">
                    <a16:creationId xmlns:a16="http://schemas.microsoft.com/office/drawing/2014/main" id="{B2723FE3-5A0A-41C6-B861-79258641B728}"/>
                  </a:ext>
                </a:extLst>
              </p:cNvPr>
              <p:cNvSpPr>
                <a:spLocks/>
              </p:cNvSpPr>
              <p:nvPr/>
            </p:nvSpPr>
            <p:spPr bwMode="auto">
              <a:xfrm>
                <a:off x="912" y="811"/>
                <a:ext cx="42" cy="38"/>
              </a:xfrm>
              <a:custGeom>
                <a:avLst/>
                <a:gdLst>
                  <a:gd name="T0" fmla="*/ 0 w 42"/>
                  <a:gd name="T1" fmla="*/ 0 h 38"/>
                  <a:gd name="T2" fmla="*/ 1 w 42"/>
                  <a:gd name="T3" fmla="*/ 37 h 38"/>
                  <a:gd name="T4" fmla="*/ 21 w 42"/>
                  <a:gd name="T5" fmla="*/ 37 h 38"/>
                  <a:gd name="T6" fmla="*/ 41 w 42"/>
                  <a:gd name="T7" fmla="*/ 36 h 38"/>
                  <a:gd name="T8" fmla="*/ 41 w 42"/>
                  <a:gd name="T9" fmla="*/ 0 h 38"/>
                  <a:gd name="T10" fmla="*/ 11 w 42"/>
                  <a:gd name="T11" fmla="*/ 0 h 38"/>
                  <a:gd name="T12" fmla="*/ 0 w 42"/>
                  <a:gd name="T13" fmla="*/ 0 h 38"/>
                  <a:gd name="T14" fmla="*/ 0 60000 65536"/>
                  <a:gd name="T15" fmla="*/ 0 60000 65536"/>
                  <a:gd name="T16" fmla="*/ 0 60000 65536"/>
                  <a:gd name="T17" fmla="*/ 0 60000 65536"/>
                  <a:gd name="T18" fmla="*/ 0 60000 65536"/>
                  <a:gd name="T19" fmla="*/ 0 60000 65536"/>
                  <a:gd name="T20" fmla="*/ 0 60000 65536"/>
                  <a:gd name="T21" fmla="*/ 0 w 42"/>
                  <a:gd name="T22" fmla="*/ 0 h 38"/>
                  <a:gd name="T23" fmla="*/ 42 w 42"/>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38">
                    <a:moveTo>
                      <a:pt x="0" y="0"/>
                    </a:moveTo>
                    <a:lnTo>
                      <a:pt x="1" y="37"/>
                    </a:lnTo>
                    <a:lnTo>
                      <a:pt x="21" y="37"/>
                    </a:lnTo>
                    <a:lnTo>
                      <a:pt x="41" y="36"/>
                    </a:lnTo>
                    <a:lnTo>
                      <a:pt x="41" y="0"/>
                    </a:lnTo>
                    <a:lnTo>
                      <a:pt x="11"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86" name="Freeform 137">
                <a:extLst>
                  <a:ext uri="{FF2B5EF4-FFF2-40B4-BE49-F238E27FC236}">
                    <a16:creationId xmlns:a16="http://schemas.microsoft.com/office/drawing/2014/main" id="{043F1F86-B3CE-451E-B11F-C36A1B41F68B}"/>
                  </a:ext>
                </a:extLst>
              </p:cNvPr>
              <p:cNvSpPr>
                <a:spLocks/>
              </p:cNvSpPr>
              <p:nvPr/>
            </p:nvSpPr>
            <p:spPr bwMode="auto">
              <a:xfrm>
                <a:off x="912" y="811"/>
                <a:ext cx="44" cy="40"/>
              </a:xfrm>
              <a:custGeom>
                <a:avLst/>
                <a:gdLst>
                  <a:gd name="T0" fmla="*/ 0 w 44"/>
                  <a:gd name="T1" fmla="*/ 0 h 40"/>
                  <a:gd name="T2" fmla="*/ 1 w 44"/>
                  <a:gd name="T3" fmla="*/ 39 h 40"/>
                  <a:gd name="T4" fmla="*/ 22 w 44"/>
                  <a:gd name="T5" fmla="*/ 39 h 40"/>
                  <a:gd name="T6" fmla="*/ 43 w 44"/>
                  <a:gd name="T7" fmla="*/ 38 h 40"/>
                  <a:gd name="T8" fmla="*/ 43 w 44"/>
                  <a:gd name="T9" fmla="*/ 0 h 40"/>
                  <a:gd name="T10" fmla="*/ 11 w 44"/>
                  <a:gd name="T11" fmla="*/ 0 h 40"/>
                  <a:gd name="T12" fmla="*/ 0 w 44"/>
                  <a:gd name="T13" fmla="*/ 0 h 40"/>
                  <a:gd name="T14" fmla="*/ 0 60000 65536"/>
                  <a:gd name="T15" fmla="*/ 0 60000 65536"/>
                  <a:gd name="T16" fmla="*/ 0 60000 65536"/>
                  <a:gd name="T17" fmla="*/ 0 60000 65536"/>
                  <a:gd name="T18" fmla="*/ 0 60000 65536"/>
                  <a:gd name="T19" fmla="*/ 0 60000 65536"/>
                  <a:gd name="T20" fmla="*/ 0 60000 65536"/>
                  <a:gd name="T21" fmla="*/ 0 w 44"/>
                  <a:gd name="T22" fmla="*/ 0 h 40"/>
                  <a:gd name="T23" fmla="*/ 44 w 44"/>
                  <a:gd name="T24" fmla="*/ 40 h 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4" h="40">
                    <a:moveTo>
                      <a:pt x="0" y="0"/>
                    </a:moveTo>
                    <a:lnTo>
                      <a:pt x="1" y="39"/>
                    </a:lnTo>
                    <a:lnTo>
                      <a:pt x="22" y="39"/>
                    </a:lnTo>
                    <a:lnTo>
                      <a:pt x="43" y="38"/>
                    </a:lnTo>
                    <a:lnTo>
                      <a:pt x="43" y="0"/>
                    </a:lnTo>
                    <a:lnTo>
                      <a:pt x="11"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87" name="Freeform 138">
                <a:extLst>
                  <a:ext uri="{FF2B5EF4-FFF2-40B4-BE49-F238E27FC236}">
                    <a16:creationId xmlns:a16="http://schemas.microsoft.com/office/drawing/2014/main" id="{D4D8F328-31E6-4B7B-A05A-A586172CA619}"/>
                  </a:ext>
                </a:extLst>
              </p:cNvPr>
              <p:cNvSpPr>
                <a:spLocks/>
              </p:cNvSpPr>
              <p:nvPr/>
            </p:nvSpPr>
            <p:spPr bwMode="auto">
              <a:xfrm>
                <a:off x="848" y="655"/>
                <a:ext cx="54" cy="46"/>
              </a:xfrm>
              <a:custGeom>
                <a:avLst/>
                <a:gdLst>
                  <a:gd name="T0" fmla="*/ 0 w 54"/>
                  <a:gd name="T1" fmla="*/ 0 h 46"/>
                  <a:gd name="T2" fmla="*/ 0 w 54"/>
                  <a:gd name="T3" fmla="*/ 45 h 46"/>
                  <a:gd name="T4" fmla="*/ 29 w 54"/>
                  <a:gd name="T5" fmla="*/ 44 h 46"/>
                  <a:gd name="T6" fmla="*/ 42 w 54"/>
                  <a:gd name="T7" fmla="*/ 44 h 46"/>
                  <a:gd name="T8" fmla="*/ 42 w 54"/>
                  <a:gd name="T9" fmla="*/ 9 h 46"/>
                  <a:gd name="T10" fmla="*/ 53 w 54"/>
                  <a:gd name="T11" fmla="*/ 9 h 46"/>
                  <a:gd name="T12" fmla="*/ 53 w 54"/>
                  <a:gd name="T13" fmla="*/ 0 h 46"/>
                  <a:gd name="T14" fmla="*/ 0 w 54"/>
                  <a:gd name="T15" fmla="*/ 0 h 46"/>
                  <a:gd name="T16" fmla="*/ 0 60000 65536"/>
                  <a:gd name="T17" fmla="*/ 0 60000 65536"/>
                  <a:gd name="T18" fmla="*/ 0 60000 65536"/>
                  <a:gd name="T19" fmla="*/ 0 60000 65536"/>
                  <a:gd name="T20" fmla="*/ 0 60000 65536"/>
                  <a:gd name="T21" fmla="*/ 0 60000 65536"/>
                  <a:gd name="T22" fmla="*/ 0 60000 65536"/>
                  <a:gd name="T23" fmla="*/ 0 60000 65536"/>
                  <a:gd name="T24" fmla="*/ 0 w 54"/>
                  <a:gd name="T25" fmla="*/ 0 h 46"/>
                  <a:gd name="T26" fmla="*/ 54 w 54"/>
                  <a:gd name="T27" fmla="*/ 46 h 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4" h="46">
                    <a:moveTo>
                      <a:pt x="0" y="0"/>
                    </a:moveTo>
                    <a:lnTo>
                      <a:pt x="0" y="45"/>
                    </a:lnTo>
                    <a:lnTo>
                      <a:pt x="29" y="44"/>
                    </a:lnTo>
                    <a:lnTo>
                      <a:pt x="42" y="44"/>
                    </a:lnTo>
                    <a:lnTo>
                      <a:pt x="42" y="9"/>
                    </a:lnTo>
                    <a:lnTo>
                      <a:pt x="53" y="9"/>
                    </a:lnTo>
                    <a:lnTo>
                      <a:pt x="53"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88" name="Freeform 139">
                <a:extLst>
                  <a:ext uri="{FF2B5EF4-FFF2-40B4-BE49-F238E27FC236}">
                    <a16:creationId xmlns:a16="http://schemas.microsoft.com/office/drawing/2014/main" id="{8A84D64F-9A14-4B0B-BD46-625E5891A577}"/>
                  </a:ext>
                </a:extLst>
              </p:cNvPr>
              <p:cNvSpPr>
                <a:spLocks/>
              </p:cNvSpPr>
              <p:nvPr/>
            </p:nvSpPr>
            <p:spPr bwMode="auto">
              <a:xfrm>
                <a:off x="848" y="655"/>
                <a:ext cx="56" cy="47"/>
              </a:xfrm>
              <a:custGeom>
                <a:avLst/>
                <a:gdLst>
                  <a:gd name="T0" fmla="*/ 0 w 56"/>
                  <a:gd name="T1" fmla="*/ 0 h 47"/>
                  <a:gd name="T2" fmla="*/ 0 w 56"/>
                  <a:gd name="T3" fmla="*/ 46 h 47"/>
                  <a:gd name="T4" fmla="*/ 30 w 56"/>
                  <a:gd name="T5" fmla="*/ 45 h 47"/>
                  <a:gd name="T6" fmla="*/ 44 w 56"/>
                  <a:gd name="T7" fmla="*/ 45 h 47"/>
                  <a:gd name="T8" fmla="*/ 44 w 56"/>
                  <a:gd name="T9" fmla="*/ 10 h 47"/>
                  <a:gd name="T10" fmla="*/ 55 w 56"/>
                  <a:gd name="T11" fmla="*/ 9 h 47"/>
                  <a:gd name="T12" fmla="*/ 55 w 56"/>
                  <a:gd name="T13" fmla="*/ 0 h 47"/>
                  <a:gd name="T14" fmla="*/ 0 w 56"/>
                  <a:gd name="T15" fmla="*/ 0 h 47"/>
                  <a:gd name="T16" fmla="*/ 0 60000 65536"/>
                  <a:gd name="T17" fmla="*/ 0 60000 65536"/>
                  <a:gd name="T18" fmla="*/ 0 60000 65536"/>
                  <a:gd name="T19" fmla="*/ 0 60000 65536"/>
                  <a:gd name="T20" fmla="*/ 0 60000 65536"/>
                  <a:gd name="T21" fmla="*/ 0 60000 65536"/>
                  <a:gd name="T22" fmla="*/ 0 60000 65536"/>
                  <a:gd name="T23" fmla="*/ 0 60000 65536"/>
                  <a:gd name="T24" fmla="*/ 0 w 56"/>
                  <a:gd name="T25" fmla="*/ 0 h 47"/>
                  <a:gd name="T26" fmla="*/ 56 w 56"/>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6" h="47">
                    <a:moveTo>
                      <a:pt x="0" y="0"/>
                    </a:moveTo>
                    <a:lnTo>
                      <a:pt x="0" y="46"/>
                    </a:lnTo>
                    <a:lnTo>
                      <a:pt x="30" y="45"/>
                    </a:lnTo>
                    <a:lnTo>
                      <a:pt x="44" y="45"/>
                    </a:lnTo>
                    <a:lnTo>
                      <a:pt x="44" y="10"/>
                    </a:lnTo>
                    <a:lnTo>
                      <a:pt x="55" y="9"/>
                    </a:lnTo>
                    <a:lnTo>
                      <a:pt x="55"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89" name="Freeform 140">
                <a:extLst>
                  <a:ext uri="{FF2B5EF4-FFF2-40B4-BE49-F238E27FC236}">
                    <a16:creationId xmlns:a16="http://schemas.microsoft.com/office/drawing/2014/main" id="{0BBA2642-5687-4505-8B6E-CA57D2C9CA8A}"/>
                  </a:ext>
                </a:extLst>
              </p:cNvPr>
              <p:cNvSpPr>
                <a:spLocks/>
              </p:cNvSpPr>
              <p:nvPr/>
            </p:nvSpPr>
            <p:spPr bwMode="auto">
              <a:xfrm>
                <a:off x="816" y="700"/>
                <a:ext cx="62" cy="29"/>
              </a:xfrm>
              <a:custGeom>
                <a:avLst/>
                <a:gdLst>
                  <a:gd name="T0" fmla="*/ 0 w 62"/>
                  <a:gd name="T1" fmla="*/ 0 h 29"/>
                  <a:gd name="T2" fmla="*/ 0 w 62"/>
                  <a:gd name="T3" fmla="*/ 28 h 29"/>
                  <a:gd name="T4" fmla="*/ 36 w 62"/>
                  <a:gd name="T5" fmla="*/ 27 h 29"/>
                  <a:gd name="T6" fmla="*/ 61 w 62"/>
                  <a:gd name="T7" fmla="*/ 28 h 29"/>
                  <a:gd name="T8" fmla="*/ 60 w 62"/>
                  <a:gd name="T9" fmla="*/ 0 h 29"/>
                  <a:gd name="T10" fmla="*/ 31 w 62"/>
                  <a:gd name="T11" fmla="*/ 1 h 29"/>
                  <a:gd name="T12" fmla="*/ 0 w 62"/>
                  <a:gd name="T13" fmla="*/ 0 h 29"/>
                  <a:gd name="T14" fmla="*/ 0 60000 65536"/>
                  <a:gd name="T15" fmla="*/ 0 60000 65536"/>
                  <a:gd name="T16" fmla="*/ 0 60000 65536"/>
                  <a:gd name="T17" fmla="*/ 0 60000 65536"/>
                  <a:gd name="T18" fmla="*/ 0 60000 65536"/>
                  <a:gd name="T19" fmla="*/ 0 60000 65536"/>
                  <a:gd name="T20" fmla="*/ 0 60000 65536"/>
                  <a:gd name="T21" fmla="*/ 0 w 62"/>
                  <a:gd name="T22" fmla="*/ 0 h 29"/>
                  <a:gd name="T23" fmla="*/ 62 w 62"/>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2" h="29">
                    <a:moveTo>
                      <a:pt x="0" y="0"/>
                    </a:moveTo>
                    <a:lnTo>
                      <a:pt x="0" y="28"/>
                    </a:lnTo>
                    <a:lnTo>
                      <a:pt x="36" y="27"/>
                    </a:lnTo>
                    <a:lnTo>
                      <a:pt x="61" y="28"/>
                    </a:lnTo>
                    <a:lnTo>
                      <a:pt x="60" y="0"/>
                    </a:lnTo>
                    <a:lnTo>
                      <a:pt x="31" y="1"/>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90" name="Freeform 141">
                <a:extLst>
                  <a:ext uri="{FF2B5EF4-FFF2-40B4-BE49-F238E27FC236}">
                    <a16:creationId xmlns:a16="http://schemas.microsoft.com/office/drawing/2014/main" id="{4336B44C-3419-454E-8A43-75D3BBC89342}"/>
                  </a:ext>
                </a:extLst>
              </p:cNvPr>
              <p:cNvSpPr>
                <a:spLocks/>
              </p:cNvSpPr>
              <p:nvPr/>
            </p:nvSpPr>
            <p:spPr bwMode="auto">
              <a:xfrm>
                <a:off x="816" y="700"/>
                <a:ext cx="66" cy="30"/>
              </a:xfrm>
              <a:custGeom>
                <a:avLst/>
                <a:gdLst>
                  <a:gd name="T0" fmla="*/ 0 w 66"/>
                  <a:gd name="T1" fmla="*/ 0 h 30"/>
                  <a:gd name="T2" fmla="*/ 0 w 66"/>
                  <a:gd name="T3" fmla="*/ 29 h 30"/>
                  <a:gd name="T4" fmla="*/ 38 w 66"/>
                  <a:gd name="T5" fmla="*/ 28 h 30"/>
                  <a:gd name="T6" fmla="*/ 65 w 66"/>
                  <a:gd name="T7" fmla="*/ 29 h 30"/>
                  <a:gd name="T8" fmla="*/ 64 w 66"/>
                  <a:gd name="T9" fmla="*/ 0 h 30"/>
                  <a:gd name="T10" fmla="*/ 33 w 66"/>
                  <a:gd name="T11" fmla="*/ 1 h 30"/>
                  <a:gd name="T12" fmla="*/ 0 w 66"/>
                  <a:gd name="T13" fmla="*/ 0 h 30"/>
                  <a:gd name="T14" fmla="*/ 0 60000 65536"/>
                  <a:gd name="T15" fmla="*/ 0 60000 65536"/>
                  <a:gd name="T16" fmla="*/ 0 60000 65536"/>
                  <a:gd name="T17" fmla="*/ 0 60000 65536"/>
                  <a:gd name="T18" fmla="*/ 0 60000 65536"/>
                  <a:gd name="T19" fmla="*/ 0 60000 65536"/>
                  <a:gd name="T20" fmla="*/ 0 60000 65536"/>
                  <a:gd name="T21" fmla="*/ 0 w 66"/>
                  <a:gd name="T22" fmla="*/ 0 h 30"/>
                  <a:gd name="T23" fmla="*/ 66 w 66"/>
                  <a:gd name="T24" fmla="*/ 30 h 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6" h="30">
                    <a:moveTo>
                      <a:pt x="0" y="0"/>
                    </a:moveTo>
                    <a:lnTo>
                      <a:pt x="0" y="29"/>
                    </a:lnTo>
                    <a:lnTo>
                      <a:pt x="38" y="28"/>
                    </a:lnTo>
                    <a:lnTo>
                      <a:pt x="65" y="29"/>
                    </a:lnTo>
                    <a:lnTo>
                      <a:pt x="64" y="0"/>
                    </a:lnTo>
                    <a:lnTo>
                      <a:pt x="33" y="1"/>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91" name="Freeform 142">
                <a:extLst>
                  <a:ext uri="{FF2B5EF4-FFF2-40B4-BE49-F238E27FC236}">
                    <a16:creationId xmlns:a16="http://schemas.microsoft.com/office/drawing/2014/main" id="{26076B89-6344-4A02-A0F4-AAD346DDB8EF}"/>
                  </a:ext>
                </a:extLst>
              </p:cNvPr>
              <p:cNvSpPr>
                <a:spLocks/>
              </p:cNvSpPr>
              <p:nvPr/>
            </p:nvSpPr>
            <p:spPr bwMode="auto">
              <a:xfrm>
                <a:off x="878" y="700"/>
                <a:ext cx="44" cy="36"/>
              </a:xfrm>
              <a:custGeom>
                <a:avLst/>
                <a:gdLst>
                  <a:gd name="T0" fmla="*/ 0 w 44"/>
                  <a:gd name="T1" fmla="*/ 1 h 36"/>
                  <a:gd name="T2" fmla="*/ 1 w 44"/>
                  <a:gd name="T3" fmla="*/ 27 h 36"/>
                  <a:gd name="T4" fmla="*/ 1 w 44"/>
                  <a:gd name="T5" fmla="*/ 35 h 36"/>
                  <a:gd name="T6" fmla="*/ 43 w 44"/>
                  <a:gd name="T7" fmla="*/ 35 h 36"/>
                  <a:gd name="T8" fmla="*/ 43 w 44"/>
                  <a:gd name="T9" fmla="*/ 31 h 36"/>
                  <a:gd name="T10" fmla="*/ 42 w 44"/>
                  <a:gd name="T11" fmla="*/ 0 h 36"/>
                  <a:gd name="T12" fmla="*/ 13 w 44"/>
                  <a:gd name="T13" fmla="*/ 1 h 36"/>
                  <a:gd name="T14" fmla="*/ 0 w 44"/>
                  <a:gd name="T15" fmla="*/ 1 h 36"/>
                  <a:gd name="T16" fmla="*/ 0 60000 65536"/>
                  <a:gd name="T17" fmla="*/ 0 60000 65536"/>
                  <a:gd name="T18" fmla="*/ 0 60000 65536"/>
                  <a:gd name="T19" fmla="*/ 0 60000 65536"/>
                  <a:gd name="T20" fmla="*/ 0 60000 65536"/>
                  <a:gd name="T21" fmla="*/ 0 60000 65536"/>
                  <a:gd name="T22" fmla="*/ 0 60000 65536"/>
                  <a:gd name="T23" fmla="*/ 0 60000 65536"/>
                  <a:gd name="T24" fmla="*/ 0 w 44"/>
                  <a:gd name="T25" fmla="*/ 0 h 36"/>
                  <a:gd name="T26" fmla="*/ 44 w 44"/>
                  <a:gd name="T27" fmla="*/ 36 h 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 h="36">
                    <a:moveTo>
                      <a:pt x="0" y="1"/>
                    </a:moveTo>
                    <a:lnTo>
                      <a:pt x="1" y="27"/>
                    </a:lnTo>
                    <a:lnTo>
                      <a:pt x="1" y="35"/>
                    </a:lnTo>
                    <a:lnTo>
                      <a:pt x="43" y="35"/>
                    </a:lnTo>
                    <a:lnTo>
                      <a:pt x="43" y="31"/>
                    </a:lnTo>
                    <a:lnTo>
                      <a:pt x="42" y="0"/>
                    </a:lnTo>
                    <a:lnTo>
                      <a:pt x="13" y="1"/>
                    </a:lnTo>
                    <a:lnTo>
                      <a:pt x="0" y="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92" name="Freeform 143">
                <a:extLst>
                  <a:ext uri="{FF2B5EF4-FFF2-40B4-BE49-F238E27FC236}">
                    <a16:creationId xmlns:a16="http://schemas.microsoft.com/office/drawing/2014/main" id="{41716755-57B7-490E-84D9-829043F38017}"/>
                  </a:ext>
                </a:extLst>
              </p:cNvPr>
              <p:cNvSpPr>
                <a:spLocks/>
              </p:cNvSpPr>
              <p:nvPr/>
            </p:nvSpPr>
            <p:spPr bwMode="auto">
              <a:xfrm>
                <a:off x="878" y="700"/>
                <a:ext cx="47" cy="39"/>
              </a:xfrm>
              <a:custGeom>
                <a:avLst/>
                <a:gdLst>
                  <a:gd name="T0" fmla="*/ 0 w 47"/>
                  <a:gd name="T1" fmla="*/ 1 h 39"/>
                  <a:gd name="T2" fmla="*/ 1 w 47"/>
                  <a:gd name="T3" fmla="*/ 30 h 39"/>
                  <a:gd name="T4" fmla="*/ 1 w 47"/>
                  <a:gd name="T5" fmla="*/ 38 h 39"/>
                  <a:gd name="T6" fmla="*/ 46 w 47"/>
                  <a:gd name="T7" fmla="*/ 38 h 39"/>
                  <a:gd name="T8" fmla="*/ 46 w 47"/>
                  <a:gd name="T9" fmla="*/ 33 h 39"/>
                  <a:gd name="T10" fmla="*/ 45 w 47"/>
                  <a:gd name="T11" fmla="*/ 0 h 39"/>
                  <a:gd name="T12" fmla="*/ 14 w 47"/>
                  <a:gd name="T13" fmla="*/ 1 h 39"/>
                  <a:gd name="T14" fmla="*/ 0 w 47"/>
                  <a:gd name="T15" fmla="*/ 1 h 39"/>
                  <a:gd name="T16" fmla="*/ 0 60000 65536"/>
                  <a:gd name="T17" fmla="*/ 0 60000 65536"/>
                  <a:gd name="T18" fmla="*/ 0 60000 65536"/>
                  <a:gd name="T19" fmla="*/ 0 60000 65536"/>
                  <a:gd name="T20" fmla="*/ 0 60000 65536"/>
                  <a:gd name="T21" fmla="*/ 0 60000 65536"/>
                  <a:gd name="T22" fmla="*/ 0 60000 65536"/>
                  <a:gd name="T23" fmla="*/ 0 60000 65536"/>
                  <a:gd name="T24" fmla="*/ 0 w 47"/>
                  <a:gd name="T25" fmla="*/ 0 h 39"/>
                  <a:gd name="T26" fmla="*/ 47 w 47"/>
                  <a:gd name="T27" fmla="*/ 39 h 3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7" h="39">
                    <a:moveTo>
                      <a:pt x="0" y="1"/>
                    </a:moveTo>
                    <a:lnTo>
                      <a:pt x="1" y="30"/>
                    </a:lnTo>
                    <a:lnTo>
                      <a:pt x="1" y="38"/>
                    </a:lnTo>
                    <a:lnTo>
                      <a:pt x="46" y="38"/>
                    </a:lnTo>
                    <a:lnTo>
                      <a:pt x="46" y="33"/>
                    </a:lnTo>
                    <a:lnTo>
                      <a:pt x="45" y="0"/>
                    </a:lnTo>
                    <a:lnTo>
                      <a:pt x="14" y="1"/>
                    </a:lnTo>
                    <a:lnTo>
                      <a:pt x="0" y="1"/>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93" name="Freeform 144">
                <a:extLst>
                  <a:ext uri="{FF2B5EF4-FFF2-40B4-BE49-F238E27FC236}">
                    <a16:creationId xmlns:a16="http://schemas.microsoft.com/office/drawing/2014/main" id="{6E855B3C-A8CE-4683-8AFA-9FCCC03A8989}"/>
                  </a:ext>
                </a:extLst>
              </p:cNvPr>
              <p:cNvSpPr>
                <a:spLocks/>
              </p:cNvSpPr>
              <p:nvPr/>
            </p:nvSpPr>
            <p:spPr bwMode="auto">
              <a:xfrm>
                <a:off x="751" y="655"/>
                <a:ext cx="53" cy="46"/>
              </a:xfrm>
              <a:custGeom>
                <a:avLst/>
                <a:gdLst>
                  <a:gd name="T0" fmla="*/ 0 w 53"/>
                  <a:gd name="T1" fmla="*/ 0 h 46"/>
                  <a:gd name="T2" fmla="*/ 0 w 53"/>
                  <a:gd name="T3" fmla="*/ 27 h 46"/>
                  <a:gd name="T4" fmla="*/ 1 w 53"/>
                  <a:gd name="T5" fmla="*/ 45 h 46"/>
                  <a:gd name="T6" fmla="*/ 37 w 53"/>
                  <a:gd name="T7" fmla="*/ 45 h 46"/>
                  <a:gd name="T8" fmla="*/ 52 w 53"/>
                  <a:gd name="T9" fmla="*/ 45 h 46"/>
                  <a:gd name="T10" fmla="*/ 52 w 53"/>
                  <a:gd name="T11" fmla="*/ 18 h 46"/>
                  <a:gd name="T12" fmla="*/ 42 w 53"/>
                  <a:gd name="T13" fmla="*/ 17 h 46"/>
                  <a:gd name="T14" fmla="*/ 41 w 53"/>
                  <a:gd name="T15" fmla="*/ 0 h 46"/>
                  <a:gd name="T16" fmla="*/ 0 w 53"/>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3"/>
                  <a:gd name="T28" fmla="*/ 0 h 46"/>
                  <a:gd name="T29" fmla="*/ 53 w 53"/>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3" h="46">
                    <a:moveTo>
                      <a:pt x="0" y="0"/>
                    </a:moveTo>
                    <a:lnTo>
                      <a:pt x="0" y="27"/>
                    </a:lnTo>
                    <a:lnTo>
                      <a:pt x="1" y="45"/>
                    </a:lnTo>
                    <a:lnTo>
                      <a:pt x="37" y="45"/>
                    </a:lnTo>
                    <a:lnTo>
                      <a:pt x="52" y="45"/>
                    </a:lnTo>
                    <a:lnTo>
                      <a:pt x="52" y="18"/>
                    </a:lnTo>
                    <a:lnTo>
                      <a:pt x="42" y="17"/>
                    </a:lnTo>
                    <a:lnTo>
                      <a:pt x="41"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94" name="Freeform 145">
                <a:extLst>
                  <a:ext uri="{FF2B5EF4-FFF2-40B4-BE49-F238E27FC236}">
                    <a16:creationId xmlns:a16="http://schemas.microsoft.com/office/drawing/2014/main" id="{D4E2ACBB-D7E0-490C-B093-A9D22FB89365}"/>
                  </a:ext>
                </a:extLst>
              </p:cNvPr>
              <p:cNvSpPr>
                <a:spLocks/>
              </p:cNvSpPr>
              <p:nvPr/>
            </p:nvSpPr>
            <p:spPr bwMode="auto">
              <a:xfrm>
                <a:off x="751" y="655"/>
                <a:ext cx="54" cy="46"/>
              </a:xfrm>
              <a:custGeom>
                <a:avLst/>
                <a:gdLst>
                  <a:gd name="T0" fmla="*/ 0 w 54"/>
                  <a:gd name="T1" fmla="*/ 0 h 46"/>
                  <a:gd name="T2" fmla="*/ 0 w 54"/>
                  <a:gd name="T3" fmla="*/ 27 h 46"/>
                  <a:gd name="T4" fmla="*/ 1 w 54"/>
                  <a:gd name="T5" fmla="*/ 45 h 46"/>
                  <a:gd name="T6" fmla="*/ 37 w 54"/>
                  <a:gd name="T7" fmla="*/ 45 h 46"/>
                  <a:gd name="T8" fmla="*/ 53 w 54"/>
                  <a:gd name="T9" fmla="*/ 45 h 46"/>
                  <a:gd name="T10" fmla="*/ 53 w 54"/>
                  <a:gd name="T11" fmla="*/ 18 h 46"/>
                  <a:gd name="T12" fmla="*/ 42 w 54"/>
                  <a:gd name="T13" fmla="*/ 17 h 46"/>
                  <a:gd name="T14" fmla="*/ 42 w 54"/>
                  <a:gd name="T15" fmla="*/ 0 h 46"/>
                  <a:gd name="T16" fmla="*/ 0 w 54"/>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4"/>
                  <a:gd name="T28" fmla="*/ 0 h 46"/>
                  <a:gd name="T29" fmla="*/ 54 w 54"/>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4" h="46">
                    <a:moveTo>
                      <a:pt x="0" y="0"/>
                    </a:moveTo>
                    <a:lnTo>
                      <a:pt x="0" y="27"/>
                    </a:lnTo>
                    <a:lnTo>
                      <a:pt x="1" y="45"/>
                    </a:lnTo>
                    <a:lnTo>
                      <a:pt x="37" y="45"/>
                    </a:lnTo>
                    <a:lnTo>
                      <a:pt x="53" y="45"/>
                    </a:lnTo>
                    <a:lnTo>
                      <a:pt x="53" y="18"/>
                    </a:lnTo>
                    <a:lnTo>
                      <a:pt x="42" y="17"/>
                    </a:lnTo>
                    <a:lnTo>
                      <a:pt x="42" y="0"/>
                    </a:lnTo>
                    <a:lnTo>
                      <a:pt x="0"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95" name="Freeform 146">
                <a:extLst>
                  <a:ext uri="{FF2B5EF4-FFF2-40B4-BE49-F238E27FC236}">
                    <a16:creationId xmlns:a16="http://schemas.microsoft.com/office/drawing/2014/main" id="{9EB15E78-9CC0-4818-B3E3-017EC14EFEC8}"/>
                  </a:ext>
                </a:extLst>
              </p:cNvPr>
              <p:cNvSpPr>
                <a:spLocks/>
              </p:cNvSpPr>
              <p:nvPr/>
            </p:nvSpPr>
            <p:spPr bwMode="auto">
              <a:xfrm>
                <a:off x="643" y="552"/>
                <a:ext cx="79" cy="39"/>
              </a:xfrm>
              <a:custGeom>
                <a:avLst/>
                <a:gdLst>
                  <a:gd name="T0" fmla="*/ 1 w 79"/>
                  <a:gd name="T1" fmla="*/ 0 h 39"/>
                  <a:gd name="T2" fmla="*/ 76 w 79"/>
                  <a:gd name="T3" fmla="*/ 1 h 39"/>
                  <a:gd name="T4" fmla="*/ 78 w 79"/>
                  <a:gd name="T5" fmla="*/ 29 h 39"/>
                  <a:gd name="T6" fmla="*/ 55 w 79"/>
                  <a:gd name="T7" fmla="*/ 30 h 39"/>
                  <a:gd name="T8" fmla="*/ 55 w 79"/>
                  <a:gd name="T9" fmla="*/ 37 h 39"/>
                  <a:gd name="T10" fmla="*/ 0 w 79"/>
                  <a:gd name="T11" fmla="*/ 38 h 39"/>
                  <a:gd name="T12" fmla="*/ 1 w 79"/>
                  <a:gd name="T13" fmla="*/ 0 h 39"/>
                  <a:gd name="T14" fmla="*/ 0 60000 65536"/>
                  <a:gd name="T15" fmla="*/ 0 60000 65536"/>
                  <a:gd name="T16" fmla="*/ 0 60000 65536"/>
                  <a:gd name="T17" fmla="*/ 0 60000 65536"/>
                  <a:gd name="T18" fmla="*/ 0 60000 65536"/>
                  <a:gd name="T19" fmla="*/ 0 60000 65536"/>
                  <a:gd name="T20" fmla="*/ 0 60000 65536"/>
                  <a:gd name="T21" fmla="*/ 0 w 79"/>
                  <a:gd name="T22" fmla="*/ 0 h 39"/>
                  <a:gd name="T23" fmla="*/ 79 w 79"/>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9" h="39">
                    <a:moveTo>
                      <a:pt x="1" y="0"/>
                    </a:moveTo>
                    <a:lnTo>
                      <a:pt x="76" y="1"/>
                    </a:lnTo>
                    <a:lnTo>
                      <a:pt x="78" y="29"/>
                    </a:lnTo>
                    <a:lnTo>
                      <a:pt x="55" y="30"/>
                    </a:lnTo>
                    <a:lnTo>
                      <a:pt x="55" y="37"/>
                    </a:lnTo>
                    <a:lnTo>
                      <a:pt x="0" y="38"/>
                    </a:lnTo>
                    <a:lnTo>
                      <a:pt x="1" y="0"/>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796" name="Freeform 147">
                <a:extLst>
                  <a:ext uri="{FF2B5EF4-FFF2-40B4-BE49-F238E27FC236}">
                    <a16:creationId xmlns:a16="http://schemas.microsoft.com/office/drawing/2014/main" id="{0AEA2826-1CFC-45D8-8744-0A8FE79C8201}"/>
                  </a:ext>
                </a:extLst>
              </p:cNvPr>
              <p:cNvSpPr>
                <a:spLocks/>
              </p:cNvSpPr>
              <p:nvPr/>
            </p:nvSpPr>
            <p:spPr bwMode="auto">
              <a:xfrm>
                <a:off x="690" y="711"/>
                <a:ext cx="64" cy="47"/>
              </a:xfrm>
              <a:custGeom>
                <a:avLst/>
                <a:gdLst>
                  <a:gd name="T0" fmla="*/ 5 w 64"/>
                  <a:gd name="T1" fmla="*/ 9 h 47"/>
                  <a:gd name="T2" fmla="*/ 2 w 64"/>
                  <a:gd name="T3" fmla="*/ 10 h 47"/>
                  <a:gd name="T4" fmla="*/ 0 w 64"/>
                  <a:gd name="T5" fmla="*/ 4 h 47"/>
                  <a:gd name="T6" fmla="*/ 5 w 64"/>
                  <a:gd name="T7" fmla="*/ 0 h 47"/>
                  <a:gd name="T8" fmla="*/ 63 w 64"/>
                  <a:gd name="T9" fmla="*/ 1 h 47"/>
                  <a:gd name="T10" fmla="*/ 60 w 64"/>
                  <a:gd name="T11" fmla="*/ 46 h 47"/>
                  <a:gd name="T12" fmla="*/ 6 w 64"/>
                  <a:gd name="T13" fmla="*/ 46 h 47"/>
                  <a:gd name="T14" fmla="*/ 5 w 64"/>
                  <a:gd name="T15" fmla="*/ 9 h 47"/>
                  <a:gd name="T16" fmla="*/ 0 60000 65536"/>
                  <a:gd name="T17" fmla="*/ 0 60000 65536"/>
                  <a:gd name="T18" fmla="*/ 0 60000 65536"/>
                  <a:gd name="T19" fmla="*/ 0 60000 65536"/>
                  <a:gd name="T20" fmla="*/ 0 60000 65536"/>
                  <a:gd name="T21" fmla="*/ 0 60000 65536"/>
                  <a:gd name="T22" fmla="*/ 0 60000 65536"/>
                  <a:gd name="T23" fmla="*/ 0 60000 65536"/>
                  <a:gd name="T24" fmla="*/ 0 w 64"/>
                  <a:gd name="T25" fmla="*/ 0 h 47"/>
                  <a:gd name="T26" fmla="*/ 64 w 64"/>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4" h="47">
                    <a:moveTo>
                      <a:pt x="5" y="9"/>
                    </a:moveTo>
                    <a:lnTo>
                      <a:pt x="2" y="10"/>
                    </a:lnTo>
                    <a:lnTo>
                      <a:pt x="0" y="4"/>
                    </a:lnTo>
                    <a:lnTo>
                      <a:pt x="5" y="0"/>
                    </a:lnTo>
                    <a:lnTo>
                      <a:pt x="63" y="1"/>
                    </a:lnTo>
                    <a:lnTo>
                      <a:pt x="60" y="46"/>
                    </a:lnTo>
                    <a:lnTo>
                      <a:pt x="6" y="46"/>
                    </a:lnTo>
                    <a:lnTo>
                      <a:pt x="5" y="9"/>
                    </a:lnTo>
                  </a:path>
                </a:pathLst>
              </a:custGeom>
              <a:solidFill>
                <a:schemeClr val="bg2"/>
              </a:solidFill>
              <a:ln w="9525" cap="rnd">
                <a:solidFill>
                  <a:schemeClr val="bg2"/>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21512" name="Group 148">
              <a:extLst>
                <a:ext uri="{FF2B5EF4-FFF2-40B4-BE49-F238E27FC236}">
                  <a16:creationId xmlns:a16="http://schemas.microsoft.com/office/drawing/2014/main" id="{1243EC4F-4E7C-4536-91D4-6D1D2DD10A9D}"/>
                </a:ext>
              </a:extLst>
            </p:cNvPr>
            <p:cNvGrpSpPr>
              <a:grpSpLocks/>
            </p:cNvGrpSpPr>
            <p:nvPr/>
          </p:nvGrpSpPr>
          <p:grpSpPr bwMode="auto">
            <a:xfrm>
              <a:off x="617" y="342"/>
              <a:ext cx="575" cy="556"/>
              <a:chOff x="524" y="416"/>
              <a:chExt cx="523" cy="472"/>
            </a:xfrm>
          </p:grpSpPr>
          <p:sp>
            <p:nvSpPr>
              <p:cNvPr id="21513" name="Freeform 149">
                <a:extLst>
                  <a:ext uri="{FF2B5EF4-FFF2-40B4-BE49-F238E27FC236}">
                    <a16:creationId xmlns:a16="http://schemas.microsoft.com/office/drawing/2014/main" id="{5122E4D3-67A2-45DC-93C7-3E70730E4454}"/>
                  </a:ext>
                </a:extLst>
              </p:cNvPr>
              <p:cNvSpPr>
                <a:spLocks/>
              </p:cNvSpPr>
              <p:nvPr/>
            </p:nvSpPr>
            <p:spPr bwMode="auto">
              <a:xfrm>
                <a:off x="777" y="700"/>
                <a:ext cx="38" cy="63"/>
              </a:xfrm>
              <a:custGeom>
                <a:avLst/>
                <a:gdLst>
                  <a:gd name="T0" fmla="*/ 0 w 38"/>
                  <a:gd name="T1" fmla="*/ 16 h 63"/>
                  <a:gd name="T2" fmla="*/ 0 w 38"/>
                  <a:gd name="T3" fmla="*/ 20 h 63"/>
                  <a:gd name="T4" fmla="*/ 6 w 38"/>
                  <a:gd name="T5" fmla="*/ 32 h 63"/>
                  <a:gd name="T6" fmla="*/ 4 w 38"/>
                  <a:gd name="T7" fmla="*/ 35 h 63"/>
                  <a:gd name="T8" fmla="*/ 15 w 38"/>
                  <a:gd name="T9" fmla="*/ 48 h 63"/>
                  <a:gd name="T10" fmla="*/ 17 w 38"/>
                  <a:gd name="T11" fmla="*/ 54 h 63"/>
                  <a:gd name="T12" fmla="*/ 21 w 38"/>
                  <a:gd name="T13" fmla="*/ 60 h 63"/>
                  <a:gd name="T14" fmla="*/ 21 w 38"/>
                  <a:gd name="T15" fmla="*/ 62 h 63"/>
                  <a:gd name="T16" fmla="*/ 37 w 38"/>
                  <a:gd name="T17" fmla="*/ 62 h 63"/>
                  <a:gd name="T18" fmla="*/ 37 w 38"/>
                  <a:gd name="T19" fmla="*/ 27 h 63"/>
                  <a:gd name="T20" fmla="*/ 37 w 38"/>
                  <a:gd name="T21" fmla="*/ 0 h 63"/>
                  <a:gd name="T22" fmla="*/ 26 w 38"/>
                  <a:gd name="T23" fmla="*/ 0 h 63"/>
                  <a:gd name="T24" fmla="*/ 11 w 38"/>
                  <a:gd name="T25" fmla="*/ 0 h 63"/>
                  <a:gd name="T26" fmla="*/ 10 w 38"/>
                  <a:gd name="T27" fmla="*/ 7 h 63"/>
                  <a:gd name="T28" fmla="*/ 9 w 38"/>
                  <a:gd name="T29" fmla="*/ 9 h 63"/>
                  <a:gd name="T30" fmla="*/ 6 w 38"/>
                  <a:gd name="T31" fmla="*/ 8 h 63"/>
                  <a:gd name="T32" fmla="*/ 5 w 38"/>
                  <a:gd name="T33" fmla="*/ 14 h 63"/>
                  <a:gd name="T34" fmla="*/ 1 w 38"/>
                  <a:gd name="T35" fmla="*/ 14 h 63"/>
                  <a:gd name="T36" fmla="*/ 0 w 38"/>
                  <a:gd name="T37" fmla="*/ 16 h 6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8"/>
                  <a:gd name="T58" fmla="*/ 0 h 63"/>
                  <a:gd name="T59" fmla="*/ 38 w 38"/>
                  <a:gd name="T60" fmla="*/ 63 h 6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8" h="63">
                    <a:moveTo>
                      <a:pt x="0" y="16"/>
                    </a:moveTo>
                    <a:lnTo>
                      <a:pt x="0" y="20"/>
                    </a:lnTo>
                    <a:lnTo>
                      <a:pt x="6" y="32"/>
                    </a:lnTo>
                    <a:lnTo>
                      <a:pt x="4" y="35"/>
                    </a:lnTo>
                    <a:lnTo>
                      <a:pt x="15" y="48"/>
                    </a:lnTo>
                    <a:lnTo>
                      <a:pt x="17" y="54"/>
                    </a:lnTo>
                    <a:lnTo>
                      <a:pt x="21" y="60"/>
                    </a:lnTo>
                    <a:lnTo>
                      <a:pt x="21" y="62"/>
                    </a:lnTo>
                    <a:lnTo>
                      <a:pt x="37" y="62"/>
                    </a:lnTo>
                    <a:lnTo>
                      <a:pt x="37" y="27"/>
                    </a:lnTo>
                    <a:lnTo>
                      <a:pt x="37" y="0"/>
                    </a:lnTo>
                    <a:lnTo>
                      <a:pt x="26" y="0"/>
                    </a:lnTo>
                    <a:lnTo>
                      <a:pt x="11" y="0"/>
                    </a:lnTo>
                    <a:lnTo>
                      <a:pt x="10" y="7"/>
                    </a:lnTo>
                    <a:lnTo>
                      <a:pt x="9" y="9"/>
                    </a:lnTo>
                    <a:lnTo>
                      <a:pt x="6" y="8"/>
                    </a:lnTo>
                    <a:lnTo>
                      <a:pt x="5" y="14"/>
                    </a:lnTo>
                    <a:lnTo>
                      <a:pt x="1" y="14"/>
                    </a:lnTo>
                    <a:lnTo>
                      <a:pt x="0" y="16"/>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14" name="Freeform 150">
                <a:extLst>
                  <a:ext uri="{FF2B5EF4-FFF2-40B4-BE49-F238E27FC236}">
                    <a16:creationId xmlns:a16="http://schemas.microsoft.com/office/drawing/2014/main" id="{49964B8D-FDE1-4004-9331-590582C8BE4D}"/>
                  </a:ext>
                </a:extLst>
              </p:cNvPr>
              <p:cNvSpPr>
                <a:spLocks/>
              </p:cNvSpPr>
              <p:nvPr/>
            </p:nvSpPr>
            <p:spPr bwMode="auto">
              <a:xfrm>
                <a:off x="777" y="700"/>
                <a:ext cx="40" cy="67"/>
              </a:xfrm>
              <a:custGeom>
                <a:avLst/>
                <a:gdLst>
                  <a:gd name="T0" fmla="*/ 0 w 40"/>
                  <a:gd name="T1" fmla="*/ 17 h 67"/>
                  <a:gd name="T2" fmla="*/ 0 w 40"/>
                  <a:gd name="T3" fmla="*/ 22 h 67"/>
                  <a:gd name="T4" fmla="*/ 7 w 40"/>
                  <a:gd name="T5" fmla="*/ 34 h 67"/>
                  <a:gd name="T6" fmla="*/ 5 w 40"/>
                  <a:gd name="T7" fmla="*/ 38 h 67"/>
                  <a:gd name="T8" fmla="*/ 16 w 40"/>
                  <a:gd name="T9" fmla="*/ 52 h 67"/>
                  <a:gd name="T10" fmla="*/ 17 w 40"/>
                  <a:gd name="T11" fmla="*/ 58 h 67"/>
                  <a:gd name="T12" fmla="*/ 22 w 40"/>
                  <a:gd name="T13" fmla="*/ 64 h 67"/>
                  <a:gd name="T14" fmla="*/ 22 w 40"/>
                  <a:gd name="T15" fmla="*/ 66 h 67"/>
                  <a:gd name="T16" fmla="*/ 39 w 40"/>
                  <a:gd name="T17" fmla="*/ 66 h 67"/>
                  <a:gd name="T18" fmla="*/ 39 w 40"/>
                  <a:gd name="T19" fmla="*/ 28 h 67"/>
                  <a:gd name="T20" fmla="*/ 39 w 40"/>
                  <a:gd name="T21" fmla="*/ 0 h 67"/>
                  <a:gd name="T22" fmla="*/ 27 w 40"/>
                  <a:gd name="T23" fmla="*/ 0 h 67"/>
                  <a:gd name="T24" fmla="*/ 12 w 40"/>
                  <a:gd name="T25" fmla="*/ 0 h 67"/>
                  <a:gd name="T26" fmla="*/ 11 w 40"/>
                  <a:gd name="T27" fmla="*/ 8 h 67"/>
                  <a:gd name="T28" fmla="*/ 10 w 40"/>
                  <a:gd name="T29" fmla="*/ 10 h 67"/>
                  <a:gd name="T30" fmla="*/ 6 w 40"/>
                  <a:gd name="T31" fmla="*/ 9 h 67"/>
                  <a:gd name="T32" fmla="*/ 5 w 40"/>
                  <a:gd name="T33" fmla="*/ 14 h 67"/>
                  <a:gd name="T34" fmla="*/ 1 w 40"/>
                  <a:gd name="T35" fmla="*/ 14 h 67"/>
                  <a:gd name="T36" fmla="*/ 0 w 40"/>
                  <a:gd name="T37" fmla="*/ 17 h 6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
                  <a:gd name="T58" fmla="*/ 0 h 67"/>
                  <a:gd name="T59" fmla="*/ 40 w 40"/>
                  <a:gd name="T60" fmla="*/ 67 h 6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 h="67">
                    <a:moveTo>
                      <a:pt x="0" y="17"/>
                    </a:moveTo>
                    <a:lnTo>
                      <a:pt x="0" y="22"/>
                    </a:lnTo>
                    <a:lnTo>
                      <a:pt x="7" y="34"/>
                    </a:lnTo>
                    <a:lnTo>
                      <a:pt x="5" y="38"/>
                    </a:lnTo>
                    <a:lnTo>
                      <a:pt x="16" y="52"/>
                    </a:lnTo>
                    <a:lnTo>
                      <a:pt x="17" y="58"/>
                    </a:lnTo>
                    <a:lnTo>
                      <a:pt x="22" y="64"/>
                    </a:lnTo>
                    <a:lnTo>
                      <a:pt x="22" y="66"/>
                    </a:lnTo>
                    <a:lnTo>
                      <a:pt x="39" y="66"/>
                    </a:lnTo>
                    <a:lnTo>
                      <a:pt x="39" y="28"/>
                    </a:lnTo>
                    <a:lnTo>
                      <a:pt x="39" y="0"/>
                    </a:lnTo>
                    <a:lnTo>
                      <a:pt x="27" y="0"/>
                    </a:lnTo>
                    <a:lnTo>
                      <a:pt x="12" y="0"/>
                    </a:lnTo>
                    <a:lnTo>
                      <a:pt x="11" y="8"/>
                    </a:lnTo>
                    <a:lnTo>
                      <a:pt x="10" y="10"/>
                    </a:lnTo>
                    <a:lnTo>
                      <a:pt x="6" y="9"/>
                    </a:lnTo>
                    <a:lnTo>
                      <a:pt x="5" y="14"/>
                    </a:lnTo>
                    <a:lnTo>
                      <a:pt x="1" y="14"/>
                    </a:lnTo>
                    <a:lnTo>
                      <a:pt x="0" y="17"/>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15" name="Freeform 151">
                <a:extLst>
                  <a:ext uri="{FF2B5EF4-FFF2-40B4-BE49-F238E27FC236}">
                    <a16:creationId xmlns:a16="http://schemas.microsoft.com/office/drawing/2014/main" id="{BC8E6E83-20F7-45FC-83BB-FAF560AEF5D3}"/>
                  </a:ext>
                </a:extLst>
              </p:cNvPr>
              <p:cNvSpPr>
                <a:spLocks/>
              </p:cNvSpPr>
              <p:nvPr/>
            </p:nvSpPr>
            <p:spPr bwMode="auto">
              <a:xfrm>
                <a:off x="697" y="445"/>
                <a:ext cx="53" cy="71"/>
              </a:xfrm>
              <a:custGeom>
                <a:avLst/>
                <a:gdLst>
                  <a:gd name="T0" fmla="*/ 0 w 53"/>
                  <a:gd name="T1" fmla="*/ 6 h 71"/>
                  <a:gd name="T2" fmla="*/ 0 w 53"/>
                  <a:gd name="T3" fmla="*/ 22 h 71"/>
                  <a:gd name="T4" fmla="*/ 2 w 53"/>
                  <a:gd name="T5" fmla="*/ 23 h 71"/>
                  <a:gd name="T6" fmla="*/ 3 w 53"/>
                  <a:gd name="T7" fmla="*/ 52 h 71"/>
                  <a:gd name="T8" fmla="*/ 3 w 53"/>
                  <a:gd name="T9" fmla="*/ 70 h 71"/>
                  <a:gd name="T10" fmla="*/ 21 w 53"/>
                  <a:gd name="T11" fmla="*/ 69 h 71"/>
                  <a:gd name="T12" fmla="*/ 52 w 53"/>
                  <a:gd name="T13" fmla="*/ 69 h 71"/>
                  <a:gd name="T14" fmla="*/ 52 w 53"/>
                  <a:gd name="T15" fmla="*/ 52 h 71"/>
                  <a:gd name="T16" fmla="*/ 42 w 53"/>
                  <a:gd name="T17" fmla="*/ 52 h 71"/>
                  <a:gd name="T18" fmla="*/ 42 w 53"/>
                  <a:gd name="T19" fmla="*/ 44 h 71"/>
                  <a:gd name="T20" fmla="*/ 32 w 53"/>
                  <a:gd name="T21" fmla="*/ 43 h 71"/>
                  <a:gd name="T22" fmla="*/ 31 w 53"/>
                  <a:gd name="T23" fmla="*/ 7 h 71"/>
                  <a:gd name="T24" fmla="*/ 20 w 53"/>
                  <a:gd name="T25" fmla="*/ 0 h 71"/>
                  <a:gd name="T26" fmla="*/ 5 w 53"/>
                  <a:gd name="T27" fmla="*/ 8 h 71"/>
                  <a:gd name="T28" fmla="*/ 0 w 53"/>
                  <a:gd name="T29" fmla="*/ 6 h 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3"/>
                  <a:gd name="T46" fmla="*/ 0 h 71"/>
                  <a:gd name="T47" fmla="*/ 53 w 53"/>
                  <a:gd name="T48" fmla="*/ 71 h 7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3" h="71">
                    <a:moveTo>
                      <a:pt x="0" y="6"/>
                    </a:moveTo>
                    <a:lnTo>
                      <a:pt x="0" y="22"/>
                    </a:lnTo>
                    <a:lnTo>
                      <a:pt x="2" y="23"/>
                    </a:lnTo>
                    <a:lnTo>
                      <a:pt x="3" y="52"/>
                    </a:lnTo>
                    <a:lnTo>
                      <a:pt x="3" y="70"/>
                    </a:lnTo>
                    <a:lnTo>
                      <a:pt x="21" y="69"/>
                    </a:lnTo>
                    <a:lnTo>
                      <a:pt x="52" y="69"/>
                    </a:lnTo>
                    <a:lnTo>
                      <a:pt x="52" y="52"/>
                    </a:lnTo>
                    <a:lnTo>
                      <a:pt x="42" y="52"/>
                    </a:lnTo>
                    <a:lnTo>
                      <a:pt x="42" y="44"/>
                    </a:lnTo>
                    <a:lnTo>
                      <a:pt x="32" y="43"/>
                    </a:lnTo>
                    <a:lnTo>
                      <a:pt x="31" y="7"/>
                    </a:lnTo>
                    <a:lnTo>
                      <a:pt x="20" y="0"/>
                    </a:lnTo>
                    <a:lnTo>
                      <a:pt x="5" y="8"/>
                    </a:lnTo>
                    <a:lnTo>
                      <a:pt x="0" y="6"/>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16" name="Freeform 152">
                <a:extLst>
                  <a:ext uri="{FF2B5EF4-FFF2-40B4-BE49-F238E27FC236}">
                    <a16:creationId xmlns:a16="http://schemas.microsoft.com/office/drawing/2014/main" id="{585E4AFB-0436-49CD-81B4-28DC1013D946}"/>
                  </a:ext>
                </a:extLst>
              </p:cNvPr>
              <p:cNvSpPr>
                <a:spLocks/>
              </p:cNvSpPr>
              <p:nvPr/>
            </p:nvSpPr>
            <p:spPr bwMode="auto">
              <a:xfrm>
                <a:off x="697" y="445"/>
                <a:ext cx="56" cy="74"/>
              </a:xfrm>
              <a:custGeom>
                <a:avLst/>
                <a:gdLst>
                  <a:gd name="T0" fmla="*/ 0 w 56"/>
                  <a:gd name="T1" fmla="*/ 7 h 74"/>
                  <a:gd name="T2" fmla="*/ 0 w 56"/>
                  <a:gd name="T3" fmla="*/ 23 h 74"/>
                  <a:gd name="T4" fmla="*/ 3 w 56"/>
                  <a:gd name="T5" fmla="*/ 24 h 74"/>
                  <a:gd name="T6" fmla="*/ 3 w 56"/>
                  <a:gd name="T7" fmla="*/ 54 h 74"/>
                  <a:gd name="T8" fmla="*/ 3 w 56"/>
                  <a:gd name="T9" fmla="*/ 73 h 74"/>
                  <a:gd name="T10" fmla="*/ 22 w 56"/>
                  <a:gd name="T11" fmla="*/ 72 h 74"/>
                  <a:gd name="T12" fmla="*/ 55 w 56"/>
                  <a:gd name="T13" fmla="*/ 72 h 74"/>
                  <a:gd name="T14" fmla="*/ 55 w 56"/>
                  <a:gd name="T15" fmla="*/ 55 h 74"/>
                  <a:gd name="T16" fmla="*/ 44 w 56"/>
                  <a:gd name="T17" fmla="*/ 54 h 74"/>
                  <a:gd name="T18" fmla="*/ 44 w 56"/>
                  <a:gd name="T19" fmla="*/ 46 h 74"/>
                  <a:gd name="T20" fmla="*/ 34 w 56"/>
                  <a:gd name="T21" fmla="*/ 45 h 74"/>
                  <a:gd name="T22" fmla="*/ 33 w 56"/>
                  <a:gd name="T23" fmla="*/ 7 h 74"/>
                  <a:gd name="T24" fmla="*/ 21 w 56"/>
                  <a:gd name="T25" fmla="*/ 0 h 74"/>
                  <a:gd name="T26" fmla="*/ 5 w 56"/>
                  <a:gd name="T27" fmla="*/ 9 h 74"/>
                  <a:gd name="T28" fmla="*/ 0 w 56"/>
                  <a:gd name="T29" fmla="*/ 7 h 7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6"/>
                  <a:gd name="T46" fmla="*/ 0 h 74"/>
                  <a:gd name="T47" fmla="*/ 56 w 56"/>
                  <a:gd name="T48" fmla="*/ 74 h 7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6" h="74">
                    <a:moveTo>
                      <a:pt x="0" y="7"/>
                    </a:moveTo>
                    <a:lnTo>
                      <a:pt x="0" y="23"/>
                    </a:lnTo>
                    <a:lnTo>
                      <a:pt x="3" y="24"/>
                    </a:lnTo>
                    <a:lnTo>
                      <a:pt x="3" y="54"/>
                    </a:lnTo>
                    <a:lnTo>
                      <a:pt x="3" y="73"/>
                    </a:lnTo>
                    <a:lnTo>
                      <a:pt x="22" y="72"/>
                    </a:lnTo>
                    <a:lnTo>
                      <a:pt x="55" y="72"/>
                    </a:lnTo>
                    <a:lnTo>
                      <a:pt x="55" y="55"/>
                    </a:lnTo>
                    <a:lnTo>
                      <a:pt x="44" y="54"/>
                    </a:lnTo>
                    <a:lnTo>
                      <a:pt x="44" y="46"/>
                    </a:lnTo>
                    <a:lnTo>
                      <a:pt x="34" y="45"/>
                    </a:lnTo>
                    <a:lnTo>
                      <a:pt x="33" y="7"/>
                    </a:lnTo>
                    <a:lnTo>
                      <a:pt x="21" y="0"/>
                    </a:lnTo>
                    <a:lnTo>
                      <a:pt x="5" y="9"/>
                    </a:lnTo>
                    <a:lnTo>
                      <a:pt x="0" y="7"/>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17" name="Freeform 153">
                <a:extLst>
                  <a:ext uri="{FF2B5EF4-FFF2-40B4-BE49-F238E27FC236}">
                    <a16:creationId xmlns:a16="http://schemas.microsoft.com/office/drawing/2014/main" id="{85DD74E2-9B9C-4F6B-81DD-C501E72B0478}"/>
                  </a:ext>
                </a:extLst>
              </p:cNvPr>
              <p:cNvSpPr>
                <a:spLocks/>
              </p:cNvSpPr>
              <p:nvPr/>
            </p:nvSpPr>
            <p:spPr bwMode="auto">
              <a:xfrm>
                <a:off x="589" y="552"/>
                <a:ext cx="53" cy="46"/>
              </a:xfrm>
              <a:custGeom>
                <a:avLst/>
                <a:gdLst>
                  <a:gd name="T0" fmla="*/ 1 w 53"/>
                  <a:gd name="T1" fmla="*/ 0 h 46"/>
                  <a:gd name="T2" fmla="*/ 0 w 53"/>
                  <a:gd name="T3" fmla="*/ 44 h 46"/>
                  <a:gd name="T4" fmla="*/ 40 w 53"/>
                  <a:gd name="T5" fmla="*/ 45 h 46"/>
                  <a:gd name="T6" fmla="*/ 50 w 53"/>
                  <a:gd name="T7" fmla="*/ 45 h 46"/>
                  <a:gd name="T8" fmla="*/ 51 w 53"/>
                  <a:gd name="T9" fmla="*/ 36 h 46"/>
                  <a:gd name="T10" fmla="*/ 52 w 53"/>
                  <a:gd name="T11" fmla="*/ 1 h 46"/>
                  <a:gd name="T12" fmla="*/ 11 w 53"/>
                  <a:gd name="T13" fmla="*/ 0 h 46"/>
                  <a:gd name="T14" fmla="*/ 1 w 53"/>
                  <a:gd name="T15" fmla="*/ 0 h 46"/>
                  <a:gd name="T16" fmla="*/ 0 60000 65536"/>
                  <a:gd name="T17" fmla="*/ 0 60000 65536"/>
                  <a:gd name="T18" fmla="*/ 0 60000 65536"/>
                  <a:gd name="T19" fmla="*/ 0 60000 65536"/>
                  <a:gd name="T20" fmla="*/ 0 60000 65536"/>
                  <a:gd name="T21" fmla="*/ 0 60000 65536"/>
                  <a:gd name="T22" fmla="*/ 0 60000 65536"/>
                  <a:gd name="T23" fmla="*/ 0 60000 65536"/>
                  <a:gd name="T24" fmla="*/ 0 w 53"/>
                  <a:gd name="T25" fmla="*/ 0 h 46"/>
                  <a:gd name="T26" fmla="*/ 53 w 53"/>
                  <a:gd name="T27" fmla="*/ 46 h 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 h="46">
                    <a:moveTo>
                      <a:pt x="1" y="0"/>
                    </a:moveTo>
                    <a:lnTo>
                      <a:pt x="0" y="44"/>
                    </a:lnTo>
                    <a:lnTo>
                      <a:pt x="40" y="45"/>
                    </a:lnTo>
                    <a:lnTo>
                      <a:pt x="50" y="45"/>
                    </a:lnTo>
                    <a:lnTo>
                      <a:pt x="51" y="36"/>
                    </a:lnTo>
                    <a:lnTo>
                      <a:pt x="52" y="1"/>
                    </a:lnTo>
                    <a:lnTo>
                      <a:pt x="11" y="0"/>
                    </a:lnTo>
                    <a:lnTo>
                      <a:pt x="1"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18" name="Freeform 154">
                <a:extLst>
                  <a:ext uri="{FF2B5EF4-FFF2-40B4-BE49-F238E27FC236}">
                    <a16:creationId xmlns:a16="http://schemas.microsoft.com/office/drawing/2014/main" id="{2917D3F6-9749-4AB5-B5DF-97CB08560324}"/>
                  </a:ext>
                </a:extLst>
              </p:cNvPr>
              <p:cNvSpPr>
                <a:spLocks/>
              </p:cNvSpPr>
              <p:nvPr/>
            </p:nvSpPr>
            <p:spPr bwMode="auto">
              <a:xfrm>
                <a:off x="589" y="552"/>
                <a:ext cx="56" cy="47"/>
              </a:xfrm>
              <a:custGeom>
                <a:avLst/>
                <a:gdLst>
                  <a:gd name="T0" fmla="*/ 1 w 56"/>
                  <a:gd name="T1" fmla="*/ 0 h 47"/>
                  <a:gd name="T2" fmla="*/ 0 w 56"/>
                  <a:gd name="T3" fmla="*/ 45 h 47"/>
                  <a:gd name="T4" fmla="*/ 42 w 56"/>
                  <a:gd name="T5" fmla="*/ 46 h 47"/>
                  <a:gd name="T6" fmla="*/ 53 w 56"/>
                  <a:gd name="T7" fmla="*/ 46 h 47"/>
                  <a:gd name="T8" fmla="*/ 54 w 56"/>
                  <a:gd name="T9" fmla="*/ 36 h 47"/>
                  <a:gd name="T10" fmla="*/ 55 w 56"/>
                  <a:gd name="T11" fmla="*/ 1 h 47"/>
                  <a:gd name="T12" fmla="*/ 11 w 56"/>
                  <a:gd name="T13" fmla="*/ 0 h 47"/>
                  <a:gd name="T14" fmla="*/ 1 w 56"/>
                  <a:gd name="T15" fmla="*/ 0 h 47"/>
                  <a:gd name="T16" fmla="*/ 0 60000 65536"/>
                  <a:gd name="T17" fmla="*/ 0 60000 65536"/>
                  <a:gd name="T18" fmla="*/ 0 60000 65536"/>
                  <a:gd name="T19" fmla="*/ 0 60000 65536"/>
                  <a:gd name="T20" fmla="*/ 0 60000 65536"/>
                  <a:gd name="T21" fmla="*/ 0 60000 65536"/>
                  <a:gd name="T22" fmla="*/ 0 60000 65536"/>
                  <a:gd name="T23" fmla="*/ 0 60000 65536"/>
                  <a:gd name="T24" fmla="*/ 0 w 56"/>
                  <a:gd name="T25" fmla="*/ 0 h 47"/>
                  <a:gd name="T26" fmla="*/ 56 w 56"/>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6" h="47">
                    <a:moveTo>
                      <a:pt x="1" y="0"/>
                    </a:moveTo>
                    <a:lnTo>
                      <a:pt x="0" y="45"/>
                    </a:lnTo>
                    <a:lnTo>
                      <a:pt x="42" y="46"/>
                    </a:lnTo>
                    <a:lnTo>
                      <a:pt x="53" y="46"/>
                    </a:lnTo>
                    <a:lnTo>
                      <a:pt x="54" y="36"/>
                    </a:lnTo>
                    <a:lnTo>
                      <a:pt x="55" y="1"/>
                    </a:lnTo>
                    <a:lnTo>
                      <a:pt x="11" y="0"/>
                    </a:lnTo>
                    <a:lnTo>
                      <a:pt x="1"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19" name="Freeform 155">
                <a:extLst>
                  <a:ext uri="{FF2B5EF4-FFF2-40B4-BE49-F238E27FC236}">
                    <a16:creationId xmlns:a16="http://schemas.microsoft.com/office/drawing/2014/main" id="{8A1A62FB-3327-4032-80D9-AD17DB748A9D}"/>
                  </a:ext>
                </a:extLst>
              </p:cNvPr>
              <p:cNvSpPr>
                <a:spLocks/>
              </p:cNvSpPr>
              <p:nvPr/>
            </p:nvSpPr>
            <p:spPr bwMode="auto">
              <a:xfrm>
                <a:off x="644" y="416"/>
                <a:ext cx="67" cy="82"/>
              </a:xfrm>
              <a:custGeom>
                <a:avLst/>
                <a:gdLst>
                  <a:gd name="T0" fmla="*/ 0 w 67"/>
                  <a:gd name="T1" fmla="*/ 20 h 82"/>
                  <a:gd name="T2" fmla="*/ 0 w 67"/>
                  <a:gd name="T3" fmla="*/ 80 h 82"/>
                  <a:gd name="T4" fmla="*/ 54 w 67"/>
                  <a:gd name="T5" fmla="*/ 81 h 82"/>
                  <a:gd name="T6" fmla="*/ 54 w 67"/>
                  <a:gd name="T7" fmla="*/ 52 h 82"/>
                  <a:gd name="T8" fmla="*/ 51 w 67"/>
                  <a:gd name="T9" fmla="*/ 51 h 82"/>
                  <a:gd name="T10" fmla="*/ 51 w 67"/>
                  <a:gd name="T11" fmla="*/ 34 h 82"/>
                  <a:gd name="T12" fmla="*/ 59 w 67"/>
                  <a:gd name="T13" fmla="*/ 28 h 82"/>
                  <a:gd name="T14" fmla="*/ 60 w 67"/>
                  <a:gd name="T15" fmla="*/ 16 h 82"/>
                  <a:gd name="T16" fmla="*/ 65 w 67"/>
                  <a:gd name="T17" fmla="*/ 12 h 82"/>
                  <a:gd name="T18" fmla="*/ 66 w 67"/>
                  <a:gd name="T19" fmla="*/ 4 h 82"/>
                  <a:gd name="T20" fmla="*/ 62 w 67"/>
                  <a:gd name="T21" fmla="*/ 3 h 82"/>
                  <a:gd name="T22" fmla="*/ 59 w 67"/>
                  <a:gd name="T23" fmla="*/ 0 h 82"/>
                  <a:gd name="T24" fmla="*/ 49 w 67"/>
                  <a:gd name="T25" fmla="*/ 2 h 82"/>
                  <a:gd name="T26" fmla="*/ 32 w 67"/>
                  <a:gd name="T27" fmla="*/ 10 h 82"/>
                  <a:gd name="T28" fmla="*/ 26 w 67"/>
                  <a:gd name="T29" fmla="*/ 10 h 82"/>
                  <a:gd name="T30" fmla="*/ 19 w 67"/>
                  <a:gd name="T31" fmla="*/ 14 h 82"/>
                  <a:gd name="T32" fmla="*/ 0 w 67"/>
                  <a:gd name="T33" fmla="*/ 20 h 8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7"/>
                  <a:gd name="T52" fmla="*/ 0 h 82"/>
                  <a:gd name="T53" fmla="*/ 67 w 67"/>
                  <a:gd name="T54" fmla="*/ 82 h 8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7" h="82">
                    <a:moveTo>
                      <a:pt x="0" y="20"/>
                    </a:moveTo>
                    <a:lnTo>
                      <a:pt x="0" y="80"/>
                    </a:lnTo>
                    <a:lnTo>
                      <a:pt x="54" y="81"/>
                    </a:lnTo>
                    <a:lnTo>
                      <a:pt x="54" y="52"/>
                    </a:lnTo>
                    <a:lnTo>
                      <a:pt x="51" y="51"/>
                    </a:lnTo>
                    <a:lnTo>
                      <a:pt x="51" y="34"/>
                    </a:lnTo>
                    <a:lnTo>
                      <a:pt x="59" y="28"/>
                    </a:lnTo>
                    <a:lnTo>
                      <a:pt x="60" y="16"/>
                    </a:lnTo>
                    <a:lnTo>
                      <a:pt x="65" y="12"/>
                    </a:lnTo>
                    <a:lnTo>
                      <a:pt x="66" y="4"/>
                    </a:lnTo>
                    <a:lnTo>
                      <a:pt x="62" y="3"/>
                    </a:lnTo>
                    <a:lnTo>
                      <a:pt x="59" y="0"/>
                    </a:lnTo>
                    <a:lnTo>
                      <a:pt x="49" y="2"/>
                    </a:lnTo>
                    <a:lnTo>
                      <a:pt x="32" y="10"/>
                    </a:lnTo>
                    <a:lnTo>
                      <a:pt x="26" y="10"/>
                    </a:lnTo>
                    <a:lnTo>
                      <a:pt x="19" y="14"/>
                    </a:lnTo>
                    <a:lnTo>
                      <a:pt x="0" y="2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20" name="Freeform 156">
                <a:extLst>
                  <a:ext uri="{FF2B5EF4-FFF2-40B4-BE49-F238E27FC236}">
                    <a16:creationId xmlns:a16="http://schemas.microsoft.com/office/drawing/2014/main" id="{1F541F1E-D1F9-4A98-BD80-4A1C08F75611}"/>
                  </a:ext>
                </a:extLst>
              </p:cNvPr>
              <p:cNvSpPr>
                <a:spLocks/>
              </p:cNvSpPr>
              <p:nvPr/>
            </p:nvSpPr>
            <p:spPr bwMode="auto">
              <a:xfrm>
                <a:off x="644" y="416"/>
                <a:ext cx="69" cy="84"/>
              </a:xfrm>
              <a:custGeom>
                <a:avLst/>
                <a:gdLst>
                  <a:gd name="T0" fmla="*/ 0 w 69"/>
                  <a:gd name="T1" fmla="*/ 21 h 84"/>
                  <a:gd name="T2" fmla="*/ 0 w 69"/>
                  <a:gd name="T3" fmla="*/ 82 h 84"/>
                  <a:gd name="T4" fmla="*/ 56 w 69"/>
                  <a:gd name="T5" fmla="*/ 83 h 84"/>
                  <a:gd name="T6" fmla="*/ 55 w 69"/>
                  <a:gd name="T7" fmla="*/ 53 h 84"/>
                  <a:gd name="T8" fmla="*/ 53 w 69"/>
                  <a:gd name="T9" fmla="*/ 52 h 84"/>
                  <a:gd name="T10" fmla="*/ 53 w 69"/>
                  <a:gd name="T11" fmla="*/ 35 h 84"/>
                  <a:gd name="T12" fmla="*/ 61 w 69"/>
                  <a:gd name="T13" fmla="*/ 29 h 84"/>
                  <a:gd name="T14" fmla="*/ 62 w 69"/>
                  <a:gd name="T15" fmla="*/ 16 h 84"/>
                  <a:gd name="T16" fmla="*/ 67 w 69"/>
                  <a:gd name="T17" fmla="*/ 12 h 84"/>
                  <a:gd name="T18" fmla="*/ 68 w 69"/>
                  <a:gd name="T19" fmla="*/ 4 h 84"/>
                  <a:gd name="T20" fmla="*/ 64 w 69"/>
                  <a:gd name="T21" fmla="*/ 3 h 84"/>
                  <a:gd name="T22" fmla="*/ 61 w 69"/>
                  <a:gd name="T23" fmla="*/ 0 h 84"/>
                  <a:gd name="T24" fmla="*/ 50 w 69"/>
                  <a:gd name="T25" fmla="*/ 2 h 84"/>
                  <a:gd name="T26" fmla="*/ 33 w 69"/>
                  <a:gd name="T27" fmla="*/ 11 h 84"/>
                  <a:gd name="T28" fmla="*/ 27 w 69"/>
                  <a:gd name="T29" fmla="*/ 10 h 84"/>
                  <a:gd name="T30" fmla="*/ 20 w 69"/>
                  <a:gd name="T31" fmla="*/ 15 h 84"/>
                  <a:gd name="T32" fmla="*/ 0 w 69"/>
                  <a:gd name="T33" fmla="*/ 21 h 8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
                  <a:gd name="T52" fmla="*/ 0 h 84"/>
                  <a:gd name="T53" fmla="*/ 69 w 69"/>
                  <a:gd name="T54" fmla="*/ 84 h 8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 h="84">
                    <a:moveTo>
                      <a:pt x="0" y="21"/>
                    </a:moveTo>
                    <a:lnTo>
                      <a:pt x="0" y="82"/>
                    </a:lnTo>
                    <a:lnTo>
                      <a:pt x="56" y="83"/>
                    </a:lnTo>
                    <a:lnTo>
                      <a:pt x="55" y="53"/>
                    </a:lnTo>
                    <a:lnTo>
                      <a:pt x="53" y="52"/>
                    </a:lnTo>
                    <a:lnTo>
                      <a:pt x="53" y="35"/>
                    </a:lnTo>
                    <a:lnTo>
                      <a:pt x="61" y="29"/>
                    </a:lnTo>
                    <a:lnTo>
                      <a:pt x="62" y="16"/>
                    </a:lnTo>
                    <a:lnTo>
                      <a:pt x="67" y="12"/>
                    </a:lnTo>
                    <a:lnTo>
                      <a:pt x="68" y="4"/>
                    </a:lnTo>
                    <a:lnTo>
                      <a:pt x="64" y="3"/>
                    </a:lnTo>
                    <a:lnTo>
                      <a:pt x="61" y="0"/>
                    </a:lnTo>
                    <a:lnTo>
                      <a:pt x="50" y="2"/>
                    </a:lnTo>
                    <a:lnTo>
                      <a:pt x="33" y="11"/>
                    </a:lnTo>
                    <a:lnTo>
                      <a:pt x="27" y="10"/>
                    </a:lnTo>
                    <a:lnTo>
                      <a:pt x="20" y="15"/>
                    </a:lnTo>
                    <a:lnTo>
                      <a:pt x="0" y="2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21" name="Freeform 157">
                <a:extLst>
                  <a:ext uri="{FF2B5EF4-FFF2-40B4-BE49-F238E27FC236}">
                    <a16:creationId xmlns:a16="http://schemas.microsoft.com/office/drawing/2014/main" id="{004C4FA5-B09E-4F06-9B5D-D653FC8C8647}"/>
                  </a:ext>
                </a:extLst>
              </p:cNvPr>
              <p:cNvSpPr>
                <a:spLocks/>
              </p:cNvSpPr>
              <p:nvPr/>
            </p:nvSpPr>
            <p:spPr bwMode="auto">
              <a:xfrm>
                <a:off x="933" y="652"/>
                <a:ext cx="44" cy="47"/>
              </a:xfrm>
              <a:custGeom>
                <a:avLst/>
                <a:gdLst>
                  <a:gd name="T0" fmla="*/ 0 w 44"/>
                  <a:gd name="T1" fmla="*/ 0 h 47"/>
                  <a:gd name="T2" fmla="*/ 0 w 44"/>
                  <a:gd name="T3" fmla="*/ 3 h 47"/>
                  <a:gd name="T4" fmla="*/ 2 w 44"/>
                  <a:gd name="T5" fmla="*/ 3 h 47"/>
                  <a:gd name="T6" fmla="*/ 2 w 44"/>
                  <a:gd name="T7" fmla="*/ 10 h 47"/>
                  <a:gd name="T8" fmla="*/ 6 w 44"/>
                  <a:gd name="T9" fmla="*/ 11 h 47"/>
                  <a:gd name="T10" fmla="*/ 7 w 44"/>
                  <a:gd name="T11" fmla="*/ 45 h 47"/>
                  <a:gd name="T12" fmla="*/ 20 w 44"/>
                  <a:gd name="T13" fmla="*/ 46 h 47"/>
                  <a:gd name="T14" fmla="*/ 33 w 44"/>
                  <a:gd name="T15" fmla="*/ 45 h 47"/>
                  <a:gd name="T16" fmla="*/ 32 w 44"/>
                  <a:gd name="T17" fmla="*/ 37 h 47"/>
                  <a:gd name="T18" fmla="*/ 43 w 44"/>
                  <a:gd name="T19" fmla="*/ 37 h 47"/>
                  <a:gd name="T20" fmla="*/ 42 w 44"/>
                  <a:gd name="T21" fmla="*/ 3 h 47"/>
                  <a:gd name="T22" fmla="*/ 36 w 44"/>
                  <a:gd name="T23" fmla="*/ 4 h 47"/>
                  <a:gd name="T24" fmla="*/ 31 w 44"/>
                  <a:gd name="T25" fmla="*/ 8 h 47"/>
                  <a:gd name="T26" fmla="*/ 28 w 44"/>
                  <a:gd name="T27" fmla="*/ 14 h 47"/>
                  <a:gd name="T28" fmla="*/ 23 w 44"/>
                  <a:gd name="T29" fmla="*/ 14 h 47"/>
                  <a:gd name="T30" fmla="*/ 21 w 44"/>
                  <a:gd name="T31" fmla="*/ 17 h 47"/>
                  <a:gd name="T32" fmla="*/ 19 w 44"/>
                  <a:gd name="T33" fmla="*/ 14 h 47"/>
                  <a:gd name="T34" fmla="*/ 19 w 44"/>
                  <a:gd name="T35" fmla="*/ 12 h 47"/>
                  <a:gd name="T36" fmla="*/ 23 w 44"/>
                  <a:gd name="T37" fmla="*/ 1 h 47"/>
                  <a:gd name="T38" fmla="*/ 2 w 44"/>
                  <a:gd name="T39" fmla="*/ 0 h 47"/>
                  <a:gd name="T40" fmla="*/ 0 w 44"/>
                  <a:gd name="T41" fmla="*/ 0 h 4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4"/>
                  <a:gd name="T64" fmla="*/ 0 h 47"/>
                  <a:gd name="T65" fmla="*/ 44 w 44"/>
                  <a:gd name="T66" fmla="*/ 47 h 4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4" h="47">
                    <a:moveTo>
                      <a:pt x="0" y="0"/>
                    </a:moveTo>
                    <a:lnTo>
                      <a:pt x="0" y="3"/>
                    </a:lnTo>
                    <a:lnTo>
                      <a:pt x="2" y="3"/>
                    </a:lnTo>
                    <a:lnTo>
                      <a:pt x="2" y="10"/>
                    </a:lnTo>
                    <a:lnTo>
                      <a:pt x="6" y="11"/>
                    </a:lnTo>
                    <a:lnTo>
                      <a:pt x="7" y="45"/>
                    </a:lnTo>
                    <a:lnTo>
                      <a:pt x="20" y="46"/>
                    </a:lnTo>
                    <a:lnTo>
                      <a:pt x="33" y="45"/>
                    </a:lnTo>
                    <a:lnTo>
                      <a:pt x="32" y="37"/>
                    </a:lnTo>
                    <a:lnTo>
                      <a:pt x="43" y="37"/>
                    </a:lnTo>
                    <a:lnTo>
                      <a:pt x="42" y="3"/>
                    </a:lnTo>
                    <a:lnTo>
                      <a:pt x="36" y="4"/>
                    </a:lnTo>
                    <a:lnTo>
                      <a:pt x="31" y="8"/>
                    </a:lnTo>
                    <a:lnTo>
                      <a:pt x="28" y="14"/>
                    </a:lnTo>
                    <a:lnTo>
                      <a:pt x="23" y="14"/>
                    </a:lnTo>
                    <a:lnTo>
                      <a:pt x="21" y="17"/>
                    </a:lnTo>
                    <a:lnTo>
                      <a:pt x="19" y="14"/>
                    </a:lnTo>
                    <a:lnTo>
                      <a:pt x="19" y="12"/>
                    </a:lnTo>
                    <a:lnTo>
                      <a:pt x="23" y="1"/>
                    </a:lnTo>
                    <a:lnTo>
                      <a:pt x="2"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22" name="Freeform 158">
                <a:extLst>
                  <a:ext uri="{FF2B5EF4-FFF2-40B4-BE49-F238E27FC236}">
                    <a16:creationId xmlns:a16="http://schemas.microsoft.com/office/drawing/2014/main" id="{A8A6D503-26F6-4FD5-91BD-FEB331329BBD}"/>
                  </a:ext>
                </a:extLst>
              </p:cNvPr>
              <p:cNvSpPr>
                <a:spLocks/>
              </p:cNvSpPr>
              <p:nvPr/>
            </p:nvSpPr>
            <p:spPr bwMode="auto">
              <a:xfrm>
                <a:off x="933" y="652"/>
                <a:ext cx="46" cy="49"/>
              </a:xfrm>
              <a:custGeom>
                <a:avLst/>
                <a:gdLst>
                  <a:gd name="T0" fmla="*/ 0 w 46"/>
                  <a:gd name="T1" fmla="*/ 0 h 49"/>
                  <a:gd name="T2" fmla="*/ 0 w 46"/>
                  <a:gd name="T3" fmla="*/ 3 h 49"/>
                  <a:gd name="T4" fmla="*/ 2 w 46"/>
                  <a:gd name="T5" fmla="*/ 3 h 49"/>
                  <a:gd name="T6" fmla="*/ 2 w 46"/>
                  <a:gd name="T7" fmla="*/ 10 h 49"/>
                  <a:gd name="T8" fmla="*/ 7 w 46"/>
                  <a:gd name="T9" fmla="*/ 11 h 49"/>
                  <a:gd name="T10" fmla="*/ 7 w 46"/>
                  <a:gd name="T11" fmla="*/ 47 h 49"/>
                  <a:gd name="T12" fmla="*/ 20 w 46"/>
                  <a:gd name="T13" fmla="*/ 48 h 49"/>
                  <a:gd name="T14" fmla="*/ 34 w 46"/>
                  <a:gd name="T15" fmla="*/ 47 h 49"/>
                  <a:gd name="T16" fmla="*/ 34 w 46"/>
                  <a:gd name="T17" fmla="*/ 38 h 49"/>
                  <a:gd name="T18" fmla="*/ 45 w 46"/>
                  <a:gd name="T19" fmla="*/ 38 h 49"/>
                  <a:gd name="T20" fmla="*/ 44 w 46"/>
                  <a:gd name="T21" fmla="*/ 3 h 49"/>
                  <a:gd name="T22" fmla="*/ 38 w 46"/>
                  <a:gd name="T23" fmla="*/ 4 h 49"/>
                  <a:gd name="T24" fmla="*/ 32 w 46"/>
                  <a:gd name="T25" fmla="*/ 8 h 49"/>
                  <a:gd name="T26" fmla="*/ 29 w 46"/>
                  <a:gd name="T27" fmla="*/ 15 h 49"/>
                  <a:gd name="T28" fmla="*/ 24 w 46"/>
                  <a:gd name="T29" fmla="*/ 15 h 49"/>
                  <a:gd name="T30" fmla="*/ 22 w 46"/>
                  <a:gd name="T31" fmla="*/ 17 h 49"/>
                  <a:gd name="T32" fmla="*/ 20 w 46"/>
                  <a:gd name="T33" fmla="*/ 15 h 49"/>
                  <a:gd name="T34" fmla="*/ 20 w 46"/>
                  <a:gd name="T35" fmla="*/ 13 h 49"/>
                  <a:gd name="T36" fmla="*/ 25 w 46"/>
                  <a:gd name="T37" fmla="*/ 1 h 49"/>
                  <a:gd name="T38" fmla="*/ 2 w 46"/>
                  <a:gd name="T39" fmla="*/ 0 h 49"/>
                  <a:gd name="T40" fmla="*/ 0 w 46"/>
                  <a:gd name="T41" fmla="*/ 0 h 4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6"/>
                  <a:gd name="T64" fmla="*/ 0 h 49"/>
                  <a:gd name="T65" fmla="*/ 46 w 46"/>
                  <a:gd name="T66" fmla="*/ 49 h 4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6" h="49">
                    <a:moveTo>
                      <a:pt x="0" y="0"/>
                    </a:moveTo>
                    <a:lnTo>
                      <a:pt x="0" y="3"/>
                    </a:lnTo>
                    <a:lnTo>
                      <a:pt x="2" y="3"/>
                    </a:lnTo>
                    <a:lnTo>
                      <a:pt x="2" y="10"/>
                    </a:lnTo>
                    <a:lnTo>
                      <a:pt x="7" y="11"/>
                    </a:lnTo>
                    <a:lnTo>
                      <a:pt x="7" y="47"/>
                    </a:lnTo>
                    <a:lnTo>
                      <a:pt x="20" y="48"/>
                    </a:lnTo>
                    <a:lnTo>
                      <a:pt x="34" y="47"/>
                    </a:lnTo>
                    <a:lnTo>
                      <a:pt x="34" y="38"/>
                    </a:lnTo>
                    <a:lnTo>
                      <a:pt x="45" y="38"/>
                    </a:lnTo>
                    <a:lnTo>
                      <a:pt x="44" y="3"/>
                    </a:lnTo>
                    <a:lnTo>
                      <a:pt x="38" y="4"/>
                    </a:lnTo>
                    <a:lnTo>
                      <a:pt x="32" y="8"/>
                    </a:lnTo>
                    <a:lnTo>
                      <a:pt x="29" y="15"/>
                    </a:lnTo>
                    <a:lnTo>
                      <a:pt x="24" y="15"/>
                    </a:lnTo>
                    <a:lnTo>
                      <a:pt x="22" y="17"/>
                    </a:lnTo>
                    <a:lnTo>
                      <a:pt x="20" y="15"/>
                    </a:lnTo>
                    <a:lnTo>
                      <a:pt x="20" y="13"/>
                    </a:lnTo>
                    <a:lnTo>
                      <a:pt x="25" y="1"/>
                    </a:lnTo>
                    <a:lnTo>
                      <a:pt x="2"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23" name="Freeform 159">
                <a:extLst>
                  <a:ext uri="{FF2B5EF4-FFF2-40B4-BE49-F238E27FC236}">
                    <a16:creationId xmlns:a16="http://schemas.microsoft.com/office/drawing/2014/main" id="{80ABD245-C12C-473E-85D4-3B1676B7E62F}"/>
                  </a:ext>
                </a:extLst>
              </p:cNvPr>
              <p:cNvSpPr>
                <a:spLocks/>
              </p:cNvSpPr>
              <p:nvPr/>
            </p:nvSpPr>
            <p:spPr bwMode="auto">
              <a:xfrm>
                <a:off x="591" y="664"/>
                <a:ext cx="50" cy="58"/>
              </a:xfrm>
              <a:custGeom>
                <a:avLst/>
                <a:gdLst>
                  <a:gd name="T0" fmla="*/ 0 w 50"/>
                  <a:gd name="T1" fmla="*/ 17 h 58"/>
                  <a:gd name="T2" fmla="*/ 6 w 50"/>
                  <a:gd name="T3" fmla="*/ 0 h 58"/>
                  <a:gd name="T4" fmla="*/ 39 w 50"/>
                  <a:gd name="T5" fmla="*/ 0 h 58"/>
                  <a:gd name="T6" fmla="*/ 49 w 50"/>
                  <a:gd name="T7" fmla="*/ 0 h 58"/>
                  <a:gd name="T8" fmla="*/ 48 w 50"/>
                  <a:gd name="T9" fmla="*/ 35 h 58"/>
                  <a:gd name="T10" fmla="*/ 42 w 50"/>
                  <a:gd name="T11" fmla="*/ 39 h 58"/>
                  <a:gd name="T12" fmla="*/ 47 w 50"/>
                  <a:gd name="T13" fmla="*/ 50 h 58"/>
                  <a:gd name="T14" fmla="*/ 47 w 50"/>
                  <a:gd name="T15" fmla="*/ 57 h 58"/>
                  <a:gd name="T16" fmla="*/ 23 w 50"/>
                  <a:gd name="T17" fmla="*/ 41 h 58"/>
                  <a:gd name="T18" fmla="*/ 14 w 50"/>
                  <a:gd name="T19" fmla="*/ 24 h 58"/>
                  <a:gd name="T20" fmla="*/ 0 w 50"/>
                  <a:gd name="T21" fmla="*/ 17 h 5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0"/>
                  <a:gd name="T34" fmla="*/ 0 h 58"/>
                  <a:gd name="T35" fmla="*/ 50 w 50"/>
                  <a:gd name="T36" fmla="*/ 58 h 5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0" h="58">
                    <a:moveTo>
                      <a:pt x="0" y="17"/>
                    </a:moveTo>
                    <a:lnTo>
                      <a:pt x="6" y="0"/>
                    </a:lnTo>
                    <a:lnTo>
                      <a:pt x="39" y="0"/>
                    </a:lnTo>
                    <a:lnTo>
                      <a:pt x="49" y="0"/>
                    </a:lnTo>
                    <a:lnTo>
                      <a:pt x="48" y="35"/>
                    </a:lnTo>
                    <a:lnTo>
                      <a:pt x="42" y="39"/>
                    </a:lnTo>
                    <a:lnTo>
                      <a:pt x="47" y="50"/>
                    </a:lnTo>
                    <a:lnTo>
                      <a:pt x="47" y="57"/>
                    </a:lnTo>
                    <a:lnTo>
                      <a:pt x="23" y="41"/>
                    </a:lnTo>
                    <a:lnTo>
                      <a:pt x="14" y="24"/>
                    </a:lnTo>
                    <a:lnTo>
                      <a:pt x="0" y="17"/>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24" name="Freeform 160">
                <a:extLst>
                  <a:ext uri="{FF2B5EF4-FFF2-40B4-BE49-F238E27FC236}">
                    <a16:creationId xmlns:a16="http://schemas.microsoft.com/office/drawing/2014/main" id="{B4A96D14-5F62-4F69-B634-2F5B917A6C5F}"/>
                  </a:ext>
                </a:extLst>
              </p:cNvPr>
              <p:cNvSpPr>
                <a:spLocks/>
              </p:cNvSpPr>
              <p:nvPr/>
            </p:nvSpPr>
            <p:spPr bwMode="auto">
              <a:xfrm>
                <a:off x="591" y="664"/>
                <a:ext cx="54" cy="61"/>
              </a:xfrm>
              <a:custGeom>
                <a:avLst/>
                <a:gdLst>
                  <a:gd name="T0" fmla="*/ 0 w 54"/>
                  <a:gd name="T1" fmla="*/ 18 h 61"/>
                  <a:gd name="T2" fmla="*/ 7 w 54"/>
                  <a:gd name="T3" fmla="*/ 0 h 61"/>
                  <a:gd name="T4" fmla="*/ 42 w 54"/>
                  <a:gd name="T5" fmla="*/ 0 h 61"/>
                  <a:gd name="T6" fmla="*/ 53 w 54"/>
                  <a:gd name="T7" fmla="*/ 0 h 61"/>
                  <a:gd name="T8" fmla="*/ 52 w 54"/>
                  <a:gd name="T9" fmla="*/ 37 h 61"/>
                  <a:gd name="T10" fmla="*/ 45 w 54"/>
                  <a:gd name="T11" fmla="*/ 41 h 61"/>
                  <a:gd name="T12" fmla="*/ 50 w 54"/>
                  <a:gd name="T13" fmla="*/ 53 h 61"/>
                  <a:gd name="T14" fmla="*/ 50 w 54"/>
                  <a:gd name="T15" fmla="*/ 60 h 61"/>
                  <a:gd name="T16" fmla="*/ 25 w 54"/>
                  <a:gd name="T17" fmla="*/ 43 h 61"/>
                  <a:gd name="T18" fmla="*/ 15 w 54"/>
                  <a:gd name="T19" fmla="*/ 25 h 61"/>
                  <a:gd name="T20" fmla="*/ 0 w 54"/>
                  <a:gd name="T21" fmla="*/ 18 h 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4"/>
                  <a:gd name="T34" fmla="*/ 0 h 61"/>
                  <a:gd name="T35" fmla="*/ 54 w 54"/>
                  <a:gd name="T36" fmla="*/ 61 h 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4" h="61">
                    <a:moveTo>
                      <a:pt x="0" y="18"/>
                    </a:moveTo>
                    <a:lnTo>
                      <a:pt x="7" y="0"/>
                    </a:lnTo>
                    <a:lnTo>
                      <a:pt x="42" y="0"/>
                    </a:lnTo>
                    <a:lnTo>
                      <a:pt x="53" y="0"/>
                    </a:lnTo>
                    <a:lnTo>
                      <a:pt x="52" y="37"/>
                    </a:lnTo>
                    <a:lnTo>
                      <a:pt x="45" y="41"/>
                    </a:lnTo>
                    <a:lnTo>
                      <a:pt x="50" y="53"/>
                    </a:lnTo>
                    <a:lnTo>
                      <a:pt x="50" y="60"/>
                    </a:lnTo>
                    <a:lnTo>
                      <a:pt x="25" y="43"/>
                    </a:lnTo>
                    <a:lnTo>
                      <a:pt x="15" y="25"/>
                    </a:lnTo>
                    <a:lnTo>
                      <a:pt x="0" y="18"/>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25" name="Freeform 161">
                <a:extLst>
                  <a:ext uri="{FF2B5EF4-FFF2-40B4-BE49-F238E27FC236}">
                    <a16:creationId xmlns:a16="http://schemas.microsoft.com/office/drawing/2014/main" id="{620115C8-E7AE-4880-A8CE-A7F41CB9A6BB}"/>
                  </a:ext>
                </a:extLst>
              </p:cNvPr>
              <p:cNvSpPr>
                <a:spLocks/>
              </p:cNvSpPr>
              <p:nvPr/>
            </p:nvSpPr>
            <p:spPr bwMode="auto">
              <a:xfrm>
                <a:off x="525" y="497"/>
                <a:ext cx="73" cy="53"/>
              </a:xfrm>
              <a:custGeom>
                <a:avLst/>
                <a:gdLst>
                  <a:gd name="T0" fmla="*/ 0 w 73"/>
                  <a:gd name="T1" fmla="*/ 51 h 53"/>
                  <a:gd name="T2" fmla="*/ 5 w 73"/>
                  <a:gd name="T3" fmla="*/ 42 h 53"/>
                  <a:gd name="T4" fmla="*/ 15 w 73"/>
                  <a:gd name="T5" fmla="*/ 25 h 53"/>
                  <a:gd name="T6" fmla="*/ 46 w 73"/>
                  <a:gd name="T7" fmla="*/ 13 h 53"/>
                  <a:gd name="T8" fmla="*/ 52 w 73"/>
                  <a:gd name="T9" fmla="*/ 0 h 53"/>
                  <a:gd name="T10" fmla="*/ 72 w 73"/>
                  <a:gd name="T11" fmla="*/ 0 h 53"/>
                  <a:gd name="T12" fmla="*/ 72 w 73"/>
                  <a:gd name="T13" fmla="*/ 52 h 53"/>
                  <a:gd name="T14" fmla="*/ 61 w 73"/>
                  <a:gd name="T15" fmla="*/ 52 h 53"/>
                  <a:gd name="T16" fmla="*/ 62 w 73"/>
                  <a:gd name="T17" fmla="*/ 44 h 53"/>
                  <a:gd name="T18" fmla="*/ 30 w 73"/>
                  <a:gd name="T19" fmla="*/ 44 h 53"/>
                  <a:gd name="T20" fmla="*/ 29 w 73"/>
                  <a:gd name="T21" fmla="*/ 52 h 53"/>
                  <a:gd name="T22" fmla="*/ 0 w 73"/>
                  <a:gd name="T23" fmla="*/ 51 h 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3"/>
                  <a:gd name="T37" fmla="*/ 0 h 53"/>
                  <a:gd name="T38" fmla="*/ 73 w 73"/>
                  <a:gd name="T39" fmla="*/ 53 h 5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3" h="53">
                    <a:moveTo>
                      <a:pt x="0" y="51"/>
                    </a:moveTo>
                    <a:lnTo>
                      <a:pt x="5" y="42"/>
                    </a:lnTo>
                    <a:lnTo>
                      <a:pt x="15" y="25"/>
                    </a:lnTo>
                    <a:lnTo>
                      <a:pt x="46" y="13"/>
                    </a:lnTo>
                    <a:lnTo>
                      <a:pt x="52" y="0"/>
                    </a:lnTo>
                    <a:lnTo>
                      <a:pt x="72" y="0"/>
                    </a:lnTo>
                    <a:lnTo>
                      <a:pt x="72" y="52"/>
                    </a:lnTo>
                    <a:lnTo>
                      <a:pt x="61" y="52"/>
                    </a:lnTo>
                    <a:lnTo>
                      <a:pt x="62" y="44"/>
                    </a:lnTo>
                    <a:lnTo>
                      <a:pt x="30" y="44"/>
                    </a:lnTo>
                    <a:lnTo>
                      <a:pt x="29" y="52"/>
                    </a:lnTo>
                    <a:lnTo>
                      <a:pt x="0" y="5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26" name="Freeform 162">
                <a:extLst>
                  <a:ext uri="{FF2B5EF4-FFF2-40B4-BE49-F238E27FC236}">
                    <a16:creationId xmlns:a16="http://schemas.microsoft.com/office/drawing/2014/main" id="{D69D4815-2C09-4180-9D48-8F8F23EC14BE}"/>
                  </a:ext>
                </a:extLst>
              </p:cNvPr>
              <p:cNvSpPr>
                <a:spLocks/>
              </p:cNvSpPr>
              <p:nvPr/>
            </p:nvSpPr>
            <p:spPr bwMode="auto">
              <a:xfrm>
                <a:off x="525" y="497"/>
                <a:ext cx="76" cy="56"/>
              </a:xfrm>
              <a:custGeom>
                <a:avLst/>
                <a:gdLst>
                  <a:gd name="T0" fmla="*/ 0 w 76"/>
                  <a:gd name="T1" fmla="*/ 54 h 56"/>
                  <a:gd name="T2" fmla="*/ 5 w 76"/>
                  <a:gd name="T3" fmla="*/ 44 h 56"/>
                  <a:gd name="T4" fmla="*/ 15 w 76"/>
                  <a:gd name="T5" fmla="*/ 27 h 56"/>
                  <a:gd name="T6" fmla="*/ 48 w 76"/>
                  <a:gd name="T7" fmla="*/ 14 h 56"/>
                  <a:gd name="T8" fmla="*/ 54 w 76"/>
                  <a:gd name="T9" fmla="*/ 0 h 56"/>
                  <a:gd name="T10" fmla="*/ 75 w 76"/>
                  <a:gd name="T11" fmla="*/ 0 h 56"/>
                  <a:gd name="T12" fmla="*/ 75 w 76"/>
                  <a:gd name="T13" fmla="*/ 55 h 56"/>
                  <a:gd name="T14" fmla="*/ 64 w 76"/>
                  <a:gd name="T15" fmla="*/ 55 h 56"/>
                  <a:gd name="T16" fmla="*/ 64 w 76"/>
                  <a:gd name="T17" fmla="*/ 47 h 56"/>
                  <a:gd name="T18" fmla="*/ 31 w 76"/>
                  <a:gd name="T19" fmla="*/ 47 h 56"/>
                  <a:gd name="T20" fmla="*/ 31 w 76"/>
                  <a:gd name="T21" fmla="*/ 55 h 56"/>
                  <a:gd name="T22" fmla="*/ 0 w 76"/>
                  <a:gd name="T23" fmla="*/ 54 h 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6"/>
                  <a:gd name="T37" fmla="*/ 0 h 56"/>
                  <a:gd name="T38" fmla="*/ 76 w 76"/>
                  <a:gd name="T39" fmla="*/ 56 h 5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6" h="56">
                    <a:moveTo>
                      <a:pt x="0" y="54"/>
                    </a:moveTo>
                    <a:lnTo>
                      <a:pt x="5" y="44"/>
                    </a:lnTo>
                    <a:lnTo>
                      <a:pt x="15" y="27"/>
                    </a:lnTo>
                    <a:lnTo>
                      <a:pt x="48" y="14"/>
                    </a:lnTo>
                    <a:lnTo>
                      <a:pt x="54" y="0"/>
                    </a:lnTo>
                    <a:lnTo>
                      <a:pt x="75" y="0"/>
                    </a:lnTo>
                    <a:lnTo>
                      <a:pt x="75" y="55"/>
                    </a:lnTo>
                    <a:lnTo>
                      <a:pt x="64" y="55"/>
                    </a:lnTo>
                    <a:lnTo>
                      <a:pt x="64" y="47"/>
                    </a:lnTo>
                    <a:lnTo>
                      <a:pt x="31" y="47"/>
                    </a:lnTo>
                    <a:lnTo>
                      <a:pt x="31" y="55"/>
                    </a:lnTo>
                    <a:lnTo>
                      <a:pt x="0" y="54"/>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27" name="Freeform 163">
                <a:extLst>
                  <a:ext uri="{FF2B5EF4-FFF2-40B4-BE49-F238E27FC236}">
                    <a16:creationId xmlns:a16="http://schemas.microsoft.com/office/drawing/2014/main" id="{3760DD9B-248C-4055-9604-651CF0E6B776}"/>
                  </a:ext>
                </a:extLst>
              </p:cNvPr>
              <p:cNvSpPr>
                <a:spLocks/>
              </p:cNvSpPr>
              <p:nvPr/>
            </p:nvSpPr>
            <p:spPr bwMode="auto">
              <a:xfrm>
                <a:off x="922" y="700"/>
                <a:ext cx="30" cy="36"/>
              </a:xfrm>
              <a:custGeom>
                <a:avLst/>
                <a:gdLst>
                  <a:gd name="T0" fmla="*/ 0 w 30"/>
                  <a:gd name="T1" fmla="*/ 1 h 36"/>
                  <a:gd name="T2" fmla="*/ 1 w 30"/>
                  <a:gd name="T3" fmla="*/ 31 h 36"/>
                  <a:gd name="T4" fmla="*/ 20 w 30"/>
                  <a:gd name="T5" fmla="*/ 31 h 36"/>
                  <a:gd name="T6" fmla="*/ 20 w 30"/>
                  <a:gd name="T7" fmla="*/ 35 h 36"/>
                  <a:gd name="T8" fmla="*/ 29 w 30"/>
                  <a:gd name="T9" fmla="*/ 35 h 36"/>
                  <a:gd name="T10" fmla="*/ 28 w 30"/>
                  <a:gd name="T11" fmla="*/ 1 h 36"/>
                  <a:gd name="T12" fmla="*/ 16 w 30"/>
                  <a:gd name="T13" fmla="*/ 0 h 36"/>
                  <a:gd name="T14" fmla="*/ 0 w 30"/>
                  <a:gd name="T15" fmla="*/ 1 h 36"/>
                  <a:gd name="T16" fmla="*/ 0 60000 65536"/>
                  <a:gd name="T17" fmla="*/ 0 60000 65536"/>
                  <a:gd name="T18" fmla="*/ 0 60000 65536"/>
                  <a:gd name="T19" fmla="*/ 0 60000 65536"/>
                  <a:gd name="T20" fmla="*/ 0 60000 65536"/>
                  <a:gd name="T21" fmla="*/ 0 60000 65536"/>
                  <a:gd name="T22" fmla="*/ 0 60000 65536"/>
                  <a:gd name="T23" fmla="*/ 0 60000 65536"/>
                  <a:gd name="T24" fmla="*/ 0 w 30"/>
                  <a:gd name="T25" fmla="*/ 0 h 36"/>
                  <a:gd name="T26" fmla="*/ 30 w 30"/>
                  <a:gd name="T27" fmla="*/ 36 h 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 h="36">
                    <a:moveTo>
                      <a:pt x="0" y="1"/>
                    </a:moveTo>
                    <a:lnTo>
                      <a:pt x="1" y="31"/>
                    </a:lnTo>
                    <a:lnTo>
                      <a:pt x="20" y="31"/>
                    </a:lnTo>
                    <a:lnTo>
                      <a:pt x="20" y="35"/>
                    </a:lnTo>
                    <a:lnTo>
                      <a:pt x="29" y="35"/>
                    </a:lnTo>
                    <a:lnTo>
                      <a:pt x="28" y="1"/>
                    </a:lnTo>
                    <a:lnTo>
                      <a:pt x="16" y="0"/>
                    </a:lnTo>
                    <a:lnTo>
                      <a:pt x="0" y="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28" name="Freeform 164">
                <a:extLst>
                  <a:ext uri="{FF2B5EF4-FFF2-40B4-BE49-F238E27FC236}">
                    <a16:creationId xmlns:a16="http://schemas.microsoft.com/office/drawing/2014/main" id="{EB26D46D-CCD1-409B-B9C3-72F832C95745}"/>
                  </a:ext>
                </a:extLst>
              </p:cNvPr>
              <p:cNvSpPr>
                <a:spLocks/>
              </p:cNvSpPr>
              <p:nvPr/>
            </p:nvSpPr>
            <p:spPr bwMode="auto">
              <a:xfrm>
                <a:off x="922" y="700"/>
                <a:ext cx="33" cy="39"/>
              </a:xfrm>
              <a:custGeom>
                <a:avLst/>
                <a:gdLst>
                  <a:gd name="T0" fmla="*/ 0 w 33"/>
                  <a:gd name="T1" fmla="*/ 1 h 39"/>
                  <a:gd name="T2" fmla="*/ 1 w 33"/>
                  <a:gd name="T3" fmla="*/ 34 h 39"/>
                  <a:gd name="T4" fmla="*/ 22 w 33"/>
                  <a:gd name="T5" fmla="*/ 34 h 39"/>
                  <a:gd name="T6" fmla="*/ 22 w 33"/>
                  <a:gd name="T7" fmla="*/ 38 h 39"/>
                  <a:gd name="T8" fmla="*/ 32 w 33"/>
                  <a:gd name="T9" fmla="*/ 38 h 39"/>
                  <a:gd name="T10" fmla="*/ 31 w 33"/>
                  <a:gd name="T11" fmla="*/ 1 h 39"/>
                  <a:gd name="T12" fmla="*/ 17 w 33"/>
                  <a:gd name="T13" fmla="*/ 0 h 39"/>
                  <a:gd name="T14" fmla="*/ 0 w 33"/>
                  <a:gd name="T15" fmla="*/ 1 h 39"/>
                  <a:gd name="T16" fmla="*/ 0 60000 65536"/>
                  <a:gd name="T17" fmla="*/ 0 60000 65536"/>
                  <a:gd name="T18" fmla="*/ 0 60000 65536"/>
                  <a:gd name="T19" fmla="*/ 0 60000 65536"/>
                  <a:gd name="T20" fmla="*/ 0 60000 65536"/>
                  <a:gd name="T21" fmla="*/ 0 60000 65536"/>
                  <a:gd name="T22" fmla="*/ 0 60000 65536"/>
                  <a:gd name="T23" fmla="*/ 0 60000 65536"/>
                  <a:gd name="T24" fmla="*/ 0 w 33"/>
                  <a:gd name="T25" fmla="*/ 0 h 39"/>
                  <a:gd name="T26" fmla="*/ 33 w 33"/>
                  <a:gd name="T27" fmla="*/ 39 h 3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3" h="39">
                    <a:moveTo>
                      <a:pt x="0" y="1"/>
                    </a:moveTo>
                    <a:lnTo>
                      <a:pt x="1" y="34"/>
                    </a:lnTo>
                    <a:lnTo>
                      <a:pt x="22" y="34"/>
                    </a:lnTo>
                    <a:lnTo>
                      <a:pt x="22" y="38"/>
                    </a:lnTo>
                    <a:lnTo>
                      <a:pt x="32" y="38"/>
                    </a:lnTo>
                    <a:lnTo>
                      <a:pt x="31" y="1"/>
                    </a:lnTo>
                    <a:lnTo>
                      <a:pt x="17" y="0"/>
                    </a:lnTo>
                    <a:lnTo>
                      <a:pt x="0" y="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29" name="Freeform 165">
                <a:extLst>
                  <a:ext uri="{FF2B5EF4-FFF2-40B4-BE49-F238E27FC236}">
                    <a16:creationId xmlns:a16="http://schemas.microsoft.com/office/drawing/2014/main" id="{431EF6B9-C587-40A0-B056-6FBE89EDA941}"/>
                  </a:ext>
                </a:extLst>
              </p:cNvPr>
              <p:cNvSpPr>
                <a:spLocks/>
              </p:cNvSpPr>
              <p:nvPr/>
            </p:nvSpPr>
            <p:spPr bwMode="auto">
              <a:xfrm>
                <a:off x="631" y="589"/>
                <a:ext cx="66" cy="47"/>
              </a:xfrm>
              <a:custGeom>
                <a:avLst/>
                <a:gdLst>
                  <a:gd name="T0" fmla="*/ 0 w 66"/>
                  <a:gd name="T1" fmla="*/ 9 h 47"/>
                  <a:gd name="T2" fmla="*/ 2 w 66"/>
                  <a:gd name="T3" fmla="*/ 19 h 47"/>
                  <a:gd name="T4" fmla="*/ 1 w 66"/>
                  <a:gd name="T5" fmla="*/ 46 h 47"/>
                  <a:gd name="T6" fmla="*/ 64 w 66"/>
                  <a:gd name="T7" fmla="*/ 46 h 47"/>
                  <a:gd name="T8" fmla="*/ 65 w 66"/>
                  <a:gd name="T9" fmla="*/ 27 h 47"/>
                  <a:gd name="T10" fmla="*/ 64 w 66"/>
                  <a:gd name="T11" fmla="*/ 0 h 47"/>
                  <a:gd name="T12" fmla="*/ 11 w 66"/>
                  <a:gd name="T13" fmla="*/ 0 h 47"/>
                  <a:gd name="T14" fmla="*/ 11 w 66"/>
                  <a:gd name="T15" fmla="*/ 9 h 47"/>
                  <a:gd name="T16" fmla="*/ 0 w 66"/>
                  <a:gd name="T17" fmla="*/ 9 h 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6"/>
                  <a:gd name="T28" fmla="*/ 0 h 47"/>
                  <a:gd name="T29" fmla="*/ 66 w 66"/>
                  <a:gd name="T30" fmla="*/ 47 h 4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6" h="47">
                    <a:moveTo>
                      <a:pt x="0" y="9"/>
                    </a:moveTo>
                    <a:lnTo>
                      <a:pt x="2" y="19"/>
                    </a:lnTo>
                    <a:lnTo>
                      <a:pt x="1" y="46"/>
                    </a:lnTo>
                    <a:lnTo>
                      <a:pt x="64" y="46"/>
                    </a:lnTo>
                    <a:lnTo>
                      <a:pt x="65" y="27"/>
                    </a:lnTo>
                    <a:lnTo>
                      <a:pt x="64" y="0"/>
                    </a:lnTo>
                    <a:lnTo>
                      <a:pt x="11" y="0"/>
                    </a:lnTo>
                    <a:lnTo>
                      <a:pt x="11" y="9"/>
                    </a:lnTo>
                    <a:lnTo>
                      <a:pt x="0" y="9"/>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30" name="Freeform 166">
                <a:extLst>
                  <a:ext uri="{FF2B5EF4-FFF2-40B4-BE49-F238E27FC236}">
                    <a16:creationId xmlns:a16="http://schemas.microsoft.com/office/drawing/2014/main" id="{13AB327E-AE06-4723-ABB9-11D746E98747}"/>
                  </a:ext>
                </a:extLst>
              </p:cNvPr>
              <p:cNvSpPr>
                <a:spLocks/>
              </p:cNvSpPr>
              <p:nvPr/>
            </p:nvSpPr>
            <p:spPr bwMode="auto">
              <a:xfrm>
                <a:off x="631" y="589"/>
                <a:ext cx="68" cy="50"/>
              </a:xfrm>
              <a:custGeom>
                <a:avLst/>
                <a:gdLst>
                  <a:gd name="T0" fmla="*/ 0 w 68"/>
                  <a:gd name="T1" fmla="*/ 9 h 50"/>
                  <a:gd name="T2" fmla="*/ 2 w 68"/>
                  <a:gd name="T3" fmla="*/ 20 h 50"/>
                  <a:gd name="T4" fmla="*/ 1 w 68"/>
                  <a:gd name="T5" fmla="*/ 49 h 50"/>
                  <a:gd name="T6" fmla="*/ 66 w 68"/>
                  <a:gd name="T7" fmla="*/ 49 h 50"/>
                  <a:gd name="T8" fmla="*/ 67 w 68"/>
                  <a:gd name="T9" fmla="*/ 29 h 50"/>
                  <a:gd name="T10" fmla="*/ 66 w 68"/>
                  <a:gd name="T11" fmla="*/ 0 h 50"/>
                  <a:gd name="T12" fmla="*/ 11 w 68"/>
                  <a:gd name="T13" fmla="*/ 0 h 50"/>
                  <a:gd name="T14" fmla="*/ 11 w 68"/>
                  <a:gd name="T15" fmla="*/ 10 h 50"/>
                  <a:gd name="T16" fmla="*/ 0 w 68"/>
                  <a:gd name="T17" fmla="*/ 9 h 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
                  <a:gd name="T28" fmla="*/ 0 h 50"/>
                  <a:gd name="T29" fmla="*/ 68 w 68"/>
                  <a:gd name="T30" fmla="*/ 50 h 5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 h="50">
                    <a:moveTo>
                      <a:pt x="0" y="9"/>
                    </a:moveTo>
                    <a:lnTo>
                      <a:pt x="2" y="20"/>
                    </a:lnTo>
                    <a:lnTo>
                      <a:pt x="1" y="49"/>
                    </a:lnTo>
                    <a:lnTo>
                      <a:pt x="66" y="49"/>
                    </a:lnTo>
                    <a:lnTo>
                      <a:pt x="67" y="29"/>
                    </a:lnTo>
                    <a:lnTo>
                      <a:pt x="66" y="0"/>
                    </a:lnTo>
                    <a:lnTo>
                      <a:pt x="11" y="0"/>
                    </a:lnTo>
                    <a:lnTo>
                      <a:pt x="11" y="10"/>
                    </a:lnTo>
                    <a:lnTo>
                      <a:pt x="0" y="9"/>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31" name="Freeform 167">
                <a:extLst>
                  <a:ext uri="{FF2B5EF4-FFF2-40B4-BE49-F238E27FC236}">
                    <a16:creationId xmlns:a16="http://schemas.microsoft.com/office/drawing/2014/main" id="{06D48F9B-DE0D-4D10-B6C9-4C33B621508A}"/>
                  </a:ext>
                </a:extLst>
              </p:cNvPr>
              <p:cNvSpPr>
                <a:spLocks/>
              </p:cNvSpPr>
              <p:nvPr/>
            </p:nvSpPr>
            <p:spPr bwMode="auto">
              <a:xfrm>
                <a:off x="697" y="618"/>
                <a:ext cx="53" cy="63"/>
              </a:xfrm>
              <a:custGeom>
                <a:avLst/>
                <a:gdLst>
                  <a:gd name="T0" fmla="*/ 1 w 53"/>
                  <a:gd name="T1" fmla="*/ 0 h 63"/>
                  <a:gd name="T2" fmla="*/ 0 w 53"/>
                  <a:gd name="T3" fmla="*/ 18 h 63"/>
                  <a:gd name="T4" fmla="*/ 0 w 53"/>
                  <a:gd name="T5" fmla="*/ 44 h 63"/>
                  <a:gd name="T6" fmla="*/ 1 w 53"/>
                  <a:gd name="T7" fmla="*/ 53 h 63"/>
                  <a:gd name="T8" fmla="*/ 11 w 53"/>
                  <a:gd name="T9" fmla="*/ 54 h 63"/>
                  <a:gd name="T10" fmla="*/ 11 w 53"/>
                  <a:gd name="T11" fmla="*/ 62 h 63"/>
                  <a:gd name="T12" fmla="*/ 52 w 53"/>
                  <a:gd name="T13" fmla="*/ 62 h 63"/>
                  <a:gd name="T14" fmla="*/ 52 w 53"/>
                  <a:gd name="T15" fmla="*/ 35 h 63"/>
                  <a:gd name="T16" fmla="*/ 52 w 53"/>
                  <a:gd name="T17" fmla="*/ 0 h 63"/>
                  <a:gd name="T18" fmla="*/ 1 w 53"/>
                  <a:gd name="T19" fmla="*/ 0 h 6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3"/>
                  <a:gd name="T31" fmla="*/ 0 h 63"/>
                  <a:gd name="T32" fmla="*/ 53 w 53"/>
                  <a:gd name="T33" fmla="*/ 63 h 6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3" h="63">
                    <a:moveTo>
                      <a:pt x="1" y="0"/>
                    </a:moveTo>
                    <a:lnTo>
                      <a:pt x="0" y="18"/>
                    </a:lnTo>
                    <a:lnTo>
                      <a:pt x="0" y="44"/>
                    </a:lnTo>
                    <a:lnTo>
                      <a:pt x="1" y="53"/>
                    </a:lnTo>
                    <a:lnTo>
                      <a:pt x="11" y="54"/>
                    </a:lnTo>
                    <a:lnTo>
                      <a:pt x="11" y="62"/>
                    </a:lnTo>
                    <a:lnTo>
                      <a:pt x="52" y="62"/>
                    </a:lnTo>
                    <a:lnTo>
                      <a:pt x="52" y="35"/>
                    </a:lnTo>
                    <a:lnTo>
                      <a:pt x="52" y="0"/>
                    </a:lnTo>
                    <a:lnTo>
                      <a:pt x="1"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32" name="Freeform 168">
                <a:extLst>
                  <a:ext uri="{FF2B5EF4-FFF2-40B4-BE49-F238E27FC236}">
                    <a16:creationId xmlns:a16="http://schemas.microsoft.com/office/drawing/2014/main" id="{EA440E3B-F6E1-4C14-931D-D6ED385E430B}"/>
                  </a:ext>
                </a:extLst>
              </p:cNvPr>
              <p:cNvSpPr>
                <a:spLocks/>
              </p:cNvSpPr>
              <p:nvPr/>
            </p:nvSpPr>
            <p:spPr bwMode="auto">
              <a:xfrm>
                <a:off x="697" y="618"/>
                <a:ext cx="56" cy="66"/>
              </a:xfrm>
              <a:custGeom>
                <a:avLst/>
                <a:gdLst>
                  <a:gd name="T0" fmla="*/ 1 w 56"/>
                  <a:gd name="T1" fmla="*/ 0 h 66"/>
                  <a:gd name="T2" fmla="*/ 0 w 56"/>
                  <a:gd name="T3" fmla="*/ 19 h 66"/>
                  <a:gd name="T4" fmla="*/ 0 w 56"/>
                  <a:gd name="T5" fmla="*/ 46 h 66"/>
                  <a:gd name="T6" fmla="*/ 1 w 56"/>
                  <a:gd name="T7" fmla="*/ 56 h 66"/>
                  <a:gd name="T8" fmla="*/ 12 w 56"/>
                  <a:gd name="T9" fmla="*/ 57 h 66"/>
                  <a:gd name="T10" fmla="*/ 12 w 56"/>
                  <a:gd name="T11" fmla="*/ 65 h 66"/>
                  <a:gd name="T12" fmla="*/ 55 w 56"/>
                  <a:gd name="T13" fmla="*/ 65 h 66"/>
                  <a:gd name="T14" fmla="*/ 55 w 56"/>
                  <a:gd name="T15" fmla="*/ 37 h 66"/>
                  <a:gd name="T16" fmla="*/ 55 w 56"/>
                  <a:gd name="T17" fmla="*/ 0 h 66"/>
                  <a:gd name="T18" fmla="*/ 1 w 56"/>
                  <a:gd name="T19" fmla="*/ 0 h 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6"/>
                  <a:gd name="T31" fmla="*/ 0 h 66"/>
                  <a:gd name="T32" fmla="*/ 56 w 56"/>
                  <a:gd name="T33" fmla="*/ 66 h 6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6" h="66">
                    <a:moveTo>
                      <a:pt x="1" y="0"/>
                    </a:moveTo>
                    <a:lnTo>
                      <a:pt x="0" y="19"/>
                    </a:lnTo>
                    <a:lnTo>
                      <a:pt x="0" y="46"/>
                    </a:lnTo>
                    <a:lnTo>
                      <a:pt x="1" y="56"/>
                    </a:lnTo>
                    <a:lnTo>
                      <a:pt x="12" y="57"/>
                    </a:lnTo>
                    <a:lnTo>
                      <a:pt x="12" y="65"/>
                    </a:lnTo>
                    <a:lnTo>
                      <a:pt x="55" y="65"/>
                    </a:lnTo>
                    <a:lnTo>
                      <a:pt x="55" y="37"/>
                    </a:lnTo>
                    <a:lnTo>
                      <a:pt x="55" y="0"/>
                    </a:lnTo>
                    <a:lnTo>
                      <a:pt x="1"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33" name="Freeform 169">
                <a:extLst>
                  <a:ext uri="{FF2B5EF4-FFF2-40B4-BE49-F238E27FC236}">
                    <a16:creationId xmlns:a16="http://schemas.microsoft.com/office/drawing/2014/main" id="{46E5C61F-5C96-4FBE-BF91-9AD72C246DBD}"/>
                  </a:ext>
                </a:extLst>
              </p:cNvPr>
              <p:cNvSpPr>
                <a:spLocks/>
              </p:cNvSpPr>
              <p:nvPr/>
            </p:nvSpPr>
            <p:spPr bwMode="auto">
              <a:xfrm>
                <a:off x="799" y="766"/>
                <a:ext cx="68" cy="36"/>
              </a:xfrm>
              <a:custGeom>
                <a:avLst/>
                <a:gdLst>
                  <a:gd name="T0" fmla="*/ 0 w 68"/>
                  <a:gd name="T1" fmla="*/ 0 h 36"/>
                  <a:gd name="T2" fmla="*/ 1 w 68"/>
                  <a:gd name="T3" fmla="*/ 4 h 36"/>
                  <a:gd name="T4" fmla="*/ 7 w 68"/>
                  <a:gd name="T5" fmla="*/ 8 h 36"/>
                  <a:gd name="T6" fmla="*/ 16 w 68"/>
                  <a:gd name="T7" fmla="*/ 8 h 36"/>
                  <a:gd name="T8" fmla="*/ 16 w 68"/>
                  <a:gd name="T9" fmla="*/ 25 h 36"/>
                  <a:gd name="T10" fmla="*/ 12 w 68"/>
                  <a:gd name="T11" fmla="*/ 28 h 36"/>
                  <a:gd name="T12" fmla="*/ 9 w 68"/>
                  <a:gd name="T13" fmla="*/ 28 h 36"/>
                  <a:gd name="T14" fmla="*/ 6 w 68"/>
                  <a:gd name="T15" fmla="*/ 33 h 36"/>
                  <a:gd name="T16" fmla="*/ 6 w 68"/>
                  <a:gd name="T17" fmla="*/ 34 h 36"/>
                  <a:gd name="T18" fmla="*/ 67 w 68"/>
                  <a:gd name="T19" fmla="*/ 35 h 36"/>
                  <a:gd name="T20" fmla="*/ 67 w 68"/>
                  <a:gd name="T21" fmla="*/ 0 h 36"/>
                  <a:gd name="T22" fmla="*/ 47 w 68"/>
                  <a:gd name="T23" fmla="*/ 0 h 36"/>
                  <a:gd name="T24" fmla="*/ 16 w 68"/>
                  <a:gd name="T25" fmla="*/ 0 h 36"/>
                  <a:gd name="T26" fmla="*/ 0 w 68"/>
                  <a:gd name="T27" fmla="*/ 0 h 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8"/>
                  <a:gd name="T43" fmla="*/ 0 h 36"/>
                  <a:gd name="T44" fmla="*/ 68 w 68"/>
                  <a:gd name="T45" fmla="*/ 36 h 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8" h="36">
                    <a:moveTo>
                      <a:pt x="0" y="0"/>
                    </a:moveTo>
                    <a:lnTo>
                      <a:pt x="1" y="4"/>
                    </a:lnTo>
                    <a:lnTo>
                      <a:pt x="7" y="8"/>
                    </a:lnTo>
                    <a:lnTo>
                      <a:pt x="16" y="8"/>
                    </a:lnTo>
                    <a:lnTo>
                      <a:pt x="16" y="25"/>
                    </a:lnTo>
                    <a:lnTo>
                      <a:pt x="12" y="28"/>
                    </a:lnTo>
                    <a:lnTo>
                      <a:pt x="9" y="28"/>
                    </a:lnTo>
                    <a:lnTo>
                      <a:pt x="6" y="33"/>
                    </a:lnTo>
                    <a:lnTo>
                      <a:pt x="6" y="34"/>
                    </a:lnTo>
                    <a:lnTo>
                      <a:pt x="67" y="35"/>
                    </a:lnTo>
                    <a:lnTo>
                      <a:pt x="67" y="0"/>
                    </a:lnTo>
                    <a:lnTo>
                      <a:pt x="47" y="0"/>
                    </a:lnTo>
                    <a:lnTo>
                      <a:pt x="16"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34" name="Freeform 170">
                <a:extLst>
                  <a:ext uri="{FF2B5EF4-FFF2-40B4-BE49-F238E27FC236}">
                    <a16:creationId xmlns:a16="http://schemas.microsoft.com/office/drawing/2014/main" id="{3DF6AE36-1DFC-4717-8C10-5568B97A87F9}"/>
                  </a:ext>
                </a:extLst>
              </p:cNvPr>
              <p:cNvSpPr>
                <a:spLocks/>
              </p:cNvSpPr>
              <p:nvPr/>
            </p:nvSpPr>
            <p:spPr bwMode="auto">
              <a:xfrm>
                <a:off x="799" y="766"/>
                <a:ext cx="71" cy="39"/>
              </a:xfrm>
              <a:custGeom>
                <a:avLst/>
                <a:gdLst>
                  <a:gd name="T0" fmla="*/ 0 w 71"/>
                  <a:gd name="T1" fmla="*/ 0 h 39"/>
                  <a:gd name="T2" fmla="*/ 1 w 71"/>
                  <a:gd name="T3" fmla="*/ 5 h 39"/>
                  <a:gd name="T4" fmla="*/ 8 w 71"/>
                  <a:gd name="T5" fmla="*/ 9 h 39"/>
                  <a:gd name="T6" fmla="*/ 17 w 71"/>
                  <a:gd name="T7" fmla="*/ 9 h 39"/>
                  <a:gd name="T8" fmla="*/ 17 w 71"/>
                  <a:gd name="T9" fmla="*/ 27 h 39"/>
                  <a:gd name="T10" fmla="*/ 13 w 71"/>
                  <a:gd name="T11" fmla="*/ 30 h 39"/>
                  <a:gd name="T12" fmla="*/ 10 w 71"/>
                  <a:gd name="T13" fmla="*/ 30 h 39"/>
                  <a:gd name="T14" fmla="*/ 6 w 71"/>
                  <a:gd name="T15" fmla="*/ 35 h 39"/>
                  <a:gd name="T16" fmla="*/ 6 w 71"/>
                  <a:gd name="T17" fmla="*/ 37 h 39"/>
                  <a:gd name="T18" fmla="*/ 70 w 71"/>
                  <a:gd name="T19" fmla="*/ 38 h 39"/>
                  <a:gd name="T20" fmla="*/ 70 w 71"/>
                  <a:gd name="T21" fmla="*/ 0 h 39"/>
                  <a:gd name="T22" fmla="*/ 49 w 71"/>
                  <a:gd name="T23" fmla="*/ 0 h 39"/>
                  <a:gd name="T24" fmla="*/ 17 w 71"/>
                  <a:gd name="T25" fmla="*/ 0 h 39"/>
                  <a:gd name="T26" fmla="*/ 0 w 71"/>
                  <a:gd name="T27" fmla="*/ 0 h 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1"/>
                  <a:gd name="T43" fmla="*/ 0 h 39"/>
                  <a:gd name="T44" fmla="*/ 71 w 71"/>
                  <a:gd name="T45" fmla="*/ 39 h 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1" h="39">
                    <a:moveTo>
                      <a:pt x="0" y="0"/>
                    </a:moveTo>
                    <a:lnTo>
                      <a:pt x="1" y="5"/>
                    </a:lnTo>
                    <a:lnTo>
                      <a:pt x="8" y="9"/>
                    </a:lnTo>
                    <a:lnTo>
                      <a:pt x="17" y="9"/>
                    </a:lnTo>
                    <a:lnTo>
                      <a:pt x="17" y="27"/>
                    </a:lnTo>
                    <a:lnTo>
                      <a:pt x="13" y="30"/>
                    </a:lnTo>
                    <a:lnTo>
                      <a:pt x="10" y="30"/>
                    </a:lnTo>
                    <a:lnTo>
                      <a:pt x="6" y="35"/>
                    </a:lnTo>
                    <a:lnTo>
                      <a:pt x="6" y="37"/>
                    </a:lnTo>
                    <a:lnTo>
                      <a:pt x="70" y="38"/>
                    </a:lnTo>
                    <a:lnTo>
                      <a:pt x="70" y="0"/>
                    </a:lnTo>
                    <a:lnTo>
                      <a:pt x="49" y="0"/>
                    </a:lnTo>
                    <a:lnTo>
                      <a:pt x="17"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35" name="Freeform 171">
                <a:extLst>
                  <a:ext uri="{FF2B5EF4-FFF2-40B4-BE49-F238E27FC236}">
                    <a16:creationId xmlns:a16="http://schemas.microsoft.com/office/drawing/2014/main" id="{9C7E3ECC-785A-48D8-9640-420C7C5AC9CF}"/>
                  </a:ext>
                </a:extLst>
              </p:cNvPr>
              <p:cNvSpPr>
                <a:spLocks/>
              </p:cNvSpPr>
              <p:nvPr/>
            </p:nvSpPr>
            <p:spPr bwMode="auto">
              <a:xfrm>
                <a:off x="670" y="789"/>
                <a:ext cx="49" cy="45"/>
              </a:xfrm>
              <a:custGeom>
                <a:avLst/>
                <a:gdLst>
                  <a:gd name="T0" fmla="*/ 0 w 49"/>
                  <a:gd name="T1" fmla="*/ 0 h 45"/>
                  <a:gd name="T2" fmla="*/ 3 w 49"/>
                  <a:gd name="T3" fmla="*/ 2 h 45"/>
                  <a:gd name="T4" fmla="*/ 5 w 49"/>
                  <a:gd name="T5" fmla="*/ 7 h 45"/>
                  <a:gd name="T6" fmla="*/ 13 w 49"/>
                  <a:gd name="T7" fmla="*/ 17 h 45"/>
                  <a:gd name="T8" fmla="*/ 3 w 49"/>
                  <a:gd name="T9" fmla="*/ 31 h 45"/>
                  <a:gd name="T10" fmla="*/ 2 w 49"/>
                  <a:gd name="T11" fmla="*/ 35 h 45"/>
                  <a:gd name="T12" fmla="*/ 5 w 49"/>
                  <a:gd name="T13" fmla="*/ 44 h 45"/>
                  <a:gd name="T14" fmla="*/ 13 w 49"/>
                  <a:gd name="T15" fmla="*/ 44 h 45"/>
                  <a:gd name="T16" fmla="*/ 40 w 49"/>
                  <a:gd name="T17" fmla="*/ 30 h 45"/>
                  <a:gd name="T18" fmla="*/ 47 w 49"/>
                  <a:gd name="T19" fmla="*/ 25 h 45"/>
                  <a:gd name="T20" fmla="*/ 48 w 49"/>
                  <a:gd name="T21" fmla="*/ 15 h 45"/>
                  <a:gd name="T22" fmla="*/ 46 w 49"/>
                  <a:gd name="T23" fmla="*/ 1 h 45"/>
                  <a:gd name="T24" fmla="*/ 0 w 49"/>
                  <a:gd name="T25" fmla="*/ 0 h 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9"/>
                  <a:gd name="T40" fmla="*/ 0 h 45"/>
                  <a:gd name="T41" fmla="*/ 49 w 49"/>
                  <a:gd name="T42" fmla="*/ 45 h 4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9" h="45">
                    <a:moveTo>
                      <a:pt x="0" y="0"/>
                    </a:moveTo>
                    <a:lnTo>
                      <a:pt x="3" y="2"/>
                    </a:lnTo>
                    <a:lnTo>
                      <a:pt x="5" y="7"/>
                    </a:lnTo>
                    <a:lnTo>
                      <a:pt x="13" y="17"/>
                    </a:lnTo>
                    <a:lnTo>
                      <a:pt x="3" y="31"/>
                    </a:lnTo>
                    <a:lnTo>
                      <a:pt x="2" y="35"/>
                    </a:lnTo>
                    <a:lnTo>
                      <a:pt x="5" y="44"/>
                    </a:lnTo>
                    <a:lnTo>
                      <a:pt x="13" y="44"/>
                    </a:lnTo>
                    <a:lnTo>
                      <a:pt x="40" y="30"/>
                    </a:lnTo>
                    <a:lnTo>
                      <a:pt x="47" y="25"/>
                    </a:lnTo>
                    <a:lnTo>
                      <a:pt x="48" y="15"/>
                    </a:lnTo>
                    <a:lnTo>
                      <a:pt x="46" y="1"/>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36" name="Freeform 172">
                <a:extLst>
                  <a:ext uri="{FF2B5EF4-FFF2-40B4-BE49-F238E27FC236}">
                    <a16:creationId xmlns:a16="http://schemas.microsoft.com/office/drawing/2014/main" id="{9A35F960-AC80-4D82-9F56-3D135DF25876}"/>
                  </a:ext>
                </a:extLst>
              </p:cNvPr>
              <p:cNvSpPr>
                <a:spLocks/>
              </p:cNvSpPr>
              <p:nvPr/>
            </p:nvSpPr>
            <p:spPr bwMode="auto">
              <a:xfrm>
                <a:off x="670" y="789"/>
                <a:ext cx="52" cy="47"/>
              </a:xfrm>
              <a:custGeom>
                <a:avLst/>
                <a:gdLst>
                  <a:gd name="T0" fmla="*/ 0 w 52"/>
                  <a:gd name="T1" fmla="*/ 0 h 47"/>
                  <a:gd name="T2" fmla="*/ 3 w 52"/>
                  <a:gd name="T3" fmla="*/ 2 h 47"/>
                  <a:gd name="T4" fmla="*/ 5 w 52"/>
                  <a:gd name="T5" fmla="*/ 8 h 47"/>
                  <a:gd name="T6" fmla="*/ 13 w 52"/>
                  <a:gd name="T7" fmla="*/ 17 h 47"/>
                  <a:gd name="T8" fmla="*/ 3 w 52"/>
                  <a:gd name="T9" fmla="*/ 32 h 47"/>
                  <a:gd name="T10" fmla="*/ 3 w 52"/>
                  <a:gd name="T11" fmla="*/ 36 h 47"/>
                  <a:gd name="T12" fmla="*/ 5 w 52"/>
                  <a:gd name="T13" fmla="*/ 46 h 47"/>
                  <a:gd name="T14" fmla="*/ 13 w 52"/>
                  <a:gd name="T15" fmla="*/ 46 h 47"/>
                  <a:gd name="T16" fmla="*/ 43 w 52"/>
                  <a:gd name="T17" fmla="*/ 31 h 47"/>
                  <a:gd name="T18" fmla="*/ 50 w 52"/>
                  <a:gd name="T19" fmla="*/ 26 h 47"/>
                  <a:gd name="T20" fmla="*/ 51 w 52"/>
                  <a:gd name="T21" fmla="*/ 15 h 47"/>
                  <a:gd name="T22" fmla="*/ 49 w 52"/>
                  <a:gd name="T23" fmla="*/ 1 h 47"/>
                  <a:gd name="T24" fmla="*/ 0 w 52"/>
                  <a:gd name="T25" fmla="*/ 0 h 4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2"/>
                  <a:gd name="T40" fmla="*/ 0 h 47"/>
                  <a:gd name="T41" fmla="*/ 52 w 52"/>
                  <a:gd name="T42" fmla="*/ 47 h 4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2" h="47">
                    <a:moveTo>
                      <a:pt x="0" y="0"/>
                    </a:moveTo>
                    <a:lnTo>
                      <a:pt x="3" y="2"/>
                    </a:lnTo>
                    <a:lnTo>
                      <a:pt x="5" y="8"/>
                    </a:lnTo>
                    <a:lnTo>
                      <a:pt x="13" y="17"/>
                    </a:lnTo>
                    <a:lnTo>
                      <a:pt x="3" y="32"/>
                    </a:lnTo>
                    <a:lnTo>
                      <a:pt x="3" y="36"/>
                    </a:lnTo>
                    <a:lnTo>
                      <a:pt x="5" y="46"/>
                    </a:lnTo>
                    <a:lnTo>
                      <a:pt x="13" y="46"/>
                    </a:lnTo>
                    <a:lnTo>
                      <a:pt x="43" y="31"/>
                    </a:lnTo>
                    <a:lnTo>
                      <a:pt x="50" y="26"/>
                    </a:lnTo>
                    <a:lnTo>
                      <a:pt x="51" y="15"/>
                    </a:lnTo>
                    <a:lnTo>
                      <a:pt x="49" y="1"/>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37" name="Freeform 173">
                <a:extLst>
                  <a:ext uri="{FF2B5EF4-FFF2-40B4-BE49-F238E27FC236}">
                    <a16:creationId xmlns:a16="http://schemas.microsoft.com/office/drawing/2014/main" id="{81B1F8C6-3C71-43D5-BC1D-F63D0394072F}"/>
                  </a:ext>
                </a:extLst>
              </p:cNvPr>
              <p:cNvSpPr>
                <a:spLocks/>
              </p:cNvSpPr>
              <p:nvPr/>
            </p:nvSpPr>
            <p:spPr bwMode="auto">
              <a:xfrm>
                <a:off x="795" y="803"/>
                <a:ext cx="73" cy="46"/>
              </a:xfrm>
              <a:custGeom>
                <a:avLst/>
                <a:gdLst>
                  <a:gd name="T0" fmla="*/ 0 w 73"/>
                  <a:gd name="T1" fmla="*/ 10 h 46"/>
                  <a:gd name="T2" fmla="*/ 0 w 73"/>
                  <a:gd name="T3" fmla="*/ 44 h 46"/>
                  <a:gd name="T4" fmla="*/ 41 w 73"/>
                  <a:gd name="T5" fmla="*/ 44 h 46"/>
                  <a:gd name="T6" fmla="*/ 41 w 73"/>
                  <a:gd name="T7" fmla="*/ 45 h 46"/>
                  <a:gd name="T8" fmla="*/ 72 w 73"/>
                  <a:gd name="T9" fmla="*/ 45 h 46"/>
                  <a:gd name="T10" fmla="*/ 71 w 73"/>
                  <a:gd name="T11" fmla="*/ 9 h 46"/>
                  <a:gd name="T12" fmla="*/ 71 w 73"/>
                  <a:gd name="T13" fmla="*/ 1 h 46"/>
                  <a:gd name="T14" fmla="*/ 10 w 73"/>
                  <a:gd name="T15" fmla="*/ 0 h 46"/>
                  <a:gd name="T16" fmla="*/ 10 w 73"/>
                  <a:gd name="T17" fmla="*/ 3 h 46"/>
                  <a:gd name="T18" fmla="*/ 3 w 73"/>
                  <a:gd name="T19" fmla="*/ 5 h 46"/>
                  <a:gd name="T20" fmla="*/ 0 w 73"/>
                  <a:gd name="T21" fmla="*/ 10 h 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3"/>
                  <a:gd name="T34" fmla="*/ 0 h 46"/>
                  <a:gd name="T35" fmla="*/ 73 w 73"/>
                  <a:gd name="T36" fmla="*/ 46 h 4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3" h="46">
                    <a:moveTo>
                      <a:pt x="0" y="10"/>
                    </a:moveTo>
                    <a:lnTo>
                      <a:pt x="0" y="44"/>
                    </a:lnTo>
                    <a:lnTo>
                      <a:pt x="41" y="44"/>
                    </a:lnTo>
                    <a:lnTo>
                      <a:pt x="41" y="45"/>
                    </a:lnTo>
                    <a:lnTo>
                      <a:pt x="72" y="45"/>
                    </a:lnTo>
                    <a:lnTo>
                      <a:pt x="71" y="9"/>
                    </a:lnTo>
                    <a:lnTo>
                      <a:pt x="71" y="1"/>
                    </a:lnTo>
                    <a:lnTo>
                      <a:pt x="10" y="0"/>
                    </a:lnTo>
                    <a:lnTo>
                      <a:pt x="10" y="3"/>
                    </a:lnTo>
                    <a:lnTo>
                      <a:pt x="3" y="5"/>
                    </a:lnTo>
                    <a:lnTo>
                      <a:pt x="0" y="1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38" name="Freeform 174">
                <a:extLst>
                  <a:ext uri="{FF2B5EF4-FFF2-40B4-BE49-F238E27FC236}">
                    <a16:creationId xmlns:a16="http://schemas.microsoft.com/office/drawing/2014/main" id="{6E0926E5-47B2-4D53-B5D0-94D0B4891832}"/>
                  </a:ext>
                </a:extLst>
              </p:cNvPr>
              <p:cNvSpPr>
                <a:spLocks/>
              </p:cNvSpPr>
              <p:nvPr/>
            </p:nvSpPr>
            <p:spPr bwMode="auto">
              <a:xfrm>
                <a:off x="795" y="803"/>
                <a:ext cx="76" cy="50"/>
              </a:xfrm>
              <a:custGeom>
                <a:avLst/>
                <a:gdLst>
                  <a:gd name="T0" fmla="*/ 0 w 76"/>
                  <a:gd name="T1" fmla="*/ 11 h 50"/>
                  <a:gd name="T2" fmla="*/ 0 w 76"/>
                  <a:gd name="T3" fmla="*/ 47 h 50"/>
                  <a:gd name="T4" fmla="*/ 43 w 76"/>
                  <a:gd name="T5" fmla="*/ 47 h 50"/>
                  <a:gd name="T6" fmla="*/ 43 w 76"/>
                  <a:gd name="T7" fmla="*/ 49 h 50"/>
                  <a:gd name="T8" fmla="*/ 75 w 76"/>
                  <a:gd name="T9" fmla="*/ 49 h 50"/>
                  <a:gd name="T10" fmla="*/ 74 w 76"/>
                  <a:gd name="T11" fmla="*/ 9 h 50"/>
                  <a:gd name="T12" fmla="*/ 74 w 76"/>
                  <a:gd name="T13" fmla="*/ 1 h 50"/>
                  <a:gd name="T14" fmla="*/ 11 w 76"/>
                  <a:gd name="T15" fmla="*/ 0 h 50"/>
                  <a:gd name="T16" fmla="*/ 10 w 76"/>
                  <a:gd name="T17" fmla="*/ 3 h 50"/>
                  <a:gd name="T18" fmla="*/ 3 w 76"/>
                  <a:gd name="T19" fmla="*/ 6 h 50"/>
                  <a:gd name="T20" fmla="*/ 0 w 76"/>
                  <a:gd name="T21" fmla="*/ 11 h 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50"/>
                  <a:gd name="T35" fmla="*/ 76 w 76"/>
                  <a:gd name="T36" fmla="*/ 50 h 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50">
                    <a:moveTo>
                      <a:pt x="0" y="11"/>
                    </a:moveTo>
                    <a:lnTo>
                      <a:pt x="0" y="47"/>
                    </a:lnTo>
                    <a:lnTo>
                      <a:pt x="43" y="47"/>
                    </a:lnTo>
                    <a:lnTo>
                      <a:pt x="43" y="49"/>
                    </a:lnTo>
                    <a:lnTo>
                      <a:pt x="75" y="49"/>
                    </a:lnTo>
                    <a:lnTo>
                      <a:pt x="74" y="9"/>
                    </a:lnTo>
                    <a:lnTo>
                      <a:pt x="74" y="1"/>
                    </a:lnTo>
                    <a:lnTo>
                      <a:pt x="11" y="0"/>
                    </a:lnTo>
                    <a:lnTo>
                      <a:pt x="10" y="3"/>
                    </a:lnTo>
                    <a:lnTo>
                      <a:pt x="3" y="6"/>
                    </a:lnTo>
                    <a:lnTo>
                      <a:pt x="0" y="1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39" name="Freeform 175">
                <a:extLst>
                  <a:ext uri="{FF2B5EF4-FFF2-40B4-BE49-F238E27FC236}">
                    <a16:creationId xmlns:a16="http://schemas.microsoft.com/office/drawing/2014/main" id="{27E2B318-87FE-4AEB-B488-980D3962768D}"/>
                  </a:ext>
                </a:extLst>
              </p:cNvPr>
              <p:cNvSpPr>
                <a:spLocks/>
              </p:cNvSpPr>
              <p:nvPr/>
            </p:nvSpPr>
            <p:spPr bwMode="auto">
              <a:xfrm>
                <a:off x="869" y="766"/>
                <a:ext cx="53" cy="45"/>
              </a:xfrm>
              <a:custGeom>
                <a:avLst/>
                <a:gdLst>
                  <a:gd name="T0" fmla="*/ 0 w 53"/>
                  <a:gd name="T1" fmla="*/ 1 h 45"/>
                  <a:gd name="T2" fmla="*/ 0 w 53"/>
                  <a:gd name="T3" fmla="*/ 36 h 45"/>
                  <a:gd name="T4" fmla="*/ 0 w 53"/>
                  <a:gd name="T5" fmla="*/ 44 h 45"/>
                  <a:gd name="T6" fmla="*/ 41 w 53"/>
                  <a:gd name="T7" fmla="*/ 44 h 45"/>
                  <a:gd name="T8" fmla="*/ 52 w 53"/>
                  <a:gd name="T9" fmla="*/ 44 h 45"/>
                  <a:gd name="T10" fmla="*/ 52 w 53"/>
                  <a:gd name="T11" fmla="*/ 9 h 45"/>
                  <a:gd name="T12" fmla="*/ 52 w 53"/>
                  <a:gd name="T13" fmla="*/ 0 h 45"/>
                  <a:gd name="T14" fmla="*/ 10 w 53"/>
                  <a:gd name="T15" fmla="*/ 0 h 45"/>
                  <a:gd name="T16" fmla="*/ 0 w 53"/>
                  <a:gd name="T17" fmla="*/ 1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3"/>
                  <a:gd name="T28" fmla="*/ 0 h 45"/>
                  <a:gd name="T29" fmla="*/ 53 w 53"/>
                  <a:gd name="T30" fmla="*/ 45 h 4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3" h="45">
                    <a:moveTo>
                      <a:pt x="0" y="1"/>
                    </a:moveTo>
                    <a:lnTo>
                      <a:pt x="0" y="36"/>
                    </a:lnTo>
                    <a:lnTo>
                      <a:pt x="0" y="44"/>
                    </a:lnTo>
                    <a:lnTo>
                      <a:pt x="41" y="44"/>
                    </a:lnTo>
                    <a:lnTo>
                      <a:pt x="52" y="44"/>
                    </a:lnTo>
                    <a:lnTo>
                      <a:pt x="52" y="9"/>
                    </a:lnTo>
                    <a:lnTo>
                      <a:pt x="52" y="0"/>
                    </a:lnTo>
                    <a:lnTo>
                      <a:pt x="10" y="0"/>
                    </a:lnTo>
                    <a:lnTo>
                      <a:pt x="0" y="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40" name="Freeform 176">
                <a:extLst>
                  <a:ext uri="{FF2B5EF4-FFF2-40B4-BE49-F238E27FC236}">
                    <a16:creationId xmlns:a16="http://schemas.microsoft.com/office/drawing/2014/main" id="{B6ADF4FF-A54A-411B-AB08-032CB05B6082}"/>
                  </a:ext>
                </a:extLst>
              </p:cNvPr>
              <p:cNvSpPr>
                <a:spLocks/>
              </p:cNvSpPr>
              <p:nvPr/>
            </p:nvSpPr>
            <p:spPr bwMode="auto">
              <a:xfrm>
                <a:off x="869" y="766"/>
                <a:ext cx="56" cy="46"/>
              </a:xfrm>
              <a:custGeom>
                <a:avLst/>
                <a:gdLst>
                  <a:gd name="T0" fmla="*/ 0 w 56"/>
                  <a:gd name="T1" fmla="*/ 1 h 46"/>
                  <a:gd name="T2" fmla="*/ 0 w 56"/>
                  <a:gd name="T3" fmla="*/ 37 h 46"/>
                  <a:gd name="T4" fmla="*/ 0 w 56"/>
                  <a:gd name="T5" fmla="*/ 45 h 46"/>
                  <a:gd name="T6" fmla="*/ 43 w 56"/>
                  <a:gd name="T7" fmla="*/ 45 h 46"/>
                  <a:gd name="T8" fmla="*/ 55 w 56"/>
                  <a:gd name="T9" fmla="*/ 45 h 46"/>
                  <a:gd name="T10" fmla="*/ 55 w 56"/>
                  <a:gd name="T11" fmla="*/ 9 h 46"/>
                  <a:gd name="T12" fmla="*/ 55 w 56"/>
                  <a:gd name="T13" fmla="*/ 0 h 46"/>
                  <a:gd name="T14" fmla="*/ 11 w 56"/>
                  <a:gd name="T15" fmla="*/ 0 h 46"/>
                  <a:gd name="T16" fmla="*/ 0 w 56"/>
                  <a:gd name="T17" fmla="*/ 1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6"/>
                  <a:gd name="T28" fmla="*/ 0 h 46"/>
                  <a:gd name="T29" fmla="*/ 56 w 56"/>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6" h="46">
                    <a:moveTo>
                      <a:pt x="0" y="1"/>
                    </a:moveTo>
                    <a:lnTo>
                      <a:pt x="0" y="37"/>
                    </a:lnTo>
                    <a:lnTo>
                      <a:pt x="0" y="45"/>
                    </a:lnTo>
                    <a:lnTo>
                      <a:pt x="43" y="45"/>
                    </a:lnTo>
                    <a:lnTo>
                      <a:pt x="55" y="45"/>
                    </a:lnTo>
                    <a:lnTo>
                      <a:pt x="55" y="9"/>
                    </a:lnTo>
                    <a:lnTo>
                      <a:pt x="55" y="0"/>
                    </a:lnTo>
                    <a:lnTo>
                      <a:pt x="11" y="0"/>
                    </a:lnTo>
                    <a:lnTo>
                      <a:pt x="0" y="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41" name="Freeform 177">
                <a:extLst>
                  <a:ext uri="{FF2B5EF4-FFF2-40B4-BE49-F238E27FC236}">
                    <a16:creationId xmlns:a16="http://schemas.microsoft.com/office/drawing/2014/main" id="{F1625E0F-2C89-4757-8FF2-3680620D9738}"/>
                  </a:ext>
                </a:extLst>
              </p:cNvPr>
              <p:cNvSpPr>
                <a:spLocks/>
              </p:cNvSpPr>
              <p:nvPr/>
            </p:nvSpPr>
            <p:spPr bwMode="auto">
              <a:xfrm>
                <a:off x="978" y="587"/>
                <a:ext cx="67" cy="66"/>
              </a:xfrm>
              <a:custGeom>
                <a:avLst/>
                <a:gdLst>
                  <a:gd name="T0" fmla="*/ 0 w 67"/>
                  <a:gd name="T1" fmla="*/ 65 h 66"/>
                  <a:gd name="T2" fmla="*/ 10 w 67"/>
                  <a:gd name="T3" fmla="*/ 48 h 66"/>
                  <a:gd name="T4" fmla="*/ 13 w 67"/>
                  <a:gd name="T5" fmla="*/ 45 h 66"/>
                  <a:gd name="T6" fmla="*/ 17 w 67"/>
                  <a:gd name="T7" fmla="*/ 47 h 66"/>
                  <a:gd name="T8" fmla="*/ 27 w 67"/>
                  <a:gd name="T9" fmla="*/ 42 h 66"/>
                  <a:gd name="T10" fmla="*/ 31 w 67"/>
                  <a:gd name="T11" fmla="*/ 46 h 66"/>
                  <a:gd name="T12" fmla="*/ 33 w 67"/>
                  <a:gd name="T13" fmla="*/ 44 h 66"/>
                  <a:gd name="T14" fmla="*/ 31 w 67"/>
                  <a:gd name="T15" fmla="*/ 39 h 66"/>
                  <a:gd name="T16" fmla="*/ 34 w 67"/>
                  <a:gd name="T17" fmla="*/ 29 h 66"/>
                  <a:gd name="T18" fmla="*/ 43 w 67"/>
                  <a:gd name="T19" fmla="*/ 17 h 66"/>
                  <a:gd name="T20" fmla="*/ 43 w 67"/>
                  <a:gd name="T21" fmla="*/ 12 h 66"/>
                  <a:gd name="T22" fmla="*/ 50 w 67"/>
                  <a:gd name="T23" fmla="*/ 13 h 66"/>
                  <a:gd name="T24" fmla="*/ 50 w 67"/>
                  <a:gd name="T25" fmla="*/ 10 h 66"/>
                  <a:gd name="T26" fmla="*/ 54 w 67"/>
                  <a:gd name="T27" fmla="*/ 9 h 66"/>
                  <a:gd name="T28" fmla="*/ 52 w 67"/>
                  <a:gd name="T29" fmla="*/ 4 h 66"/>
                  <a:gd name="T30" fmla="*/ 57 w 67"/>
                  <a:gd name="T31" fmla="*/ 3 h 66"/>
                  <a:gd name="T32" fmla="*/ 57 w 67"/>
                  <a:gd name="T33" fmla="*/ 0 h 66"/>
                  <a:gd name="T34" fmla="*/ 64 w 67"/>
                  <a:gd name="T35" fmla="*/ 0 h 66"/>
                  <a:gd name="T36" fmla="*/ 66 w 67"/>
                  <a:gd name="T37" fmla="*/ 3 h 66"/>
                  <a:gd name="T38" fmla="*/ 60 w 67"/>
                  <a:gd name="T39" fmla="*/ 11 h 66"/>
                  <a:gd name="T40" fmla="*/ 59 w 67"/>
                  <a:gd name="T41" fmla="*/ 20 h 66"/>
                  <a:gd name="T42" fmla="*/ 53 w 67"/>
                  <a:gd name="T43" fmla="*/ 23 h 66"/>
                  <a:gd name="T44" fmla="*/ 47 w 67"/>
                  <a:gd name="T45" fmla="*/ 34 h 66"/>
                  <a:gd name="T46" fmla="*/ 47 w 67"/>
                  <a:gd name="T47" fmla="*/ 39 h 66"/>
                  <a:gd name="T48" fmla="*/ 37 w 67"/>
                  <a:gd name="T49" fmla="*/ 50 h 66"/>
                  <a:gd name="T50" fmla="*/ 33 w 67"/>
                  <a:gd name="T51" fmla="*/ 64 h 66"/>
                  <a:gd name="T52" fmla="*/ 0 w 67"/>
                  <a:gd name="T53" fmla="*/ 65 h 6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7"/>
                  <a:gd name="T82" fmla="*/ 0 h 66"/>
                  <a:gd name="T83" fmla="*/ 67 w 67"/>
                  <a:gd name="T84" fmla="*/ 66 h 6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7" h="66">
                    <a:moveTo>
                      <a:pt x="0" y="65"/>
                    </a:moveTo>
                    <a:lnTo>
                      <a:pt x="10" y="48"/>
                    </a:lnTo>
                    <a:lnTo>
                      <a:pt x="13" y="45"/>
                    </a:lnTo>
                    <a:lnTo>
                      <a:pt x="17" y="47"/>
                    </a:lnTo>
                    <a:lnTo>
                      <a:pt x="27" y="42"/>
                    </a:lnTo>
                    <a:lnTo>
                      <a:pt x="31" y="46"/>
                    </a:lnTo>
                    <a:lnTo>
                      <a:pt x="33" y="44"/>
                    </a:lnTo>
                    <a:lnTo>
                      <a:pt x="31" y="39"/>
                    </a:lnTo>
                    <a:lnTo>
                      <a:pt x="34" y="29"/>
                    </a:lnTo>
                    <a:lnTo>
                      <a:pt x="43" y="17"/>
                    </a:lnTo>
                    <a:lnTo>
                      <a:pt x="43" y="12"/>
                    </a:lnTo>
                    <a:lnTo>
                      <a:pt x="50" y="13"/>
                    </a:lnTo>
                    <a:lnTo>
                      <a:pt x="50" y="10"/>
                    </a:lnTo>
                    <a:lnTo>
                      <a:pt x="54" y="9"/>
                    </a:lnTo>
                    <a:lnTo>
                      <a:pt x="52" y="4"/>
                    </a:lnTo>
                    <a:lnTo>
                      <a:pt x="57" y="3"/>
                    </a:lnTo>
                    <a:lnTo>
                      <a:pt x="57" y="0"/>
                    </a:lnTo>
                    <a:lnTo>
                      <a:pt x="64" y="0"/>
                    </a:lnTo>
                    <a:lnTo>
                      <a:pt x="66" y="3"/>
                    </a:lnTo>
                    <a:lnTo>
                      <a:pt x="60" y="11"/>
                    </a:lnTo>
                    <a:lnTo>
                      <a:pt x="59" y="20"/>
                    </a:lnTo>
                    <a:lnTo>
                      <a:pt x="53" y="23"/>
                    </a:lnTo>
                    <a:lnTo>
                      <a:pt x="47" y="34"/>
                    </a:lnTo>
                    <a:lnTo>
                      <a:pt x="47" y="39"/>
                    </a:lnTo>
                    <a:lnTo>
                      <a:pt x="37" y="50"/>
                    </a:lnTo>
                    <a:lnTo>
                      <a:pt x="33" y="64"/>
                    </a:lnTo>
                    <a:lnTo>
                      <a:pt x="0" y="65"/>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42" name="Freeform 178">
                <a:extLst>
                  <a:ext uri="{FF2B5EF4-FFF2-40B4-BE49-F238E27FC236}">
                    <a16:creationId xmlns:a16="http://schemas.microsoft.com/office/drawing/2014/main" id="{9A330E3D-7896-486F-BB92-F553CFB8BB01}"/>
                  </a:ext>
                </a:extLst>
              </p:cNvPr>
              <p:cNvSpPr>
                <a:spLocks/>
              </p:cNvSpPr>
              <p:nvPr/>
            </p:nvSpPr>
            <p:spPr bwMode="auto">
              <a:xfrm>
                <a:off x="978" y="587"/>
                <a:ext cx="69" cy="68"/>
              </a:xfrm>
              <a:custGeom>
                <a:avLst/>
                <a:gdLst>
                  <a:gd name="T0" fmla="*/ 0 w 69"/>
                  <a:gd name="T1" fmla="*/ 67 h 68"/>
                  <a:gd name="T2" fmla="*/ 10 w 69"/>
                  <a:gd name="T3" fmla="*/ 49 h 68"/>
                  <a:gd name="T4" fmla="*/ 13 w 69"/>
                  <a:gd name="T5" fmla="*/ 47 h 68"/>
                  <a:gd name="T6" fmla="*/ 18 w 69"/>
                  <a:gd name="T7" fmla="*/ 48 h 68"/>
                  <a:gd name="T8" fmla="*/ 28 w 69"/>
                  <a:gd name="T9" fmla="*/ 43 h 68"/>
                  <a:gd name="T10" fmla="*/ 31 w 69"/>
                  <a:gd name="T11" fmla="*/ 47 h 68"/>
                  <a:gd name="T12" fmla="*/ 34 w 69"/>
                  <a:gd name="T13" fmla="*/ 46 h 68"/>
                  <a:gd name="T14" fmla="*/ 32 w 69"/>
                  <a:gd name="T15" fmla="*/ 40 h 68"/>
                  <a:gd name="T16" fmla="*/ 35 w 69"/>
                  <a:gd name="T17" fmla="*/ 30 h 68"/>
                  <a:gd name="T18" fmla="*/ 44 w 69"/>
                  <a:gd name="T19" fmla="*/ 18 h 68"/>
                  <a:gd name="T20" fmla="*/ 44 w 69"/>
                  <a:gd name="T21" fmla="*/ 13 h 68"/>
                  <a:gd name="T22" fmla="*/ 52 w 69"/>
                  <a:gd name="T23" fmla="*/ 13 h 68"/>
                  <a:gd name="T24" fmla="*/ 51 w 69"/>
                  <a:gd name="T25" fmla="*/ 11 h 68"/>
                  <a:gd name="T26" fmla="*/ 55 w 69"/>
                  <a:gd name="T27" fmla="*/ 10 h 68"/>
                  <a:gd name="T28" fmla="*/ 54 w 69"/>
                  <a:gd name="T29" fmla="*/ 4 h 68"/>
                  <a:gd name="T30" fmla="*/ 58 w 69"/>
                  <a:gd name="T31" fmla="*/ 3 h 68"/>
                  <a:gd name="T32" fmla="*/ 58 w 69"/>
                  <a:gd name="T33" fmla="*/ 0 h 68"/>
                  <a:gd name="T34" fmla="*/ 66 w 69"/>
                  <a:gd name="T35" fmla="*/ 0 h 68"/>
                  <a:gd name="T36" fmla="*/ 68 w 69"/>
                  <a:gd name="T37" fmla="*/ 3 h 68"/>
                  <a:gd name="T38" fmla="*/ 62 w 69"/>
                  <a:gd name="T39" fmla="*/ 11 h 68"/>
                  <a:gd name="T40" fmla="*/ 61 w 69"/>
                  <a:gd name="T41" fmla="*/ 20 h 68"/>
                  <a:gd name="T42" fmla="*/ 55 w 69"/>
                  <a:gd name="T43" fmla="*/ 24 h 68"/>
                  <a:gd name="T44" fmla="*/ 49 w 69"/>
                  <a:gd name="T45" fmla="*/ 36 h 68"/>
                  <a:gd name="T46" fmla="*/ 48 w 69"/>
                  <a:gd name="T47" fmla="*/ 41 h 68"/>
                  <a:gd name="T48" fmla="*/ 39 w 69"/>
                  <a:gd name="T49" fmla="*/ 52 h 68"/>
                  <a:gd name="T50" fmla="*/ 34 w 69"/>
                  <a:gd name="T51" fmla="*/ 66 h 68"/>
                  <a:gd name="T52" fmla="*/ 0 w 69"/>
                  <a:gd name="T53" fmla="*/ 67 h 6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9"/>
                  <a:gd name="T82" fmla="*/ 0 h 68"/>
                  <a:gd name="T83" fmla="*/ 69 w 69"/>
                  <a:gd name="T84" fmla="*/ 68 h 6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9" h="68">
                    <a:moveTo>
                      <a:pt x="0" y="67"/>
                    </a:moveTo>
                    <a:lnTo>
                      <a:pt x="10" y="49"/>
                    </a:lnTo>
                    <a:lnTo>
                      <a:pt x="13" y="47"/>
                    </a:lnTo>
                    <a:lnTo>
                      <a:pt x="18" y="48"/>
                    </a:lnTo>
                    <a:lnTo>
                      <a:pt x="28" y="43"/>
                    </a:lnTo>
                    <a:lnTo>
                      <a:pt x="31" y="47"/>
                    </a:lnTo>
                    <a:lnTo>
                      <a:pt x="34" y="46"/>
                    </a:lnTo>
                    <a:lnTo>
                      <a:pt x="32" y="40"/>
                    </a:lnTo>
                    <a:lnTo>
                      <a:pt x="35" y="30"/>
                    </a:lnTo>
                    <a:lnTo>
                      <a:pt x="44" y="18"/>
                    </a:lnTo>
                    <a:lnTo>
                      <a:pt x="44" y="13"/>
                    </a:lnTo>
                    <a:lnTo>
                      <a:pt x="52" y="13"/>
                    </a:lnTo>
                    <a:lnTo>
                      <a:pt x="51" y="11"/>
                    </a:lnTo>
                    <a:lnTo>
                      <a:pt x="55" y="10"/>
                    </a:lnTo>
                    <a:lnTo>
                      <a:pt x="54" y="4"/>
                    </a:lnTo>
                    <a:lnTo>
                      <a:pt x="58" y="3"/>
                    </a:lnTo>
                    <a:lnTo>
                      <a:pt x="58" y="0"/>
                    </a:lnTo>
                    <a:lnTo>
                      <a:pt x="66" y="0"/>
                    </a:lnTo>
                    <a:lnTo>
                      <a:pt x="68" y="3"/>
                    </a:lnTo>
                    <a:lnTo>
                      <a:pt x="62" y="11"/>
                    </a:lnTo>
                    <a:lnTo>
                      <a:pt x="61" y="20"/>
                    </a:lnTo>
                    <a:lnTo>
                      <a:pt x="55" y="24"/>
                    </a:lnTo>
                    <a:lnTo>
                      <a:pt x="49" y="36"/>
                    </a:lnTo>
                    <a:lnTo>
                      <a:pt x="48" y="41"/>
                    </a:lnTo>
                    <a:lnTo>
                      <a:pt x="39" y="52"/>
                    </a:lnTo>
                    <a:lnTo>
                      <a:pt x="34" y="66"/>
                    </a:lnTo>
                    <a:lnTo>
                      <a:pt x="0" y="67"/>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43" name="Freeform 179">
                <a:extLst>
                  <a:ext uri="{FF2B5EF4-FFF2-40B4-BE49-F238E27FC236}">
                    <a16:creationId xmlns:a16="http://schemas.microsoft.com/office/drawing/2014/main" id="{6A37DCA3-D344-4E2F-8C1F-662F0EF6C144}"/>
                  </a:ext>
                </a:extLst>
              </p:cNvPr>
              <p:cNvSpPr>
                <a:spLocks/>
              </p:cNvSpPr>
              <p:nvPr/>
            </p:nvSpPr>
            <p:spPr bwMode="auto">
              <a:xfrm>
                <a:off x="579" y="435"/>
                <a:ext cx="62" cy="62"/>
              </a:xfrm>
              <a:custGeom>
                <a:avLst/>
                <a:gdLst>
                  <a:gd name="T0" fmla="*/ 0 w 62"/>
                  <a:gd name="T1" fmla="*/ 9 h 62"/>
                  <a:gd name="T2" fmla="*/ 0 w 62"/>
                  <a:gd name="T3" fmla="*/ 33 h 62"/>
                  <a:gd name="T4" fmla="*/ 0 w 62"/>
                  <a:gd name="T5" fmla="*/ 61 h 62"/>
                  <a:gd name="T6" fmla="*/ 19 w 62"/>
                  <a:gd name="T7" fmla="*/ 61 h 62"/>
                  <a:gd name="T8" fmla="*/ 61 w 62"/>
                  <a:gd name="T9" fmla="*/ 61 h 62"/>
                  <a:gd name="T10" fmla="*/ 61 w 62"/>
                  <a:gd name="T11" fmla="*/ 1 h 62"/>
                  <a:gd name="T12" fmla="*/ 55 w 62"/>
                  <a:gd name="T13" fmla="*/ 1 h 62"/>
                  <a:gd name="T14" fmla="*/ 40 w 62"/>
                  <a:gd name="T15" fmla="*/ 8 h 62"/>
                  <a:gd name="T16" fmla="*/ 31 w 62"/>
                  <a:gd name="T17" fmla="*/ 8 h 62"/>
                  <a:gd name="T18" fmla="*/ 17 w 62"/>
                  <a:gd name="T19" fmla="*/ 1 h 62"/>
                  <a:gd name="T20" fmla="*/ 13 w 62"/>
                  <a:gd name="T21" fmla="*/ 6 h 62"/>
                  <a:gd name="T22" fmla="*/ 11 w 62"/>
                  <a:gd name="T23" fmla="*/ 5 h 62"/>
                  <a:gd name="T24" fmla="*/ 12 w 62"/>
                  <a:gd name="T25" fmla="*/ 0 h 62"/>
                  <a:gd name="T26" fmla="*/ 0 w 62"/>
                  <a:gd name="T27" fmla="*/ 9 h 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2"/>
                  <a:gd name="T43" fmla="*/ 0 h 62"/>
                  <a:gd name="T44" fmla="*/ 62 w 62"/>
                  <a:gd name="T45" fmla="*/ 62 h 6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2" h="62">
                    <a:moveTo>
                      <a:pt x="0" y="9"/>
                    </a:moveTo>
                    <a:lnTo>
                      <a:pt x="0" y="33"/>
                    </a:lnTo>
                    <a:lnTo>
                      <a:pt x="0" y="61"/>
                    </a:lnTo>
                    <a:lnTo>
                      <a:pt x="19" y="61"/>
                    </a:lnTo>
                    <a:lnTo>
                      <a:pt x="61" y="61"/>
                    </a:lnTo>
                    <a:lnTo>
                      <a:pt x="61" y="1"/>
                    </a:lnTo>
                    <a:lnTo>
                      <a:pt x="55" y="1"/>
                    </a:lnTo>
                    <a:lnTo>
                      <a:pt x="40" y="8"/>
                    </a:lnTo>
                    <a:lnTo>
                      <a:pt x="31" y="8"/>
                    </a:lnTo>
                    <a:lnTo>
                      <a:pt x="17" y="1"/>
                    </a:lnTo>
                    <a:lnTo>
                      <a:pt x="13" y="6"/>
                    </a:lnTo>
                    <a:lnTo>
                      <a:pt x="11" y="5"/>
                    </a:lnTo>
                    <a:lnTo>
                      <a:pt x="12" y="0"/>
                    </a:lnTo>
                    <a:lnTo>
                      <a:pt x="0" y="9"/>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44" name="Freeform 180">
                <a:extLst>
                  <a:ext uri="{FF2B5EF4-FFF2-40B4-BE49-F238E27FC236}">
                    <a16:creationId xmlns:a16="http://schemas.microsoft.com/office/drawing/2014/main" id="{858254C2-A675-401B-8BF8-85A189C3309F}"/>
                  </a:ext>
                </a:extLst>
              </p:cNvPr>
              <p:cNvSpPr>
                <a:spLocks/>
              </p:cNvSpPr>
              <p:nvPr/>
            </p:nvSpPr>
            <p:spPr bwMode="auto">
              <a:xfrm>
                <a:off x="579" y="435"/>
                <a:ext cx="66" cy="63"/>
              </a:xfrm>
              <a:custGeom>
                <a:avLst/>
                <a:gdLst>
                  <a:gd name="T0" fmla="*/ 0 w 66"/>
                  <a:gd name="T1" fmla="*/ 9 h 63"/>
                  <a:gd name="T2" fmla="*/ 0 w 66"/>
                  <a:gd name="T3" fmla="*/ 33 h 63"/>
                  <a:gd name="T4" fmla="*/ 0 w 66"/>
                  <a:gd name="T5" fmla="*/ 62 h 63"/>
                  <a:gd name="T6" fmla="*/ 21 w 66"/>
                  <a:gd name="T7" fmla="*/ 62 h 63"/>
                  <a:gd name="T8" fmla="*/ 65 w 66"/>
                  <a:gd name="T9" fmla="*/ 62 h 63"/>
                  <a:gd name="T10" fmla="*/ 65 w 66"/>
                  <a:gd name="T11" fmla="*/ 1 h 63"/>
                  <a:gd name="T12" fmla="*/ 59 w 66"/>
                  <a:gd name="T13" fmla="*/ 1 h 63"/>
                  <a:gd name="T14" fmla="*/ 42 w 66"/>
                  <a:gd name="T15" fmla="*/ 8 h 63"/>
                  <a:gd name="T16" fmla="*/ 33 w 66"/>
                  <a:gd name="T17" fmla="*/ 8 h 63"/>
                  <a:gd name="T18" fmla="*/ 18 w 66"/>
                  <a:gd name="T19" fmla="*/ 1 h 63"/>
                  <a:gd name="T20" fmla="*/ 14 w 66"/>
                  <a:gd name="T21" fmla="*/ 6 h 63"/>
                  <a:gd name="T22" fmla="*/ 12 w 66"/>
                  <a:gd name="T23" fmla="*/ 5 h 63"/>
                  <a:gd name="T24" fmla="*/ 13 w 66"/>
                  <a:gd name="T25" fmla="*/ 0 h 63"/>
                  <a:gd name="T26" fmla="*/ 0 w 66"/>
                  <a:gd name="T27" fmla="*/ 9 h 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
                  <a:gd name="T43" fmla="*/ 0 h 63"/>
                  <a:gd name="T44" fmla="*/ 66 w 66"/>
                  <a:gd name="T45" fmla="*/ 63 h 6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 h="63">
                    <a:moveTo>
                      <a:pt x="0" y="9"/>
                    </a:moveTo>
                    <a:lnTo>
                      <a:pt x="0" y="33"/>
                    </a:lnTo>
                    <a:lnTo>
                      <a:pt x="0" y="62"/>
                    </a:lnTo>
                    <a:lnTo>
                      <a:pt x="21" y="62"/>
                    </a:lnTo>
                    <a:lnTo>
                      <a:pt x="65" y="62"/>
                    </a:lnTo>
                    <a:lnTo>
                      <a:pt x="65" y="1"/>
                    </a:lnTo>
                    <a:lnTo>
                      <a:pt x="59" y="1"/>
                    </a:lnTo>
                    <a:lnTo>
                      <a:pt x="42" y="8"/>
                    </a:lnTo>
                    <a:lnTo>
                      <a:pt x="33" y="8"/>
                    </a:lnTo>
                    <a:lnTo>
                      <a:pt x="18" y="1"/>
                    </a:lnTo>
                    <a:lnTo>
                      <a:pt x="14" y="6"/>
                    </a:lnTo>
                    <a:lnTo>
                      <a:pt x="12" y="5"/>
                    </a:lnTo>
                    <a:lnTo>
                      <a:pt x="13" y="0"/>
                    </a:lnTo>
                    <a:lnTo>
                      <a:pt x="0" y="9"/>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45" name="Freeform 181">
                <a:extLst>
                  <a:ext uri="{FF2B5EF4-FFF2-40B4-BE49-F238E27FC236}">
                    <a16:creationId xmlns:a16="http://schemas.microsoft.com/office/drawing/2014/main" id="{57A4CB73-EBC9-4CE8-A229-F2DD2DD4936A}"/>
                  </a:ext>
                </a:extLst>
              </p:cNvPr>
              <p:cNvSpPr>
                <a:spLocks/>
              </p:cNvSpPr>
              <p:nvPr/>
            </p:nvSpPr>
            <p:spPr bwMode="auto">
              <a:xfrm>
                <a:off x="588" y="597"/>
                <a:ext cx="43" cy="56"/>
              </a:xfrm>
              <a:custGeom>
                <a:avLst/>
                <a:gdLst>
                  <a:gd name="T0" fmla="*/ 0 w 43"/>
                  <a:gd name="T1" fmla="*/ 9 h 56"/>
                  <a:gd name="T2" fmla="*/ 0 w 43"/>
                  <a:gd name="T3" fmla="*/ 0 h 56"/>
                  <a:gd name="T4" fmla="*/ 40 w 43"/>
                  <a:gd name="T5" fmla="*/ 1 h 56"/>
                  <a:gd name="T6" fmla="*/ 42 w 43"/>
                  <a:gd name="T7" fmla="*/ 11 h 56"/>
                  <a:gd name="T8" fmla="*/ 41 w 43"/>
                  <a:gd name="T9" fmla="*/ 38 h 56"/>
                  <a:gd name="T10" fmla="*/ 41 w 43"/>
                  <a:gd name="T11" fmla="*/ 55 h 56"/>
                  <a:gd name="T12" fmla="*/ 1 w 43"/>
                  <a:gd name="T13" fmla="*/ 54 h 56"/>
                  <a:gd name="T14" fmla="*/ 2 w 43"/>
                  <a:gd name="T15" fmla="*/ 36 h 56"/>
                  <a:gd name="T16" fmla="*/ 2 w 43"/>
                  <a:gd name="T17" fmla="*/ 9 h 56"/>
                  <a:gd name="T18" fmla="*/ 0 w 43"/>
                  <a:gd name="T19" fmla="*/ 9 h 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3"/>
                  <a:gd name="T31" fmla="*/ 0 h 56"/>
                  <a:gd name="T32" fmla="*/ 43 w 43"/>
                  <a:gd name="T33" fmla="*/ 56 h 5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3" h="56">
                    <a:moveTo>
                      <a:pt x="0" y="9"/>
                    </a:moveTo>
                    <a:lnTo>
                      <a:pt x="0" y="0"/>
                    </a:lnTo>
                    <a:lnTo>
                      <a:pt x="40" y="1"/>
                    </a:lnTo>
                    <a:lnTo>
                      <a:pt x="42" y="11"/>
                    </a:lnTo>
                    <a:lnTo>
                      <a:pt x="41" y="38"/>
                    </a:lnTo>
                    <a:lnTo>
                      <a:pt x="41" y="55"/>
                    </a:lnTo>
                    <a:lnTo>
                      <a:pt x="1" y="54"/>
                    </a:lnTo>
                    <a:lnTo>
                      <a:pt x="2" y="36"/>
                    </a:lnTo>
                    <a:lnTo>
                      <a:pt x="2" y="9"/>
                    </a:lnTo>
                    <a:lnTo>
                      <a:pt x="0" y="9"/>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46" name="Freeform 182">
                <a:extLst>
                  <a:ext uri="{FF2B5EF4-FFF2-40B4-BE49-F238E27FC236}">
                    <a16:creationId xmlns:a16="http://schemas.microsoft.com/office/drawing/2014/main" id="{967C60CC-7580-4D13-9E6D-B9216FCA9911}"/>
                  </a:ext>
                </a:extLst>
              </p:cNvPr>
              <p:cNvSpPr>
                <a:spLocks/>
              </p:cNvSpPr>
              <p:nvPr/>
            </p:nvSpPr>
            <p:spPr bwMode="auto">
              <a:xfrm>
                <a:off x="588" y="597"/>
                <a:ext cx="46" cy="59"/>
              </a:xfrm>
              <a:custGeom>
                <a:avLst/>
                <a:gdLst>
                  <a:gd name="T0" fmla="*/ 0 w 46"/>
                  <a:gd name="T1" fmla="*/ 10 h 59"/>
                  <a:gd name="T2" fmla="*/ 0 w 46"/>
                  <a:gd name="T3" fmla="*/ 0 h 59"/>
                  <a:gd name="T4" fmla="*/ 43 w 46"/>
                  <a:gd name="T5" fmla="*/ 1 h 59"/>
                  <a:gd name="T6" fmla="*/ 45 w 46"/>
                  <a:gd name="T7" fmla="*/ 12 h 59"/>
                  <a:gd name="T8" fmla="*/ 44 w 46"/>
                  <a:gd name="T9" fmla="*/ 40 h 59"/>
                  <a:gd name="T10" fmla="*/ 44 w 46"/>
                  <a:gd name="T11" fmla="*/ 58 h 59"/>
                  <a:gd name="T12" fmla="*/ 1 w 46"/>
                  <a:gd name="T13" fmla="*/ 57 h 59"/>
                  <a:gd name="T14" fmla="*/ 2 w 46"/>
                  <a:gd name="T15" fmla="*/ 38 h 59"/>
                  <a:gd name="T16" fmla="*/ 2 w 46"/>
                  <a:gd name="T17" fmla="*/ 10 h 59"/>
                  <a:gd name="T18" fmla="*/ 0 w 46"/>
                  <a:gd name="T19" fmla="*/ 10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6"/>
                  <a:gd name="T31" fmla="*/ 0 h 59"/>
                  <a:gd name="T32" fmla="*/ 46 w 46"/>
                  <a:gd name="T33" fmla="*/ 59 h 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6" h="59">
                    <a:moveTo>
                      <a:pt x="0" y="10"/>
                    </a:moveTo>
                    <a:lnTo>
                      <a:pt x="0" y="0"/>
                    </a:lnTo>
                    <a:lnTo>
                      <a:pt x="43" y="1"/>
                    </a:lnTo>
                    <a:lnTo>
                      <a:pt x="45" y="12"/>
                    </a:lnTo>
                    <a:lnTo>
                      <a:pt x="44" y="40"/>
                    </a:lnTo>
                    <a:lnTo>
                      <a:pt x="44" y="58"/>
                    </a:lnTo>
                    <a:lnTo>
                      <a:pt x="1" y="57"/>
                    </a:lnTo>
                    <a:lnTo>
                      <a:pt x="2" y="38"/>
                    </a:lnTo>
                    <a:lnTo>
                      <a:pt x="2" y="10"/>
                    </a:lnTo>
                    <a:lnTo>
                      <a:pt x="0" y="1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47" name="Freeform 183">
                <a:extLst>
                  <a:ext uri="{FF2B5EF4-FFF2-40B4-BE49-F238E27FC236}">
                    <a16:creationId xmlns:a16="http://schemas.microsoft.com/office/drawing/2014/main" id="{B70D0889-BA91-47F0-AAB7-26F58A54C2F6}"/>
                  </a:ext>
                </a:extLst>
              </p:cNvPr>
              <p:cNvSpPr>
                <a:spLocks/>
              </p:cNvSpPr>
              <p:nvPr/>
            </p:nvSpPr>
            <p:spPr bwMode="auto">
              <a:xfrm>
                <a:off x="631" y="637"/>
                <a:ext cx="65" cy="26"/>
              </a:xfrm>
              <a:custGeom>
                <a:avLst/>
                <a:gdLst>
                  <a:gd name="T0" fmla="*/ 0 w 65"/>
                  <a:gd name="T1" fmla="*/ 0 h 26"/>
                  <a:gd name="T2" fmla="*/ 0 w 65"/>
                  <a:gd name="T3" fmla="*/ 16 h 26"/>
                  <a:gd name="T4" fmla="*/ 1 w 65"/>
                  <a:gd name="T5" fmla="*/ 25 h 26"/>
                  <a:gd name="T6" fmla="*/ 11 w 65"/>
                  <a:gd name="T7" fmla="*/ 25 h 26"/>
                  <a:gd name="T8" fmla="*/ 42 w 65"/>
                  <a:gd name="T9" fmla="*/ 25 h 26"/>
                  <a:gd name="T10" fmla="*/ 64 w 65"/>
                  <a:gd name="T11" fmla="*/ 25 h 26"/>
                  <a:gd name="T12" fmla="*/ 64 w 65"/>
                  <a:gd name="T13" fmla="*/ 0 h 26"/>
                  <a:gd name="T14" fmla="*/ 0 w 65"/>
                  <a:gd name="T15" fmla="*/ 0 h 26"/>
                  <a:gd name="T16" fmla="*/ 0 60000 65536"/>
                  <a:gd name="T17" fmla="*/ 0 60000 65536"/>
                  <a:gd name="T18" fmla="*/ 0 60000 65536"/>
                  <a:gd name="T19" fmla="*/ 0 60000 65536"/>
                  <a:gd name="T20" fmla="*/ 0 60000 65536"/>
                  <a:gd name="T21" fmla="*/ 0 60000 65536"/>
                  <a:gd name="T22" fmla="*/ 0 60000 65536"/>
                  <a:gd name="T23" fmla="*/ 0 60000 65536"/>
                  <a:gd name="T24" fmla="*/ 0 w 65"/>
                  <a:gd name="T25" fmla="*/ 0 h 26"/>
                  <a:gd name="T26" fmla="*/ 65 w 65"/>
                  <a:gd name="T27" fmla="*/ 26 h 2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5" h="26">
                    <a:moveTo>
                      <a:pt x="0" y="0"/>
                    </a:moveTo>
                    <a:lnTo>
                      <a:pt x="0" y="16"/>
                    </a:lnTo>
                    <a:lnTo>
                      <a:pt x="1" y="25"/>
                    </a:lnTo>
                    <a:lnTo>
                      <a:pt x="11" y="25"/>
                    </a:lnTo>
                    <a:lnTo>
                      <a:pt x="42" y="25"/>
                    </a:lnTo>
                    <a:lnTo>
                      <a:pt x="64" y="25"/>
                    </a:lnTo>
                    <a:lnTo>
                      <a:pt x="64"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48" name="Freeform 184">
                <a:extLst>
                  <a:ext uri="{FF2B5EF4-FFF2-40B4-BE49-F238E27FC236}">
                    <a16:creationId xmlns:a16="http://schemas.microsoft.com/office/drawing/2014/main" id="{53BC6F32-089B-42B9-8169-DB7B22D9A3BE}"/>
                  </a:ext>
                </a:extLst>
              </p:cNvPr>
              <p:cNvSpPr>
                <a:spLocks/>
              </p:cNvSpPr>
              <p:nvPr/>
            </p:nvSpPr>
            <p:spPr bwMode="auto">
              <a:xfrm>
                <a:off x="631" y="637"/>
                <a:ext cx="67" cy="28"/>
              </a:xfrm>
              <a:custGeom>
                <a:avLst/>
                <a:gdLst>
                  <a:gd name="T0" fmla="*/ 0 w 67"/>
                  <a:gd name="T1" fmla="*/ 0 h 28"/>
                  <a:gd name="T2" fmla="*/ 0 w 67"/>
                  <a:gd name="T3" fmla="*/ 18 h 28"/>
                  <a:gd name="T4" fmla="*/ 1 w 67"/>
                  <a:gd name="T5" fmla="*/ 27 h 28"/>
                  <a:gd name="T6" fmla="*/ 12 w 67"/>
                  <a:gd name="T7" fmla="*/ 27 h 28"/>
                  <a:gd name="T8" fmla="*/ 44 w 67"/>
                  <a:gd name="T9" fmla="*/ 27 h 28"/>
                  <a:gd name="T10" fmla="*/ 66 w 67"/>
                  <a:gd name="T11" fmla="*/ 27 h 28"/>
                  <a:gd name="T12" fmla="*/ 66 w 67"/>
                  <a:gd name="T13" fmla="*/ 0 h 28"/>
                  <a:gd name="T14" fmla="*/ 0 w 67"/>
                  <a:gd name="T15" fmla="*/ 0 h 28"/>
                  <a:gd name="T16" fmla="*/ 0 60000 65536"/>
                  <a:gd name="T17" fmla="*/ 0 60000 65536"/>
                  <a:gd name="T18" fmla="*/ 0 60000 65536"/>
                  <a:gd name="T19" fmla="*/ 0 60000 65536"/>
                  <a:gd name="T20" fmla="*/ 0 60000 65536"/>
                  <a:gd name="T21" fmla="*/ 0 60000 65536"/>
                  <a:gd name="T22" fmla="*/ 0 60000 65536"/>
                  <a:gd name="T23" fmla="*/ 0 60000 65536"/>
                  <a:gd name="T24" fmla="*/ 0 w 67"/>
                  <a:gd name="T25" fmla="*/ 0 h 28"/>
                  <a:gd name="T26" fmla="*/ 67 w 67"/>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7" h="28">
                    <a:moveTo>
                      <a:pt x="0" y="0"/>
                    </a:moveTo>
                    <a:lnTo>
                      <a:pt x="0" y="18"/>
                    </a:lnTo>
                    <a:lnTo>
                      <a:pt x="1" y="27"/>
                    </a:lnTo>
                    <a:lnTo>
                      <a:pt x="12" y="27"/>
                    </a:lnTo>
                    <a:lnTo>
                      <a:pt x="44" y="27"/>
                    </a:lnTo>
                    <a:lnTo>
                      <a:pt x="66" y="27"/>
                    </a:lnTo>
                    <a:lnTo>
                      <a:pt x="66"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49" name="Freeform 185">
                <a:extLst>
                  <a:ext uri="{FF2B5EF4-FFF2-40B4-BE49-F238E27FC236}">
                    <a16:creationId xmlns:a16="http://schemas.microsoft.com/office/drawing/2014/main" id="{AC50DECA-17A0-4E18-8ED0-A6001FA04C66}"/>
                  </a:ext>
                </a:extLst>
              </p:cNvPr>
              <p:cNvSpPr>
                <a:spLocks/>
              </p:cNvSpPr>
              <p:nvPr/>
            </p:nvSpPr>
            <p:spPr bwMode="auto">
              <a:xfrm>
                <a:off x="892" y="511"/>
                <a:ext cx="54" cy="32"/>
              </a:xfrm>
              <a:custGeom>
                <a:avLst/>
                <a:gdLst>
                  <a:gd name="T0" fmla="*/ 0 w 54"/>
                  <a:gd name="T1" fmla="*/ 1 h 32"/>
                  <a:gd name="T2" fmla="*/ 1 w 54"/>
                  <a:gd name="T3" fmla="*/ 31 h 32"/>
                  <a:gd name="T4" fmla="*/ 23 w 54"/>
                  <a:gd name="T5" fmla="*/ 30 h 32"/>
                  <a:gd name="T6" fmla="*/ 53 w 54"/>
                  <a:gd name="T7" fmla="*/ 31 h 32"/>
                  <a:gd name="T8" fmla="*/ 53 w 54"/>
                  <a:gd name="T9" fmla="*/ 23 h 32"/>
                  <a:gd name="T10" fmla="*/ 46 w 54"/>
                  <a:gd name="T11" fmla="*/ 19 h 32"/>
                  <a:gd name="T12" fmla="*/ 46 w 54"/>
                  <a:gd name="T13" fmla="*/ 17 h 32"/>
                  <a:gd name="T14" fmla="*/ 49 w 54"/>
                  <a:gd name="T15" fmla="*/ 13 h 32"/>
                  <a:gd name="T16" fmla="*/ 46 w 54"/>
                  <a:gd name="T17" fmla="*/ 9 h 32"/>
                  <a:gd name="T18" fmla="*/ 42 w 54"/>
                  <a:gd name="T19" fmla="*/ 6 h 32"/>
                  <a:gd name="T20" fmla="*/ 29 w 54"/>
                  <a:gd name="T21" fmla="*/ 5 h 32"/>
                  <a:gd name="T22" fmla="*/ 13 w 54"/>
                  <a:gd name="T23" fmla="*/ 0 h 32"/>
                  <a:gd name="T24" fmla="*/ 7 w 54"/>
                  <a:gd name="T25" fmla="*/ 1 h 32"/>
                  <a:gd name="T26" fmla="*/ 5 w 54"/>
                  <a:gd name="T27" fmla="*/ 3 h 32"/>
                  <a:gd name="T28" fmla="*/ 0 w 54"/>
                  <a:gd name="T29" fmla="*/ 1 h 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4"/>
                  <a:gd name="T46" fmla="*/ 0 h 32"/>
                  <a:gd name="T47" fmla="*/ 54 w 54"/>
                  <a:gd name="T48" fmla="*/ 32 h 3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4" h="32">
                    <a:moveTo>
                      <a:pt x="0" y="1"/>
                    </a:moveTo>
                    <a:lnTo>
                      <a:pt x="1" y="31"/>
                    </a:lnTo>
                    <a:lnTo>
                      <a:pt x="23" y="30"/>
                    </a:lnTo>
                    <a:lnTo>
                      <a:pt x="53" y="31"/>
                    </a:lnTo>
                    <a:lnTo>
                      <a:pt x="53" y="23"/>
                    </a:lnTo>
                    <a:lnTo>
                      <a:pt x="46" y="19"/>
                    </a:lnTo>
                    <a:lnTo>
                      <a:pt x="46" y="17"/>
                    </a:lnTo>
                    <a:lnTo>
                      <a:pt x="49" y="13"/>
                    </a:lnTo>
                    <a:lnTo>
                      <a:pt x="46" y="9"/>
                    </a:lnTo>
                    <a:lnTo>
                      <a:pt x="42" y="6"/>
                    </a:lnTo>
                    <a:lnTo>
                      <a:pt x="29" y="5"/>
                    </a:lnTo>
                    <a:lnTo>
                      <a:pt x="13" y="0"/>
                    </a:lnTo>
                    <a:lnTo>
                      <a:pt x="7" y="1"/>
                    </a:lnTo>
                    <a:lnTo>
                      <a:pt x="5" y="3"/>
                    </a:lnTo>
                    <a:lnTo>
                      <a:pt x="0" y="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50" name="Freeform 186">
                <a:extLst>
                  <a:ext uri="{FF2B5EF4-FFF2-40B4-BE49-F238E27FC236}">
                    <a16:creationId xmlns:a16="http://schemas.microsoft.com/office/drawing/2014/main" id="{F274FC9D-C830-4D6E-89BC-3D071F9F1450}"/>
                  </a:ext>
                </a:extLst>
              </p:cNvPr>
              <p:cNvSpPr>
                <a:spLocks/>
              </p:cNvSpPr>
              <p:nvPr/>
            </p:nvSpPr>
            <p:spPr bwMode="auto">
              <a:xfrm>
                <a:off x="892" y="511"/>
                <a:ext cx="56" cy="34"/>
              </a:xfrm>
              <a:custGeom>
                <a:avLst/>
                <a:gdLst>
                  <a:gd name="T0" fmla="*/ 0 w 56"/>
                  <a:gd name="T1" fmla="*/ 2 h 34"/>
                  <a:gd name="T2" fmla="*/ 1 w 56"/>
                  <a:gd name="T3" fmla="*/ 33 h 34"/>
                  <a:gd name="T4" fmla="*/ 24 w 56"/>
                  <a:gd name="T5" fmla="*/ 32 h 34"/>
                  <a:gd name="T6" fmla="*/ 55 w 56"/>
                  <a:gd name="T7" fmla="*/ 33 h 34"/>
                  <a:gd name="T8" fmla="*/ 55 w 56"/>
                  <a:gd name="T9" fmla="*/ 25 h 34"/>
                  <a:gd name="T10" fmla="*/ 48 w 56"/>
                  <a:gd name="T11" fmla="*/ 20 h 34"/>
                  <a:gd name="T12" fmla="*/ 47 w 56"/>
                  <a:gd name="T13" fmla="*/ 18 h 34"/>
                  <a:gd name="T14" fmla="*/ 51 w 56"/>
                  <a:gd name="T15" fmla="*/ 14 h 34"/>
                  <a:gd name="T16" fmla="*/ 48 w 56"/>
                  <a:gd name="T17" fmla="*/ 9 h 34"/>
                  <a:gd name="T18" fmla="*/ 43 w 56"/>
                  <a:gd name="T19" fmla="*/ 6 h 34"/>
                  <a:gd name="T20" fmla="*/ 30 w 56"/>
                  <a:gd name="T21" fmla="*/ 5 h 34"/>
                  <a:gd name="T22" fmla="*/ 13 w 56"/>
                  <a:gd name="T23" fmla="*/ 0 h 34"/>
                  <a:gd name="T24" fmla="*/ 7 w 56"/>
                  <a:gd name="T25" fmla="*/ 1 h 34"/>
                  <a:gd name="T26" fmla="*/ 5 w 56"/>
                  <a:gd name="T27" fmla="*/ 3 h 34"/>
                  <a:gd name="T28" fmla="*/ 0 w 56"/>
                  <a:gd name="T29" fmla="*/ 2 h 3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6"/>
                  <a:gd name="T46" fmla="*/ 0 h 34"/>
                  <a:gd name="T47" fmla="*/ 56 w 56"/>
                  <a:gd name="T48" fmla="*/ 34 h 3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6" h="34">
                    <a:moveTo>
                      <a:pt x="0" y="2"/>
                    </a:moveTo>
                    <a:lnTo>
                      <a:pt x="1" y="33"/>
                    </a:lnTo>
                    <a:lnTo>
                      <a:pt x="24" y="32"/>
                    </a:lnTo>
                    <a:lnTo>
                      <a:pt x="55" y="33"/>
                    </a:lnTo>
                    <a:lnTo>
                      <a:pt x="55" y="25"/>
                    </a:lnTo>
                    <a:lnTo>
                      <a:pt x="48" y="20"/>
                    </a:lnTo>
                    <a:lnTo>
                      <a:pt x="47" y="18"/>
                    </a:lnTo>
                    <a:lnTo>
                      <a:pt x="51" y="14"/>
                    </a:lnTo>
                    <a:lnTo>
                      <a:pt x="48" y="9"/>
                    </a:lnTo>
                    <a:lnTo>
                      <a:pt x="43" y="6"/>
                    </a:lnTo>
                    <a:lnTo>
                      <a:pt x="30" y="5"/>
                    </a:lnTo>
                    <a:lnTo>
                      <a:pt x="13" y="0"/>
                    </a:lnTo>
                    <a:lnTo>
                      <a:pt x="7" y="1"/>
                    </a:lnTo>
                    <a:lnTo>
                      <a:pt x="5" y="3"/>
                    </a:lnTo>
                    <a:lnTo>
                      <a:pt x="0" y="2"/>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51" name="Freeform 187">
                <a:extLst>
                  <a:ext uri="{FF2B5EF4-FFF2-40B4-BE49-F238E27FC236}">
                    <a16:creationId xmlns:a16="http://schemas.microsoft.com/office/drawing/2014/main" id="{5FC30C65-80D4-485D-89A4-658474C90C9C}"/>
                  </a:ext>
                </a:extLst>
              </p:cNvPr>
              <p:cNvSpPr>
                <a:spLocks/>
              </p:cNvSpPr>
              <p:nvPr/>
            </p:nvSpPr>
            <p:spPr bwMode="auto">
              <a:xfrm>
                <a:off x="879" y="733"/>
                <a:ext cx="64" cy="41"/>
              </a:xfrm>
              <a:custGeom>
                <a:avLst/>
                <a:gdLst>
                  <a:gd name="T0" fmla="*/ 0 w 64"/>
                  <a:gd name="T1" fmla="*/ 4 h 41"/>
                  <a:gd name="T2" fmla="*/ 1 w 64"/>
                  <a:gd name="T3" fmla="*/ 31 h 41"/>
                  <a:gd name="T4" fmla="*/ 43 w 64"/>
                  <a:gd name="T5" fmla="*/ 31 h 41"/>
                  <a:gd name="T6" fmla="*/ 43 w 64"/>
                  <a:gd name="T7" fmla="*/ 40 h 41"/>
                  <a:gd name="T8" fmla="*/ 63 w 64"/>
                  <a:gd name="T9" fmla="*/ 39 h 41"/>
                  <a:gd name="T10" fmla="*/ 62 w 64"/>
                  <a:gd name="T11" fmla="*/ 4 h 41"/>
                  <a:gd name="T12" fmla="*/ 63 w 64"/>
                  <a:gd name="T13" fmla="*/ 0 h 41"/>
                  <a:gd name="T14" fmla="*/ 42 w 64"/>
                  <a:gd name="T15" fmla="*/ 0 h 41"/>
                  <a:gd name="T16" fmla="*/ 43 w 64"/>
                  <a:gd name="T17" fmla="*/ 4 h 41"/>
                  <a:gd name="T18" fmla="*/ 0 w 64"/>
                  <a:gd name="T19" fmla="*/ 4 h 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4"/>
                  <a:gd name="T31" fmla="*/ 0 h 41"/>
                  <a:gd name="T32" fmla="*/ 64 w 64"/>
                  <a:gd name="T33" fmla="*/ 41 h 4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4" h="41">
                    <a:moveTo>
                      <a:pt x="0" y="4"/>
                    </a:moveTo>
                    <a:lnTo>
                      <a:pt x="1" y="31"/>
                    </a:lnTo>
                    <a:lnTo>
                      <a:pt x="43" y="31"/>
                    </a:lnTo>
                    <a:lnTo>
                      <a:pt x="43" y="40"/>
                    </a:lnTo>
                    <a:lnTo>
                      <a:pt x="63" y="39"/>
                    </a:lnTo>
                    <a:lnTo>
                      <a:pt x="62" y="4"/>
                    </a:lnTo>
                    <a:lnTo>
                      <a:pt x="63" y="0"/>
                    </a:lnTo>
                    <a:lnTo>
                      <a:pt x="42" y="0"/>
                    </a:lnTo>
                    <a:lnTo>
                      <a:pt x="43" y="4"/>
                    </a:lnTo>
                    <a:lnTo>
                      <a:pt x="0" y="4"/>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52" name="Freeform 188">
                <a:extLst>
                  <a:ext uri="{FF2B5EF4-FFF2-40B4-BE49-F238E27FC236}">
                    <a16:creationId xmlns:a16="http://schemas.microsoft.com/office/drawing/2014/main" id="{D72F1FF2-4C94-4DEB-8D41-4431CF068E9C}"/>
                  </a:ext>
                </a:extLst>
              </p:cNvPr>
              <p:cNvSpPr>
                <a:spLocks/>
              </p:cNvSpPr>
              <p:nvPr/>
            </p:nvSpPr>
            <p:spPr bwMode="auto">
              <a:xfrm>
                <a:off x="879" y="733"/>
                <a:ext cx="67" cy="43"/>
              </a:xfrm>
              <a:custGeom>
                <a:avLst/>
                <a:gdLst>
                  <a:gd name="T0" fmla="*/ 0 w 67"/>
                  <a:gd name="T1" fmla="*/ 5 h 43"/>
                  <a:gd name="T2" fmla="*/ 1 w 67"/>
                  <a:gd name="T3" fmla="*/ 32 h 43"/>
                  <a:gd name="T4" fmla="*/ 45 w 67"/>
                  <a:gd name="T5" fmla="*/ 32 h 43"/>
                  <a:gd name="T6" fmla="*/ 45 w 67"/>
                  <a:gd name="T7" fmla="*/ 42 h 43"/>
                  <a:gd name="T8" fmla="*/ 66 w 67"/>
                  <a:gd name="T9" fmla="*/ 41 h 43"/>
                  <a:gd name="T10" fmla="*/ 65 w 67"/>
                  <a:gd name="T11" fmla="*/ 5 h 43"/>
                  <a:gd name="T12" fmla="*/ 66 w 67"/>
                  <a:gd name="T13" fmla="*/ 0 h 43"/>
                  <a:gd name="T14" fmla="*/ 44 w 67"/>
                  <a:gd name="T15" fmla="*/ 0 h 43"/>
                  <a:gd name="T16" fmla="*/ 45 w 67"/>
                  <a:gd name="T17" fmla="*/ 5 h 43"/>
                  <a:gd name="T18" fmla="*/ 0 w 67"/>
                  <a:gd name="T19" fmla="*/ 5 h 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7"/>
                  <a:gd name="T31" fmla="*/ 0 h 43"/>
                  <a:gd name="T32" fmla="*/ 67 w 67"/>
                  <a:gd name="T33" fmla="*/ 43 h 4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7" h="43">
                    <a:moveTo>
                      <a:pt x="0" y="5"/>
                    </a:moveTo>
                    <a:lnTo>
                      <a:pt x="1" y="32"/>
                    </a:lnTo>
                    <a:lnTo>
                      <a:pt x="45" y="32"/>
                    </a:lnTo>
                    <a:lnTo>
                      <a:pt x="45" y="42"/>
                    </a:lnTo>
                    <a:lnTo>
                      <a:pt x="66" y="41"/>
                    </a:lnTo>
                    <a:lnTo>
                      <a:pt x="65" y="5"/>
                    </a:lnTo>
                    <a:lnTo>
                      <a:pt x="66" y="0"/>
                    </a:lnTo>
                    <a:lnTo>
                      <a:pt x="44" y="0"/>
                    </a:lnTo>
                    <a:lnTo>
                      <a:pt x="45" y="5"/>
                    </a:lnTo>
                    <a:lnTo>
                      <a:pt x="0" y="5"/>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53" name="Freeform 189">
                <a:extLst>
                  <a:ext uri="{FF2B5EF4-FFF2-40B4-BE49-F238E27FC236}">
                    <a16:creationId xmlns:a16="http://schemas.microsoft.com/office/drawing/2014/main" id="{EB3955A3-8329-4046-99B4-A038AA1640A2}"/>
                  </a:ext>
                </a:extLst>
              </p:cNvPr>
              <p:cNvSpPr>
                <a:spLocks/>
              </p:cNvSpPr>
              <p:nvPr/>
            </p:nvSpPr>
            <p:spPr bwMode="auto">
              <a:xfrm>
                <a:off x="860" y="505"/>
                <a:ext cx="55" cy="74"/>
              </a:xfrm>
              <a:custGeom>
                <a:avLst/>
                <a:gdLst>
                  <a:gd name="T0" fmla="*/ 0 w 55"/>
                  <a:gd name="T1" fmla="*/ 12 h 74"/>
                  <a:gd name="T2" fmla="*/ 0 w 55"/>
                  <a:gd name="T3" fmla="*/ 19 h 74"/>
                  <a:gd name="T4" fmla="*/ 1 w 55"/>
                  <a:gd name="T5" fmla="*/ 64 h 74"/>
                  <a:gd name="T6" fmla="*/ 11 w 55"/>
                  <a:gd name="T7" fmla="*/ 64 h 74"/>
                  <a:gd name="T8" fmla="*/ 11 w 55"/>
                  <a:gd name="T9" fmla="*/ 72 h 74"/>
                  <a:gd name="T10" fmla="*/ 32 w 55"/>
                  <a:gd name="T11" fmla="*/ 72 h 74"/>
                  <a:gd name="T12" fmla="*/ 54 w 55"/>
                  <a:gd name="T13" fmla="*/ 73 h 74"/>
                  <a:gd name="T14" fmla="*/ 53 w 55"/>
                  <a:gd name="T15" fmla="*/ 37 h 74"/>
                  <a:gd name="T16" fmla="*/ 31 w 55"/>
                  <a:gd name="T17" fmla="*/ 37 h 74"/>
                  <a:gd name="T18" fmla="*/ 30 w 55"/>
                  <a:gd name="T19" fmla="*/ 7 h 74"/>
                  <a:gd name="T20" fmla="*/ 16 w 55"/>
                  <a:gd name="T21" fmla="*/ 4 h 74"/>
                  <a:gd name="T22" fmla="*/ 10 w 55"/>
                  <a:gd name="T23" fmla="*/ 0 h 74"/>
                  <a:gd name="T24" fmla="*/ 9 w 55"/>
                  <a:gd name="T25" fmla="*/ 12 h 74"/>
                  <a:gd name="T26" fmla="*/ 0 w 55"/>
                  <a:gd name="T27" fmla="*/ 12 h 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5"/>
                  <a:gd name="T43" fmla="*/ 0 h 74"/>
                  <a:gd name="T44" fmla="*/ 55 w 55"/>
                  <a:gd name="T45" fmla="*/ 74 h 7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5" h="74">
                    <a:moveTo>
                      <a:pt x="0" y="12"/>
                    </a:moveTo>
                    <a:lnTo>
                      <a:pt x="0" y="19"/>
                    </a:lnTo>
                    <a:lnTo>
                      <a:pt x="1" y="64"/>
                    </a:lnTo>
                    <a:lnTo>
                      <a:pt x="11" y="64"/>
                    </a:lnTo>
                    <a:lnTo>
                      <a:pt x="11" y="72"/>
                    </a:lnTo>
                    <a:lnTo>
                      <a:pt x="32" y="72"/>
                    </a:lnTo>
                    <a:lnTo>
                      <a:pt x="54" y="73"/>
                    </a:lnTo>
                    <a:lnTo>
                      <a:pt x="53" y="37"/>
                    </a:lnTo>
                    <a:lnTo>
                      <a:pt x="31" y="37"/>
                    </a:lnTo>
                    <a:lnTo>
                      <a:pt x="30" y="7"/>
                    </a:lnTo>
                    <a:lnTo>
                      <a:pt x="16" y="4"/>
                    </a:lnTo>
                    <a:lnTo>
                      <a:pt x="10" y="0"/>
                    </a:lnTo>
                    <a:lnTo>
                      <a:pt x="9" y="12"/>
                    </a:lnTo>
                    <a:lnTo>
                      <a:pt x="0" y="12"/>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54" name="Freeform 190">
                <a:extLst>
                  <a:ext uri="{FF2B5EF4-FFF2-40B4-BE49-F238E27FC236}">
                    <a16:creationId xmlns:a16="http://schemas.microsoft.com/office/drawing/2014/main" id="{F9FFC96F-FCEC-4942-AE42-F2B114FE35C1}"/>
                  </a:ext>
                </a:extLst>
              </p:cNvPr>
              <p:cNvSpPr>
                <a:spLocks/>
              </p:cNvSpPr>
              <p:nvPr/>
            </p:nvSpPr>
            <p:spPr bwMode="auto">
              <a:xfrm>
                <a:off x="860" y="505"/>
                <a:ext cx="57" cy="76"/>
              </a:xfrm>
              <a:custGeom>
                <a:avLst/>
                <a:gdLst>
                  <a:gd name="T0" fmla="*/ 0 w 57"/>
                  <a:gd name="T1" fmla="*/ 12 h 76"/>
                  <a:gd name="T2" fmla="*/ 0 w 57"/>
                  <a:gd name="T3" fmla="*/ 20 h 76"/>
                  <a:gd name="T4" fmla="*/ 1 w 57"/>
                  <a:gd name="T5" fmla="*/ 65 h 76"/>
                  <a:gd name="T6" fmla="*/ 12 w 57"/>
                  <a:gd name="T7" fmla="*/ 66 h 76"/>
                  <a:gd name="T8" fmla="*/ 12 w 57"/>
                  <a:gd name="T9" fmla="*/ 74 h 76"/>
                  <a:gd name="T10" fmla="*/ 33 w 57"/>
                  <a:gd name="T11" fmla="*/ 74 h 76"/>
                  <a:gd name="T12" fmla="*/ 56 w 57"/>
                  <a:gd name="T13" fmla="*/ 75 h 76"/>
                  <a:gd name="T14" fmla="*/ 55 w 57"/>
                  <a:gd name="T15" fmla="*/ 38 h 76"/>
                  <a:gd name="T16" fmla="*/ 32 w 57"/>
                  <a:gd name="T17" fmla="*/ 38 h 76"/>
                  <a:gd name="T18" fmla="*/ 31 w 57"/>
                  <a:gd name="T19" fmla="*/ 8 h 76"/>
                  <a:gd name="T20" fmla="*/ 17 w 57"/>
                  <a:gd name="T21" fmla="*/ 5 h 76"/>
                  <a:gd name="T22" fmla="*/ 10 w 57"/>
                  <a:gd name="T23" fmla="*/ 0 h 76"/>
                  <a:gd name="T24" fmla="*/ 10 w 57"/>
                  <a:gd name="T25" fmla="*/ 12 h 76"/>
                  <a:gd name="T26" fmla="*/ 0 w 57"/>
                  <a:gd name="T27" fmla="*/ 12 h 7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7"/>
                  <a:gd name="T43" fmla="*/ 0 h 76"/>
                  <a:gd name="T44" fmla="*/ 57 w 57"/>
                  <a:gd name="T45" fmla="*/ 76 h 7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7" h="76">
                    <a:moveTo>
                      <a:pt x="0" y="12"/>
                    </a:moveTo>
                    <a:lnTo>
                      <a:pt x="0" y="20"/>
                    </a:lnTo>
                    <a:lnTo>
                      <a:pt x="1" y="65"/>
                    </a:lnTo>
                    <a:lnTo>
                      <a:pt x="12" y="66"/>
                    </a:lnTo>
                    <a:lnTo>
                      <a:pt x="12" y="74"/>
                    </a:lnTo>
                    <a:lnTo>
                      <a:pt x="33" y="74"/>
                    </a:lnTo>
                    <a:lnTo>
                      <a:pt x="56" y="75"/>
                    </a:lnTo>
                    <a:lnTo>
                      <a:pt x="55" y="38"/>
                    </a:lnTo>
                    <a:lnTo>
                      <a:pt x="32" y="38"/>
                    </a:lnTo>
                    <a:lnTo>
                      <a:pt x="31" y="8"/>
                    </a:lnTo>
                    <a:lnTo>
                      <a:pt x="17" y="5"/>
                    </a:lnTo>
                    <a:lnTo>
                      <a:pt x="10" y="0"/>
                    </a:lnTo>
                    <a:lnTo>
                      <a:pt x="10" y="12"/>
                    </a:lnTo>
                    <a:lnTo>
                      <a:pt x="0" y="12"/>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55" name="Freeform 191">
                <a:extLst>
                  <a:ext uri="{FF2B5EF4-FFF2-40B4-BE49-F238E27FC236}">
                    <a16:creationId xmlns:a16="http://schemas.microsoft.com/office/drawing/2014/main" id="{56B83EC4-3F08-4162-B90B-5408EDFC15D9}"/>
                  </a:ext>
                </a:extLst>
              </p:cNvPr>
              <p:cNvSpPr>
                <a:spLocks/>
              </p:cNvSpPr>
              <p:nvPr/>
            </p:nvSpPr>
            <p:spPr bwMode="auto">
              <a:xfrm>
                <a:off x="675" y="813"/>
                <a:ext cx="65" cy="74"/>
              </a:xfrm>
              <a:custGeom>
                <a:avLst/>
                <a:gdLst>
                  <a:gd name="T0" fmla="*/ 0 w 65"/>
                  <a:gd name="T1" fmla="*/ 22 h 74"/>
                  <a:gd name="T2" fmla="*/ 2 w 65"/>
                  <a:gd name="T3" fmla="*/ 30 h 74"/>
                  <a:gd name="T4" fmla="*/ 5 w 65"/>
                  <a:gd name="T5" fmla="*/ 35 h 74"/>
                  <a:gd name="T6" fmla="*/ 8 w 65"/>
                  <a:gd name="T7" fmla="*/ 47 h 74"/>
                  <a:gd name="T8" fmla="*/ 24 w 65"/>
                  <a:gd name="T9" fmla="*/ 55 h 74"/>
                  <a:gd name="T10" fmla="*/ 35 w 65"/>
                  <a:gd name="T11" fmla="*/ 58 h 74"/>
                  <a:gd name="T12" fmla="*/ 43 w 65"/>
                  <a:gd name="T13" fmla="*/ 66 h 74"/>
                  <a:gd name="T14" fmla="*/ 44 w 65"/>
                  <a:gd name="T15" fmla="*/ 73 h 74"/>
                  <a:gd name="T16" fmla="*/ 64 w 65"/>
                  <a:gd name="T17" fmla="*/ 73 h 74"/>
                  <a:gd name="T18" fmla="*/ 64 w 65"/>
                  <a:gd name="T19" fmla="*/ 42 h 74"/>
                  <a:gd name="T20" fmla="*/ 64 w 65"/>
                  <a:gd name="T21" fmla="*/ 1 h 74"/>
                  <a:gd name="T22" fmla="*/ 51 w 65"/>
                  <a:gd name="T23" fmla="*/ 0 h 74"/>
                  <a:gd name="T24" fmla="*/ 43 w 65"/>
                  <a:gd name="T25" fmla="*/ 3 h 74"/>
                  <a:gd name="T26" fmla="*/ 36 w 65"/>
                  <a:gd name="T27" fmla="*/ 8 h 74"/>
                  <a:gd name="T28" fmla="*/ 8 w 65"/>
                  <a:gd name="T29" fmla="*/ 22 h 74"/>
                  <a:gd name="T30" fmla="*/ 0 w 65"/>
                  <a:gd name="T31" fmla="*/ 22 h 7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5"/>
                  <a:gd name="T49" fmla="*/ 0 h 74"/>
                  <a:gd name="T50" fmla="*/ 65 w 65"/>
                  <a:gd name="T51" fmla="*/ 74 h 7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5" h="74">
                    <a:moveTo>
                      <a:pt x="0" y="22"/>
                    </a:moveTo>
                    <a:lnTo>
                      <a:pt x="2" y="30"/>
                    </a:lnTo>
                    <a:lnTo>
                      <a:pt x="5" y="35"/>
                    </a:lnTo>
                    <a:lnTo>
                      <a:pt x="8" y="47"/>
                    </a:lnTo>
                    <a:lnTo>
                      <a:pt x="24" y="55"/>
                    </a:lnTo>
                    <a:lnTo>
                      <a:pt x="35" y="58"/>
                    </a:lnTo>
                    <a:lnTo>
                      <a:pt x="43" y="66"/>
                    </a:lnTo>
                    <a:lnTo>
                      <a:pt x="44" y="73"/>
                    </a:lnTo>
                    <a:lnTo>
                      <a:pt x="64" y="73"/>
                    </a:lnTo>
                    <a:lnTo>
                      <a:pt x="64" y="42"/>
                    </a:lnTo>
                    <a:lnTo>
                      <a:pt x="64" y="1"/>
                    </a:lnTo>
                    <a:lnTo>
                      <a:pt x="51" y="0"/>
                    </a:lnTo>
                    <a:lnTo>
                      <a:pt x="43" y="3"/>
                    </a:lnTo>
                    <a:lnTo>
                      <a:pt x="36" y="8"/>
                    </a:lnTo>
                    <a:lnTo>
                      <a:pt x="8" y="22"/>
                    </a:lnTo>
                    <a:lnTo>
                      <a:pt x="0" y="22"/>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56" name="Freeform 192">
                <a:extLst>
                  <a:ext uri="{FF2B5EF4-FFF2-40B4-BE49-F238E27FC236}">
                    <a16:creationId xmlns:a16="http://schemas.microsoft.com/office/drawing/2014/main" id="{5CE45B62-94C5-4E69-86C1-46D5AD24BED4}"/>
                  </a:ext>
                </a:extLst>
              </p:cNvPr>
              <p:cNvSpPr>
                <a:spLocks/>
              </p:cNvSpPr>
              <p:nvPr/>
            </p:nvSpPr>
            <p:spPr bwMode="auto">
              <a:xfrm>
                <a:off x="675" y="813"/>
                <a:ext cx="68" cy="74"/>
              </a:xfrm>
              <a:custGeom>
                <a:avLst/>
                <a:gdLst>
                  <a:gd name="T0" fmla="*/ 0 w 68"/>
                  <a:gd name="T1" fmla="*/ 22 h 74"/>
                  <a:gd name="T2" fmla="*/ 2 w 68"/>
                  <a:gd name="T3" fmla="*/ 30 h 74"/>
                  <a:gd name="T4" fmla="*/ 5 w 68"/>
                  <a:gd name="T5" fmla="*/ 35 h 74"/>
                  <a:gd name="T6" fmla="*/ 8 w 68"/>
                  <a:gd name="T7" fmla="*/ 47 h 74"/>
                  <a:gd name="T8" fmla="*/ 25 w 68"/>
                  <a:gd name="T9" fmla="*/ 55 h 74"/>
                  <a:gd name="T10" fmla="*/ 36 w 68"/>
                  <a:gd name="T11" fmla="*/ 58 h 74"/>
                  <a:gd name="T12" fmla="*/ 45 w 68"/>
                  <a:gd name="T13" fmla="*/ 66 h 74"/>
                  <a:gd name="T14" fmla="*/ 46 w 68"/>
                  <a:gd name="T15" fmla="*/ 73 h 74"/>
                  <a:gd name="T16" fmla="*/ 67 w 68"/>
                  <a:gd name="T17" fmla="*/ 73 h 74"/>
                  <a:gd name="T18" fmla="*/ 67 w 68"/>
                  <a:gd name="T19" fmla="*/ 42 h 74"/>
                  <a:gd name="T20" fmla="*/ 67 w 68"/>
                  <a:gd name="T21" fmla="*/ 1 h 74"/>
                  <a:gd name="T22" fmla="*/ 54 w 68"/>
                  <a:gd name="T23" fmla="*/ 0 h 74"/>
                  <a:gd name="T24" fmla="*/ 45 w 68"/>
                  <a:gd name="T25" fmla="*/ 3 h 74"/>
                  <a:gd name="T26" fmla="*/ 38 w 68"/>
                  <a:gd name="T27" fmla="*/ 8 h 74"/>
                  <a:gd name="T28" fmla="*/ 8 w 68"/>
                  <a:gd name="T29" fmla="*/ 22 h 74"/>
                  <a:gd name="T30" fmla="*/ 0 w 68"/>
                  <a:gd name="T31" fmla="*/ 22 h 7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8"/>
                  <a:gd name="T49" fmla="*/ 0 h 74"/>
                  <a:gd name="T50" fmla="*/ 68 w 68"/>
                  <a:gd name="T51" fmla="*/ 74 h 7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8" h="74">
                    <a:moveTo>
                      <a:pt x="0" y="22"/>
                    </a:moveTo>
                    <a:lnTo>
                      <a:pt x="2" y="30"/>
                    </a:lnTo>
                    <a:lnTo>
                      <a:pt x="5" y="35"/>
                    </a:lnTo>
                    <a:lnTo>
                      <a:pt x="8" y="47"/>
                    </a:lnTo>
                    <a:lnTo>
                      <a:pt x="25" y="55"/>
                    </a:lnTo>
                    <a:lnTo>
                      <a:pt x="36" y="58"/>
                    </a:lnTo>
                    <a:lnTo>
                      <a:pt x="45" y="66"/>
                    </a:lnTo>
                    <a:lnTo>
                      <a:pt x="46" y="73"/>
                    </a:lnTo>
                    <a:lnTo>
                      <a:pt x="67" y="73"/>
                    </a:lnTo>
                    <a:lnTo>
                      <a:pt x="67" y="42"/>
                    </a:lnTo>
                    <a:lnTo>
                      <a:pt x="67" y="1"/>
                    </a:lnTo>
                    <a:lnTo>
                      <a:pt x="54" y="0"/>
                    </a:lnTo>
                    <a:lnTo>
                      <a:pt x="45" y="3"/>
                    </a:lnTo>
                    <a:lnTo>
                      <a:pt x="38" y="8"/>
                    </a:lnTo>
                    <a:lnTo>
                      <a:pt x="8" y="22"/>
                    </a:lnTo>
                    <a:lnTo>
                      <a:pt x="0" y="22"/>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57" name="Freeform 193">
                <a:extLst>
                  <a:ext uri="{FF2B5EF4-FFF2-40B4-BE49-F238E27FC236}">
                    <a16:creationId xmlns:a16="http://schemas.microsoft.com/office/drawing/2014/main" id="{847F06B7-6A47-4FC9-BD4C-82B3143CAD54}"/>
                  </a:ext>
                </a:extLst>
              </p:cNvPr>
              <p:cNvSpPr>
                <a:spLocks/>
              </p:cNvSpPr>
              <p:nvPr/>
            </p:nvSpPr>
            <p:spPr bwMode="auto">
              <a:xfrm>
                <a:off x="795" y="849"/>
                <a:ext cx="41" cy="38"/>
              </a:xfrm>
              <a:custGeom>
                <a:avLst/>
                <a:gdLst>
                  <a:gd name="T0" fmla="*/ 0 w 41"/>
                  <a:gd name="T1" fmla="*/ 0 h 38"/>
                  <a:gd name="T2" fmla="*/ 0 w 41"/>
                  <a:gd name="T3" fmla="*/ 5 h 38"/>
                  <a:gd name="T4" fmla="*/ 0 w 41"/>
                  <a:gd name="T5" fmla="*/ 37 h 38"/>
                  <a:gd name="T6" fmla="*/ 38 w 41"/>
                  <a:gd name="T7" fmla="*/ 37 h 38"/>
                  <a:gd name="T8" fmla="*/ 40 w 41"/>
                  <a:gd name="T9" fmla="*/ 37 h 38"/>
                  <a:gd name="T10" fmla="*/ 39 w 41"/>
                  <a:gd name="T11" fmla="*/ 1 h 38"/>
                  <a:gd name="T12" fmla="*/ 40 w 41"/>
                  <a:gd name="T13" fmla="*/ 0 h 38"/>
                  <a:gd name="T14" fmla="*/ 0 w 41"/>
                  <a:gd name="T15" fmla="*/ 0 h 38"/>
                  <a:gd name="T16" fmla="*/ 0 60000 65536"/>
                  <a:gd name="T17" fmla="*/ 0 60000 65536"/>
                  <a:gd name="T18" fmla="*/ 0 60000 65536"/>
                  <a:gd name="T19" fmla="*/ 0 60000 65536"/>
                  <a:gd name="T20" fmla="*/ 0 60000 65536"/>
                  <a:gd name="T21" fmla="*/ 0 60000 65536"/>
                  <a:gd name="T22" fmla="*/ 0 60000 65536"/>
                  <a:gd name="T23" fmla="*/ 0 60000 65536"/>
                  <a:gd name="T24" fmla="*/ 0 w 41"/>
                  <a:gd name="T25" fmla="*/ 0 h 38"/>
                  <a:gd name="T26" fmla="*/ 41 w 41"/>
                  <a:gd name="T27" fmla="*/ 38 h 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1" h="38">
                    <a:moveTo>
                      <a:pt x="0" y="0"/>
                    </a:moveTo>
                    <a:lnTo>
                      <a:pt x="0" y="5"/>
                    </a:lnTo>
                    <a:lnTo>
                      <a:pt x="0" y="37"/>
                    </a:lnTo>
                    <a:lnTo>
                      <a:pt x="38" y="37"/>
                    </a:lnTo>
                    <a:lnTo>
                      <a:pt x="40" y="37"/>
                    </a:lnTo>
                    <a:lnTo>
                      <a:pt x="39" y="1"/>
                    </a:lnTo>
                    <a:lnTo>
                      <a:pt x="40"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58" name="Freeform 194">
                <a:extLst>
                  <a:ext uri="{FF2B5EF4-FFF2-40B4-BE49-F238E27FC236}">
                    <a16:creationId xmlns:a16="http://schemas.microsoft.com/office/drawing/2014/main" id="{44C4E35A-6112-4006-9F45-8723D4E1251F}"/>
                  </a:ext>
                </a:extLst>
              </p:cNvPr>
              <p:cNvSpPr>
                <a:spLocks/>
              </p:cNvSpPr>
              <p:nvPr/>
            </p:nvSpPr>
            <p:spPr bwMode="auto">
              <a:xfrm>
                <a:off x="795" y="849"/>
                <a:ext cx="44" cy="38"/>
              </a:xfrm>
              <a:custGeom>
                <a:avLst/>
                <a:gdLst>
                  <a:gd name="T0" fmla="*/ 0 w 44"/>
                  <a:gd name="T1" fmla="*/ 0 h 38"/>
                  <a:gd name="T2" fmla="*/ 0 w 44"/>
                  <a:gd name="T3" fmla="*/ 5 h 38"/>
                  <a:gd name="T4" fmla="*/ 0 w 44"/>
                  <a:gd name="T5" fmla="*/ 37 h 38"/>
                  <a:gd name="T6" fmla="*/ 41 w 44"/>
                  <a:gd name="T7" fmla="*/ 37 h 38"/>
                  <a:gd name="T8" fmla="*/ 43 w 44"/>
                  <a:gd name="T9" fmla="*/ 37 h 38"/>
                  <a:gd name="T10" fmla="*/ 42 w 44"/>
                  <a:gd name="T11" fmla="*/ 1 h 38"/>
                  <a:gd name="T12" fmla="*/ 43 w 44"/>
                  <a:gd name="T13" fmla="*/ 0 h 38"/>
                  <a:gd name="T14" fmla="*/ 0 w 44"/>
                  <a:gd name="T15" fmla="*/ 0 h 38"/>
                  <a:gd name="T16" fmla="*/ 0 60000 65536"/>
                  <a:gd name="T17" fmla="*/ 0 60000 65536"/>
                  <a:gd name="T18" fmla="*/ 0 60000 65536"/>
                  <a:gd name="T19" fmla="*/ 0 60000 65536"/>
                  <a:gd name="T20" fmla="*/ 0 60000 65536"/>
                  <a:gd name="T21" fmla="*/ 0 60000 65536"/>
                  <a:gd name="T22" fmla="*/ 0 60000 65536"/>
                  <a:gd name="T23" fmla="*/ 0 60000 65536"/>
                  <a:gd name="T24" fmla="*/ 0 w 44"/>
                  <a:gd name="T25" fmla="*/ 0 h 38"/>
                  <a:gd name="T26" fmla="*/ 44 w 44"/>
                  <a:gd name="T27" fmla="*/ 38 h 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 h="38">
                    <a:moveTo>
                      <a:pt x="0" y="0"/>
                    </a:moveTo>
                    <a:lnTo>
                      <a:pt x="0" y="5"/>
                    </a:lnTo>
                    <a:lnTo>
                      <a:pt x="0" y="37"/>
                    </a:lnTo>
                    <a:lnTo>
                      <a:pt x="41" y="37"/>
                    </a:lnTo>
                    <a:lnTo>
                      <a:pt x="43" y="37"/>
                    </a:lnTo>
                    <a:lnTo>
                      <a:pt x="42" y="1"/>
                    </a:lnTo>
                    <a:lnTo>
                      <a:pt x="43"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59" name="Freeform 195">
                <a:extLst>
                  <a:ext uri="{FF2B5EF4-FFF2-40B4-BE49-F238E27FC236}">
                    <a16:creationId xmlns:a16="http://schemas.microsoft.com/office/drawing/2014/main" id="{BDAE9912-4549-44B6-AFDB-786B8A20E83E}"/>
                  </a:ext>
                </a:extLst>
              </p:cNvPr>
              <p:cNvSpPr>
                <a:spLocks/>
              </p:cNvSpPr>
              <p:nvPr/>
            </p:nvSpPr>
            <p:spPr bwMode="auto">
              <a:xfrm>
                <a:off x="847" y="728"/>
                <a:ext cx="31" cy="36"/>
              </a:xfrm>
              <a:custGeom>
                <a:avLst/>
                <a:gdLst>
                  <a:gd name="T0" fmla="*/ 1 w 31"/>
                  <a:gd name="T1" fmla="*/ 23 h 36"/>
                  <a:gd name="T2" fmla="*/ 0 w 31"/>
                  <a:gd name="T3" fmla="*/ 35 h 36"/>
                  <a:gd name="T4" fmla="*/ 20 w 31"/>
                  <a:gd name="T5" fmla="*/ 35 h 36"/>
                  <a:gd name="T6" fmla="*/ 30 w 31"/>
                  <a:gd name="T7" fmla="*/ 34 h 36"/>
                  <a:gd name="T8" fmla="*/ 29 w 31"/>
                  <a:gd name="T9" fmla="*/ 8 h 36"/>
                  <a:gd name="T10" fmla="*/ 30 w 31"/>
                  <a:gd name="T11" fmla="*/ 1 h 36"/>
                  <a:gd name="T12" fmla="*/ 6 w 31"/>
                  <a:gd name="T13" fmla="*/ 0 h 36"/>
                  <a:gd name="T14" fmla="*/ 6 w 31"/>
                  <a:gd name="T15" fmla="*/ 9 h 36"/>
                  <a:gd name="T16" fmla="*/ 4 w 31"/>
                  <a:gd name="T17" fmla="*/ 9 h 36"/>
                  <a:gd name="T18" fmla="*/ 4 w 31"/>
                  <a:gd name="T19" fmla="*/ 17 h 36"/>
                  <a:gd name="T20" fmla="*/ 6 w 31"/>
                  <a:gd name="T21" fmla="*/ 16 h 36"/>
                  <a:gd name="T22" fmla="*/ 7 w 31"/>
                  <a:gd name="T23" fmla="*/ 23 h 36"/>
                  <a:gd name="T24" fmla="*/ 1 w 31"/>
                  <a:gd name="T25" fmla="*/ 23 h 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1"/>
                  <a:gd name="T40" fmla="*/ 0 h 36"/>
                  <a:gd name="T41" fmla="*/ 31 w 31"/>
                  <a:gd name="T42" fmla="*/ 36 h 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1" h="36">
                    <a:moveTo>
                      <a:pt x="1" y="23"/>
                    </a:moveTo>
                    <a:lnTo>
                      <a:pt x="0" y="35"/>
                    </a:lnTo>
                    <a:lnTo>
                      <a:pt x="20" y="35"/>
                    </a:lnTo>
                    <a:lnTo>
                      <a:pt x="30" y="34"/>
                    </a:lnTo>
                    <a:lnTo>
                      <a:pt x="29" y="8"/>
                    </a:lnTo>
                    <a:lnTo>
                      <a:pt x="30" y="1"/>
                    </a:lnTo>
                    <a:lnTo>
                      <a:pt x="6" y="0"/>
                    </a:lnTo>
                    <a:lnTo>
                      <a:pt x="6" y="9"/>
                    </a:lnTo>
                    <a:lnTo>
                      <a:pt x="4" y="9"/>
                    </a:lnTo>
                    <a:lnTo>
                      <a:pt x="4" y="17"/>
                    </a:lnTo>
                    <a:lnTo>
                      <a:pt x="6" y="16"/>
                    </a:lnTo>
                    <a:lnTo>
                      <a:pt x="7" y="23"/>
                    </a:lnTo>
                    <a:lnTo>
                      <a:pt x="1" y="23"/>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60" name="Freeform 196">
                <a:extLst>
                  <a:ext uri="{FF2B5EF4-FFF2-40B4-BE49-F238E27FC236}">
                    <a16:creationId xmlns:a16="http://schemas.microsoft.com/office/drawing/2014/main" id="{95F1A589-9BE9-489E-932B-A1A71B7D79B3}"/>
                  </a:ext>
                </a:extLst>
              </p:cNvPr>
              <p:cNvSpPr>
                <a:spLocks/>
              </p:cNvSpPr>
              <p:nvPr/>
            </p:nvSpPr>
            <p:spPr bwMode="auto">
              <a:xfrm>
                <a:off x="847" y="728"/>
                <a:ext cx="35" cy="39"/>
              </a:xfrm>
              <a:custGeom>
                <a:avLst/>
                <a:gdLst>
                  <a:gd name="T0" fmla="*/ 1 w 35"/>
                  <a:gd name="T1" fmla="*/ 25 h 39"/>
                  <a:gd name="T2" fmla="*/ 0 w 35"/>
                  <a:gd name="T3" fmla="*/ 38 h 39"/>
                  <a:gd name="T4" fmla="*/ 23 w 35"/>
                  <a:gd name="T5" fmla="*/ 38 h 39"/>
                  <a:gd name="T6" fmla="*/ 34 w 35"/>
                  <a:gd name="T7" fmla="*/ 37 h 39"/>
                  <a:gd name="T8" fmla="*/ 33 w 35"/>
                  <a:gd name="T9" fmla="*/ 9 h 39"/>
                  <a:gd name="T10" fmla="*/ 34 w 35"/>
                  <a:gd name="T11" fmla="*/ 1 h 39"/>
                  <a:gd name="T12" fmla="*/ 7 w 35"/>
                  <a:gd name="T13" fmla="*/ 0 h 39"/>
                  <a:gd name="T14" fmla="*/ 7 w 35"/>
                  <a:gd name="T15" fmla="*/ 10 h 39"/>
                  <a:gd name="T16" fmla="*/ 5 w 35"/>
                  <a:gd name="T17" fmla="*/ 10 h 39"/>
                  <a:gd name="T18" fmla="*/ 4 w 35"/>
                  <a:gd name="T19" fmla="*/ 18 h 39"/>
                  <a:gd name="T20" fmla="*/ 7 w 35"/>
                  <a:gd name="T21" fmla="*/ 18 h 39"/>
                  <a:gd name="T22" fmla="*/ 8 w 35"/>
                  <a:gd name="T23" fmla="*/ 25 h 39"/>
                  <a:gd name="T24" fmla="*/ 1 w 35"/>
                  <a:gd name="T25" fmla="*/ 25 h 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
                  <a:gd name="T40" fmla="*/ 0 h 39"/>
                  <a:gd name="T41" fmla="*/ 35 w 35"/>
                  <a:gd name="T42" fmla="*/ 39 h 3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 h="39">
                    <a:moveTo>
                      <a:pt x="1" y="25"/>
                    </a:moveTo>
                    <a:lnTo>
                      <a:pt x="0" y="38"/>
                    </a:lnTo>
                    <a:lnTo>
                      <a:pt x="23" y="38"/>
                    </a:lnTo>
                    <a:lnTo>
                      <a:pt x="34" y="37"/>
                    </a:lnTo>
                    <a:lnTo>
                      <a:pt x="33" y="9"/>
                    </a:lnTo>
                    <a:lnTo>
                      <a:pt x="34" y="1"/>
                    </a:lnTo>
                    <a:lnTo>
                      <a:pt x="7" y="0"/>
                    </a:lnTo>
                    <a:lnTo>
                      <a:pt x="7" y="10"/>
                    </a:lnTo>
                    <a:lnTo>
                      <a:pt x="5" y="10"/>
                    </a:lnTo>
                    <a:lnTo>
                      <a:pt x="4" y="18"/>
                    </a:lnTo>
                    <a:lnTo>
                      <a:pt x="7" y="18"/>
                    </a:lnTo>
                    <a:lnTo>
                      <a:pt x="8" y="25"/>
                    </a:lnTo>
                    <a:lnTo>
                      <a:pt x="1" y="25"/>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61" name="Freeform 197">
                <a:extLst>
                  <a:ext uri="{FF2B5EF4-FFF2-40B4-BE49-F238E27FC236}">
                    <a16:creationId xmlns:a16="http://schemas.microsoft.com/office/drawing/2014/main" id="{F4D406D6-8B03-4283-AE14-2B5339C9A7C7}"/>
                  </a:ext>
                </a:extLst>
              </p:cNvPr>
              <p:cNvSpPr>
                <a:spLocks/>
              </p:cNvSpPr>
              <p:nvPr/>
            </p:nvSpPr>
            <p:spPr bwMode="auto">
              <a:xfrm>
                <a:off x="741" y="811"/>
                <a:ext cx="53" cy="43"/>
              </a:xfrm>
              <a:custGeom>
                <a:avLst/>
                <a:gdLst>
                  <a:gd name="T0" fmla="*/ 0 w 53"/>
                  <a:gd name="T1" fmla="*/ 2 h 43"/>
                  <a:gd name="T2" fmla="*/ 0 w 53"/>
                  <a:gd name="T3" fmla="*/ 42 h 43"/>
                  <a:gd name="T4" fmla="*/ 52 w 53"/>
                  <a:gd name="T5" fmla="*/ 41 h 43"/>
                  <a:gd name="T6" fmla="*/ 52 w 53"/>
                  <a:gd name="T7" fmla="*/ 37 h 43"/>
                  <a:gd name="T8" fmla="*/ 52 w 53"/>
                  <a:gd name="T9" fmla="*/ 2 h 43"/>
                  <a:gd name="T10" fmla="*/ 36 w 53"/>
                  <a:gd name="T11" fmla="*/ 1 h 43"/>
                  <a:gd name="T12" fmla="*/ 33 w 53"/>
                  <a:gd name="T13" fmla="*/ 6 h 43"/>
                  <a:gd name="T14" fmla="*/ 20 w 53"/>
                  <a:gd name="T15" fmla="*/ 5 h 43"/>
                  <a:gd name="T16" fmla="*/ 9 w 53"/>
                  <a:gd name="T17" fmla="*/ 0 h 43"/>
                  <a:gd name="T18" fmla="*/ 0 w 53"/>
                  <a:gd name="T19" fmla="*/ 2 h 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3"/>
                  <a:gd name="T31" fmla="*/ 0 h 43"/>
                  <a:gd name="T32" fmla="*/ 53 w 53"/>
                  <a:gd name="T33" fmla="*/ 43 h 4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3" h="43">
                    <a:moveTo>
                      <a:pt x="0" y="2"/>
                    </a:moveTo>
                    <a:lnTo>
                      <a:pt x="0" y="42"/>
                    </a:lnTo>
                    <a:lnTo>
                      <a:pt x="52" y="41"/>
                    </a:lnTo>
                    <a:lnTo>
                      <a:pt x="52" y="37"/>
                    </a:lnTo>
                    <a:lnTo>
                      <a:pt x="52" y="2"/>
                    </a:lnTo>
                    <a:lnTo>
                      <a:pt x="36" y="1"/>
                    </a:lnTo>
                    <a:lnTo>
                      <a:pt x="33" y="6"/>
                    </a:lnTo>
                    <a:lnTo>
                      <a:pt x="20" y="5"/>
                    </a:lnTo>
                    <a:lnTo>
                      <a:pt x="9" y="0"/>
                    </a:lnTo>
                    <a:lnTo>
                      <a:pt x="0" y="2"/>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62" name="Freeform 198">
                <a:extLst>
                  <a:ext uri="{FF2B5EF4-FFF2-40B4-BE49-F238E27FC236}">
                    <a16:creationId xmlns:a16="http://schemas.microsoft.com/office/drawing/2014/main" id="{6BF010C6-FFD7-486B-9446-2CFA4C505C98}"/>
                  </a:ext>
                </a:extLst>
              </p:cNvPr>
              <p:cNvSpPr>
                <a:spLocks/>
              </p:cNvSpPr>
              <p:nvPr/>
            </p:nvSpPr>
            <p:spPr bwMode="auto">
              <a:xfrm>
                <a:off x="741" y="811"/>
                <a:ext cx="55" cy="45"/>
              </a:xfrm>
              <a:custGeom>
                <a:avLst/>
                <a:gdLst>
                  <a:gd name="T0" fmla="*/ 0 w 55"/>
                  <a:gd name="T1" fmla="*/ 2 h 45"/>
                  <a:gd name="T2" fmla="*/ 0 w 55"/>
                  <a:gd name="T3" fmla="*/ 44 h 45"/>
                  <a:gd name="T4" fmla="*/ 54 w 55"/>
                  <a:gd name="T5" fmla="*/ 43 h 45"/>
                  <a:gd name="T6" fmla="*/ 54 w 55"/>
                  <a:gd name="T7" fmla="*/ 38 h 45"/>
                  <a:gd name="T8" fmla="*/ 54 w 55"/>
                  <a:gd name="T9" fmla="*/ 2 h 45"/>
                  <a:gd name="T10" fmla="*/ 37 w 55"/>
                  <a:gd name="T11" fmla="*/ 2 h 45"/>
                  <a:gd name="T12" fmla="*/ 35 w 55"/>
                  <a:gd name="T13" fmla="*/ 6 h 45"/>
                  <a:gd name="T14" fmla="*/ 21 w 55"/>
                  <a:gd name="T15" fmla="*/ 5 h 45"/>
                  <a:gd name="T16" fmla="*/ 9 w 55"/>
                  <a:gd name="T17" fmla="*/ 0 h 45"/>
                  <a:gd name="T18" fmla="*/ 0 w 55"/>
                  <a:gd name="T19" fmla="*/ 2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5"/>
                  <a:gd name="T31" fmla="*/ 0 h 45"/>
                  <a:gd name="T32" fmla="*/ 55 w 55"/>
                  <a:gd name="T33" fmla="*/ 45 h 4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5" h="45">
                    <a:moveTo>
                      <a:pt x="0" y="2"/>
                    </a:moveTo>
                    <a:lnTo>
                      <a:pt x="0" y="44"/>
                    </a:lnTo>
                    <a:lnTo>
                      <a:pt x="54" y="43"/>
                    </a:lnTo>
                    <a:lnTo>
                      <a:pt x="54" y="38"/>
                    </a:lnTo>
                    <a:lnTo>
                      <a:pt x="54" y="2"/>
                    </a:lnTo>
                    <a:lnTo>
                      <a:pt x="37" y="2"/>
                    </a:lnTo>
                    <a:lnTo>
                      <a:pt x="35" y="6"/>
                    </a:lnTo>
                    <a:lnTo>
                      <a:pt x="21" y="5"/>
                    </a:lnTo>
                    <a:lnTo>
                      <a:pt x="9" y="0"/>
                    </a:lnTo>
                    <a:lnTo>
                      <a:pt x="0" y="2"/>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63" name="Freeform 199">
                <a:extLst>
                  <a:ext uri="{FF2B5EF4-FFF2-40B4-BE49-F238E27FC236}">
                    <a16:creationId xmlns:a16="http://schemas.microsoft.com/office/drawing/2014/main" id="{04DC30DF-BF2F-4A9F-AC29-C79EB7EB8610}"/>
                  </a:ext>
                </a:extLst>
              </p:cNvPr>
              <p:cNvSpPr>
                <a:spLocks/>
              </p:cNvSpPr>
              <p:nvPr/>
            </p:nvSpPr>
            <p:spPr bwMode="auto">
              <a:xfrm>
                <a:off x="729" y="452"/>
                <a:ext cx="53" cy="65"/>
              </a:xfrm>
              <a:custGeom>
                <a:avLst/>
                <a:gdLst>
                  <a:gd name="T0" fmla="*/ 0 w 53"/>
                  <a:gd name="T1" fmla="*/ 0 h 65"/>
                  <a:gd name="T2" fmla="*/ 1 w 53"/>
                  <a:gd name="T3" fmla="*/ 37 h 65"/>
                  <a:gd name="T4" fmla="*/ 11 w 53"/>
                  <a:gd name="T5" fmla="*/ 37 h 65"/>
                  <a:gd name="T6" fmla="*/ 11 w 53"/>
                  <a:gd name="T7" fmla="*/ 45 h 65"/>
                  <a:gd name="T8" fmla="*/ 21 w 53"/>
                  <a:gd name="T9" fmla="*/ 46 h 65"/>
                  <a:gd name="T10" fmla="*/ 21 w 53"/>
                  <a:gd name="T11" fmla="*/ 62 h 65"/>
                  <a:gd name="T12" fmla="*/ 43 w 53"/>
                  <a:gd name="T13" fmla="*/ 62 h 65"/>
                  <a:gd name="T14" fmla="*/ 52 w 53"/>
                  <a:gd name="T15" fmla="*/ 64 h 65"/>
                  <a:gd name="T16" fmla="*/ 52 w 53"/>
                  <a:gd name="T17" fmla="*/ 31 h 65"/>
                  <a:gd name="T18" fmla="*/ 36 w 53"/>
                  <a:gd name="T19" fmla="*/ 26 h 65"/>
                  <a:gd name="T20" fmla="*/ 28 w 53"/>
                  <a:gd name="T21" fmla="*/ 9 h 65"/>
                  <a:gd name="T22" fmla="*/ 20 w 53"/>
                  <a:gd name="T23" fmla="*/ 8 h 65"/>
                  <a:gd name="T24" fmla="*/ 18 w 53"/>
                  <a:gd name="T25" fmla="*/ 5 h 65"/>
                  <a:gd name="T26" fmla="*/ 12 w 53"/>
                  <a:gd name="T27" fmla="*/ 3 h 65"/>
                  <a:gd name="T28" fmla="*/ 0 w 53"/>
                  <a:gd name="T29" fmla="*/ 0 h 6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3"/>
                  <a:gd name="T46" fmla="*/ 0 h 65"/>
                  <a:gd name="T47" fmla="*/ 53 w 53"/>
                  <a:gd name="T48" fmla="*/ 65 h 6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3" h="65">
                    <a:moveTo>
                      <a:pt x="0" y="0"/>
                    </a:moveTo>
                    <a:lnTo>
                      <a:pt x="1" y="37"/>
                    </a:lnTo>
                    <a:lnTo>
                      <a:pt x="11" y="37"/>
                    </a:lnTo>
                    <a:lnTo>
                      <a:pt x="11" y="45"/>
                    </a:lnTo>
                    <a:lnTo>
                      <a:pt x="21" y="46"/>
                    </a:lnTo>
                    <a:lnTo>
                      <a:pt x="21" y="62"/>
                    </a:lnTo>
                    <a:lnTo>
                      <a:pt x="43" y="62"/>
                    </a:lnTo>
                    <a:lnTo>
                      <a:pt x="52" y="64"/>
                    </a:lnTo>
                    <a:lnTo>
                      <a:pt x="52" y="31"/>
                    </a:lnTo>
                    <a:lnTo>
                      <a:pt x="36" y="26"/>
                    </a:lnTo>
                    <a:lnTo>
                      <a:pt x="28" y="9"/>
                    </a:lnTo>
                    <a:lnTo>
                      <a:pt x="20" y="8"/>
                    </a:lnTo>
                    <a:lnTo>
                      <a:pt x="18" y="5"/>
                    </a:lnTo>
                    <a:lnTo>
                      <a:pt x="12" y="3"/>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64" name="Freeform 200">
                <a:extLst>
                  <a:ext uri="{FF2B5EF4-FFF2-40B4-BE49-F238E27FC236}">
                    <a16:creationId xmlns:a16="http://schemas.microsoft.com/office/drawing/2014/main" id="{ADC270BC-FDFF-41A8-BC08-019D878B7203}"/>
                  </a:ext>
                </a:extLst>
              </p:cNvPr>
              <p:cNvSpPr>
                <a:spLocks/>
              </p:cNvSpPr>
              <p:nvPr/>
            </p:nvSpPr>
            <p:spPr bwMode="auto">
              <a:xfrm>
                <a:off x="729" y="452"/>
                <a:ext cx="56" cy="67"/>
              </a:xfrm>
              <a:custGeom>
                <a:avLst/>
                <a:gdLst>
                  <a:gd name="T0" fmla="*/ 0 w 56"/>
                  <a:gd name="T1" fmla="*/ 0 h 67"/>
                  <a:gd name="T2" fmla="*/ 1 w 56"/>
                  <a:gd name="T3" fmla="*/ 38 h 67"/>
                  <a:gd name="T4" fmla="*/ 11 w 56"/>
                  <a:gd name="T5" fmla="*/ 38 h 67"/>
                  <a:gd name="T6" fmla="*/ 11 w 56"/>
                  <a:gd name="T7" fmla="*/ 47 h 67"/>
                  <a:gd name="T8" fmla="*/ 22 w 56"/>
                  <a:gd name="T9" fmla="*/ 47 h 67"/>
                  <a:gd name="T10" fmla="*/ 22 w 56"/>
                  <a:gd name="T11" fmla="*/ 64 h 67"/>
                  <a:gd name="T12" fmla="*/ 45 w 56"/>
                  <a:gd name="T13" fmla="*/ 64 h 67"/>
                  <a:gd name="T14" fmla="*/ 55 w 56"/>
                  <a:gd name="T15" fmla="*/ 66 h 67"/>
                  <a:gd name="T16" fmla="*/ 55 w 56"/>
                  <a:gd name="T17" fmla="*/ 32 h 67"/>
                  <a:gd name="T18" fmla="*/ 38 w 56"/>
                  <a:gd name="T19" fmla="*/ 27 h 67"/>
                  <a:gd name="T20" fmla="*/ 29 w 56"/>
                  <a:gd name="T21" fmla="*/ 10 h 67"/>
                  <a:gd name="T22" fmla="*/ 21 w 56"/>
                  <a:gd name="T23" fmla="*/ 8 h 67"/>
                  <a:gd name="T24" fmla="*/ 19 w 56"/>
                  <a:gd name="T25" fmla="*/ 5 h 67"/>
                  <a:gd name="T26" fmla="*/ 13 w 56"/>
                  <a:gd name="T27" fmla="*/ 3 h 67"/>
                  <a:gd name="T28" fmla="*/ 0 w 56"/>
                  <a:gd name="T29" fmla="*/ 0 h 6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6"/>
                  <a:gd name="T46" fmla="*/ 0 h 67"/>
                  <a:gd name="T47" fmla="*/ 56 w 56"/>
                  <a:gd name="T48" fmla="*/ 67 h 6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6" h="67">
                    <a:moveTo>
                      <a:pt x="0" y="0"/>
                    </a:moveTo>
                    <a:lnTo>
                      <a:pt x="1" y="38"/>
                    </a:lnTo>
                    <a:lnTo>
                      <a:pt x="11" y="38"/>
                    </a:lnTo>
                    <a:lnTo>
                      <a:pt x="11" y="47"/>
                    </a:lnTo>
                    <a:lnTo>
                      <a:pt x="22" y="47"/>
                    </a:lnTo>
                    <a:lnTo>
                      <a:pt x="22" y="64"/>
                    </a:lnTo>
                    <a:lnTo>
                      <a:pt x="45" y="64"/>
                    </a:lnTo>
                    <a:lnTo>
                      <a:pt x="55" y="66"/>
                    </a:lnTo>
                    <a:lnTo>
                      <a:pt x="55" y="32"/>
                    </a:lnTo>
                    <a:lnTo>
                      <a:pt x="38" y="27"/>
                    </a:lnTo>
                    <a:lnTo>
                      <a:pt x="29" y="10"/>
                    </a:lnTo>
                    <a:lnTo>
                      <a:pt x="21" y="8"/>
                    </a:lnTo>
                    <a:lnTo>
                      <a:pt x="19" y="5"/>
                    </a:lnTo>
                    <a:lnTo>
                      <a:pt x="13" y="3"/>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65" name="Freeform 201">
                <a:extLst>
                  <a:ext uri="{FF2B5EF4-FFF2-40B4-BE49-F238E27FC236}">
                    <a16:creationId xmlns:a16="http://schemas.microsoft.com/office/drawing/2014/main" id="{0EEF1C07-9FA8-4EBD-BB33-1C780DAB7666}"/>
                  </a:ext>
                </a:extLst>
              </p:cNvPr>
              <p:cNvSpPr>
                <a:spLocks/>
              </p:cNvSpPr>
              <p:nvPr/>
            </p:nvSpPr>
            <p:spPr bwMode="auto">
              <a:xfrm>
                <a:off x="675" y="663"/>
                <a:ext cx="76" cy="55"/>
              </a:xfrm>
              <a:custGeom>
                <a:avLst/>
                <a:gdLst>
                  <a:gd name="T0" fmla="*/ 0 w 76"/>
                  <a:gd name="T1" fmla="*/ 0 h 55"/>
                  <a:gd name="T2" fmla="*/ 0 w 76"/>
                  <a:gd name="T3" fmla="*/ 52 h 55"/>
                  <a:gd name="T4" fmla="*/ 0 w 76"/>
                  <a:gd name="T5" fmla="*/ 54 h 55"/>
                  <a:gd name="T6" fmla="*/ 17 w 76"/>
                  <a:gd name="T7" fmla="*/ 54 h 55"/>
                  <a:gd name="T8" fmla="*/ 16 w 76"/>
                  <a:gd name="T9" fmla="*/ 48 h 55"/>
                  <a:gd name="T10" fmla="*/ 22 w 76"/>
                  <a:gd name="T11" fmla="*/ 44 h 55"/>
                  <a:gd name="T12" fmla="*/ 75 w 76"/>
                  <a:gd name="T13" fmla="*/ 46 h 55"/>
                  <a:gd name="T14" fmla="*/ 75 w 76"/>
                  <a:gd name="T15" fmla="*/ 36 h 55"/>
                  <a:gd name="T16" fmla="*/ 74 w 76"/>
                  <a:gd name="T17" fmla="*/ 18 h 55"/>
                  <a:gd name="T18" fmla="*/ 33 w 76"/>
                  <a:gd name="T19" fmla="*/ 18 h 55"/>
                  <a:gd name="T20" fmla="*/ 33 w 76"/>
                  <a:gd name="T21" fmla="*/ 11 h 55"/>
                  <a:gd name="T22" fmla="*/ 22 w 76"/>
                  <a:gd name="T23" fmla="*/ 10 h 55"/>
                  <a:gd name="T24" fmla="*/ 21 w 76"/>
                  <a:gd name="T25" fmla="*/ 1 h 55"/>
                  <a:gd name="T26" fmla="*/ 0 w 76"/>
                  <a:gd name="T27" fmla="*/ 0 h 5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
                  <a:gd name="T43" fmla="*/ 0 h 55"/>
                  <a:gd name="T44" fmla="*/ 76 w 76"/>
                  <a:gd name="T45" fmla="*/ 55 h 5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 h="55">
                    <a:moveTo>
                      <a:pt x="0" y="0"/>
                    </a:moveTo>
                    <a:lnTo>
                      <a:pt x="0" y="52"/>
                    </a:lnTo>
                    <a:lnTo>
                      <a:pt x="0" y="54"/>
                    </a:lnTo>
                    <a:lnTo>
                      <a:pt x="17" y="54"/>
                    </a:lnTo>
                    <a:lnTo>
                      <a:pt x="16" y="48"/>
                    </a:lnTo>
                    <a:lnTo>
                      <a:pt x="22" y="44"/>
                    </a:lnTo>
                    <a:lnTo>
                      <a:pt x="75" y="46"/>
                    </a:lnTo>
                    <a:lnTo>
                      <a:pt x="75" y="36"/>
                    </a:lnTo>
                    <a:lnTo>
                      <a:pt x="74" y="18"/>
                    </a:lnTo>
                    <a:lnTo>
                      <a:pt x="33" y="18"/>
                    </a:lnTo>
                    <a:lnTo>
                      <a:pt x="33" y="11"/>
                    </a:lnTo>
                    <a:lnTo>
                      <a:pt x="22" y="10"/>
                    </a:lnTo>
                    <a:lnTo>
                      <a:pt x="21" y="1"/>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66" name="Freeform 202">
                <a:extLst>
                  <a:ext uri="{FF2B5EF4-FFF2-40B4-BE49-F238E27FC236}">
                    <a16:creationId xmlns:a16="http://schemas.microsoft.com/office/drawing/2014/main" id="{9BC70940-4FDF-46E7-9D99-9C901D0FCBEB}"/>
                  </a:ext>
                </a:extLst>
              </p:cNvPr>
              <p:cNvSpPr>
                <a:spLocks/>
              </p:cNvSpPr>
              <p:nvPr/>
            </p:nvSpPr>
            <p:spPr bwMode="auto">
              <a:xfrm>
                <a:off x="675" y="663"/>
                <a:ext cx="78" cy="59"/>
              </a:xfrm>
              <a:custGeom>
                <a:avLst/>
                <a:gdLst>
                  <a:gd name="T0" fmla="*/ 0 w 78"/>
                  <a:gd name="T1" fmla="*/ 0 h 59"/>
                  <a:gd name="T2" fmla="*/ 0 w 78"/>
                  <a:gd name="T3" fmla="*/ 56 h 59"/>
                  <a:gd name="T4" fmla="*/ 0 w 78"/>
                  <a:gd name="T5" fmla="*/ 58 h 59"/>
                  <a:gd name="T6" fmla="*/ 17 w 78"/>
                  <a:gd name="T7" fmla="*/ 58 h 59"/>
                  <a:gd name="T8" fmla="*/ 16 w 78"/>
                  <a:gd name="T9" fmla="*/ 51 h 59"/>
                  <a:gd name="T10" fmla="*/ 23 w 78"/>
                  <a:gd name="T11" fmla="*/ 48 h 59"/>
                  <a:gd name="T12" fmla="*/ 77 w 78"/>
                  <a:gd name="T13" fmla="*/ 49 h 59"/>
                  <a:gd name="T14" fmla="*/ 77 w 78"/>
                  <a:gd name="T15" fmla="*/ 39 h 59"/>
                  <a:gd name="T16" fmla="*/ 76 w 78"/>
                  <a:gd name="T17" fmla="*/ 19 h 59"/>
                  <a:gd name="T18" fmla="*/ 34 w 78"/>
                  <a:gd name="T19" fmla="*/ 20 h 59"/>
                  <a:gd name="T20" fmla="*/ 34 w 78"/>
                  <a:gd name="T21" fmla="*/ 11 h 59"/>
                  <a:gd name="T22" fmla="*/ 23 w 78"/>
                  <a:gd name="T23" fmla="*/ 11 h 59"/>
                  <a:gd name="T24" fmla="*/ 22 w 78"/>
                  <a:gd name="T25" fmla="*/ 1 h 59"/>
                  <a:gd name="T26" fmla="*/ 0 w 78"/>
                  <a:gd name="T27" fmla="*/ 0 h 5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8"/>
                  <a:gd name="T43" fmla="*/ 0 h 59"/>
                  <a:gd name="T44" fmla="*/ 78 w 78"/>
                  <a:gd name="T45" fmla="*/ 59 h 5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8" h="59">
                    <a:moveTo>
                      <a:pt x="0" y="0"/>
                    </a:moveTo>
                    <a:lnTo>
                      <a:pt x="0" y="56"/>
                    </a:lnTo>
                    <a:lnTo>
                      <a:pt x="0" y="58"/>
                    </a:lnTo>
                    <a:lnTo>
                      <a:pt x="17" y="58"/>
                    </a:lnTo>
                    <a:lnTo>
                      <a:pt x="16" y="51"/>
                    </a:lnTo>
                    <a:lnTo>
                      <a:pt x="23" y="48"/>
                    </a:lnTo>
                    <a:lnTo>
                      <a:pt x="77" y="49"/>
                    </a:lnTo>
                    <a:lnTo>
                      <a:pt x="77" y="39"/>
                    </a:lnTo>
                    <a:lnTo>
                      <a:pt x="76" y="19"/>
                    </a:lnTo>
                    <a:lnTo>
                      <a:pt x="34" y="20"/>
                    </a:lnTo>
                    <a:lnTo>
                      <a:pt x="34" y="11"/>
                    </a:lnTo>
                    <a:lnTo>
                      <a:pt x="23" y="11"/>
                    </a:lnTo>
                    <a:lnTo>
                      <a:pt x="22" y="1"/>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67" name="Freeform 203">
                <a:extLst>
                  <a:ext uri="{FF2B5EF4-FFF2-40B4-BE49-F238E27FC236}">
                    <a16:creationId xmlns:a16="http://schemas.microsoft.com/office/drawing/2014/main" id="{BDA70971-A696-4555-A75D-8641EF2DB603}"/>
                  </a:ext>
                </a:extLst>
              </p:cNvPr>
              <p:cNvSpPr>
                <a:spLocks/>
              </p:cNvSpPr>
              <p:nvPr/>
            </p:nvSpPr>
            <p:spPr bwMode="auto">
              <a:xfrm>
                <a:off x="869" y="811"/>
                <a:ext cx="42" cy="38"/>
              </a:xfrm>
              <a:custGeom>
                <a:avLst/>
                <a:gdLst>
                  <a:gd name="T0" fmla="*/ 0 w 42"/>
                  <a:gd name="T1" fmla="*/ 0 h 38"/>
                  <a:gd name="T2" fmla="*/ 1 w 42"/>
                  <a:gd name="T3" fmla="*/ 37 h 38"/>
                  <a:gd name="T4" fmla="*/ 21 w 42"/>
                  <a:gd name="T5" fmla="*/ 37 h 38"/>
                  <a:gd name="T6" fmla="*/ 41 w 42"/>
                  <a:gd name="T7" fmla="*/ 37 h 38"/>
                  <a:gd name="T8" fmla="*/ 41 w 42"/>
                  <a:gd name="T9" fmla="*/ 0 h 38"/>
                  <a:gd name="T10" fmla="*/ 0 w 42"/>
                  <a:gd name="T11" fmla="*/ 0 h 38"/>
                  <a:gd name="T12" fmla="*/ 0 60000 65536"/>
                  <a:gd name="T13" fmla="*/ 0 60000 65536"/>
                  <a:gd name="T14" fmla="*/ 0 60000 65536"/>
                  <a:gd name="T15" fmla="*/ 0 60000 65536"/>
                  <a:gd name="T16" fmla="*/ 0 60000 65536"/>
                  <a:gd name="T17" fmla="*/ 0 60000 65536"/>
                  <a:gd name="T18" fmla="*/ 0 w 42"/>
                  <a:gd name="T19" fmla="*/ 0 h 38"/>
                  <a:gd name="T20" fmla="*/ 42 w 42"/>
                  <a:gd name="T21" fmla="*/ 38 h 38"/>
                </a:gdLst>
                <a:ahLst/>
                <a:cxnLst>
                  <a:cxn ang="T12">
                    <a:pos x="T0" y="T1"/>
                  </a:cxn>
                  <a:cxn ang="T13">
                    <a:pos x="T2" y="T3"/>
                  </a:cxn>
                  <a:cxn ang="T14">
                    <a:pos x="T4" y="T5"/>
                  </a:cxn>
                  <a:cxn ang="T15">
                    <a:pos x="T6" y="T7"/>
                  </a:cxn>
                  <a:cxn ang="T16">
                    <a:pos x="T8" y="T9"/>
                  </a:cxn>
                  <a:cxn ang="T17">
                    <a:pos x="T10" y="T11"/>
                  </a:cxn>
                </a:cxnLst>
                <a:rect l="T18" t="T19" r="T20" b="T21"/>
                <a:pathLst>
                  <a:path w="42" h="38">
                    <a:moveTo>
                      <a:pt x="0" y="0"/>
                    </a:moveTo>
                    <a:lnTo>
                      <a:pt x="1" y="37"/>
                    </a:lnTo>
                    <a:lnTo>
                      <a:pt x="21" y="37"/>
                    </a:lnTo>
                    <a:lnTo>
                      <a:pt x="41" y="37"/>
                    </a:lnTo>
                    <a:lnTo>
                      <a:pt x="41"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68" name="Freeform 204">
                <a:extLst>
                  <a:ext uri="{FF2B5EF4-FFF2-40B4-BE49-F238E27FC236}">
                    <a16:creationId xmlns:a16="http://schemas.microsoft.com/office/drawing/2014/main" id="{9717AA8B-C02A-4B26-B19E-EF4ADCC6FDC6}"/>
                  </a:ext>
                </a:extLst>
              </p:cNvPr>
              <p:cNvSpPr>
                <a:spLocks/>
              </p:cNvSpPr>
              <p:nvPr/>
            </p:nvSpPr>
            <p:spPr bwMode="auto">
              <a:xfrm>
                <a:off x="869" y="811"/>
                <a:ext cx="45" cy="41"/>
              </a:xfrm>
              <a:custGeom>
                <a:avLst/>
                <a:gdLst>
                  <a:gd name="T0" fmla="*/ 0 w 45"/>
                  <a:gd name="T1" fmla="*/ 0 h 41"/>
                  <a:gd name="T2" fmla="*/ 1 w 45"/>
                  <a:gd name="T3" fmla="*/ 40 h 41"/>
                  <a:gd name="T4" fmla="*/ 22 w 45"/>
                  <a:gd name="T5" fmla="*/ 40 h 41"/>
                  <a:gd name="T6" fmla="*/ 44 w 45"/>
                  <a:gd name="T7" fmla="*/ 40 h 41"/>
                  <a:gd name="T8" fmla="*/ 44 w 45"/>
                  <a:gd name="T9" fmla="*/ 0 h 41"/>
                  <a:gd name="T10" fmla="*/ 0 w 45"/>
                  <a:gd name="T11" fmla="*/ 0 h 41"/>
                  <a:gd name="T12" fmla="*/ 0 60000 65536"/>
                  <a:gd name="T13" fmla="*/ 0 60000 65536"/>
                  <a:gd name="T14" fmla="*/ 0 60000 65536"/>
                  <a:gd name="T15" fmla="*/ 0 60000 65536"/>
                  <a:gd name="T16" fmla="*/ 0 60000 65536"/>
                  <a:gd name="T17" fmla="*/ 0 60000 65536"/>
                  <a:gd name="T18" fmla="*/ 0 w 45"/>
                  <a:gd name="T19" fmla="*/ 0 h 41"/>
                  <a:gd name="T20" fmla="*/ 45 w 45"/>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45" h="41">
                    <a:moveTo>
                      <a:pt x="0" y="0"/>
                    </a:moveTo>
                    <a:lnTo>
                      <a:pt x="1" y="40"/>
                    </a:lnTo>
                    <a:lnTo>
                      <a:pt x="22" y="40"/>
                    </a:lnTo>
                    <a:lnTo>
                      <a:pt x="44" y="40"/>
                    </a:lnTo>
                    <a:lnTo>
                      <a:pt x="44"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69" name="Freeform 205">
                <a:extLst>
                  <a:ext uri="{FF2B5EF4-FFF2-40B4-BE49-F238E27FC236}">
                    <a16:creationId xmlns:a16="http://schemas.microsoft.com/office/drawing/2014/main" id="{53F379AD-3B8C-406B-8531-14DF3C54F79D}"/>
                  </a:ext>
                </a:extLst>
              </p:cNvPr>
              <p:cNvSpPr>
                <a:spLocks/>
              </p:cNvSpPr>
              <p:nvPr/>
            </p:nvSpPr>
            <p:spPr bwMode="auto">
              <a:xfrm>
                <a:off x="752" y="700"/>
                <a:ext cx="45" cy="64"/>
              </a:xfrm>
              <a:custGeom>
                <a:avLst/>
                <a:gdLst>
                  <a:gd name="T0" fmla="*/ 0 w 45"/>
                  <a:gd name="T1" fmla="*/ 0 h 64"/>
                  <a:gd name="T2" fmla="*/ 1 w 45"/>
                  <a:gd name="T3" fmla="*/ 11 h 64"/>
                  <a:gd name="T4" fmla="*/ 0 w 45"/>
                  <a:gd name="T5" fmla="*/ 55 h 64"/>
                  <a:gd name="T6" fmla="*/ 0 w 45"/>
                  <a:gd name="T7" fmla="*/ 63 h 64"/>
                  <a:gd name="T8" fmla="*/ 44 w 45"/>
                  <a:gd name="T9" fmla="*/ 63 h 64"/>
                  <a:gd name="T10" fmla="*/ 44 w 45"/>
                  <a:gd name="T11" fmla="*/ 60 h 64"/>
                  <a:gd name="T12" fmla="*/ 40 w 45"/>
                  <a:gd name="T13" fmla="*/ 55 h 64"/>
                  <a:gd name="T14" fmla="*/ 39 w 45"/>
                  <a:gd name="T15" fmla="*/ 49 h 64"/>
                  <a:gd name="T16" fmla="*/ 28 w 45"/>
                  <a:gd name="T17" fmla="*/ 36 h 64"/>
                  <a:gd name="T18" fmla="*/ 30 w 45"/>
                  <a:gd name="T19" fmla="*/ 32 h 64"/>
                  <a:gd name="T20" fmla="*/ 24 w 45"/>
                  <a:gd name="T21" fmla="*/ 21 h 64"/>
                  <a:gd name="T22" fmla="*/ 24 w 45"/>
                  <a:gd name="T23" fmla="*/ 16 h 64"/>
                  <a:gd name="T24" fmla="*/ 25 w 45"/>
                  <a:gd name="T25" fmla="*/ 14 h 64"/>
                  <a:gd name="T26" fmla="*/ 28 w 45"/>
                  <a:gd name="T27" fmla="*/ 14 h 64"/>
                  <a:gd name="T28" fmla="*/ 29 w 45"/>
                  <a:gd name="T29" fmla="*/ 8 h 64"/>
                  <a:gd name="T30" fmla="*/ 33 w 45"/>
                  <a:gd name="T31" fmla="*/ 10 h 64"/>
                  <a:gd name="T32" fmla="*/ 34 w 45"/>
                  <a:gd name="T33" fmla="*/ 7 h 64"/>
                  <a:gd name="T34" fmla="*/ 34 w 45"/>
                  <a:gd name="T35" fmla="*/ 0 h 64"/>
                  <a:gd name="T36" fmla="*/ 0 w 45"/>
                  <a:gd name="T37" fmla="*/ 0 h 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5"/>
                  <a:gd name="T58" fmla="*/ 0 h 64"/>
                  <a:gd name="T59" fmla="*/ 45 w 45"/>
                  <a:gd name="T60" fmla="*/ 64 h 6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5" h="64">
                    <a:moveTo>
                      <a:pt x="0" y="0"/>
                    </a:moveTo>
                    <a:lnTo>
                      <a:pt x="1" y="11"/>
                    </a:lnTo>
                    <a:lnTo>
                      <a:pt x="0" y="55"/>
                    </a:lnTo>
                    <a:lnTo>
                      <a:pt x="0" y="63"/>
                    </a:lnTo>
                    <a:lnTo>
                      <a:pt x="44" y="63"/>
                    </a:lnTo>
                    <a:lnTo>
                      <a:pt x="44" y="60"/>
                    </a:lnTo>
                    <a:lnTo>
                      <a:pt x="40" y="55"/>
                    </a:lnTo>
                    <a:lnTo>
                      <a:pt x="39" y="49"/>
                    </a:lnTo>
                    <a:lnTo>
                      <a:pt x="28" y="36"/>
                    </a:lnTo>
                    <a:lnTo>
                      <a:pt x="30" y="32"/>
                    </a:lnTo>
                    <a:lnTo>
                      <a:pt x="24" y="21"/>
                    </a:lnTo>
                    <a:lnTo>
                      <a:pt x="24" y="16"/>
                    </a:lnTo>
                    <a:lnTo>
                      <a:pt x="25" y="14"/>
                    </a:lnTo>
                    <a:lnTo>
                      <a:pt x="28" y="14"/>
                    </a:lnTo>
                    <a:lnTo>
                      <a:pt x="29" y="8"/>
                    </a:lnTo>
                    <a:lnTo>
                      <a:pt x="33" y="10"/>
                    </a:lnTo>
                    <a:lnTo>
                      <a:pt x="34" y="7"/>
                    </a:lnTo>
                    <a:lnTo>
                      <a:pt x="34"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70" name="Freeform 206">
                <a:extLst>
                  <a:ext uri="{FF2B5EF4-FFF2-40B4-BE49-F238E27FC236}">
                    <a16:creationId xmlns:a16="http://schemas.microsoft.com/office/drawing/2014/main" id="{4292F0E5-B7C1-439A-973D-E14C07EF55F1}"/>
                  </a:ext>
                </a:extLst>
              </p:cNvPr>
              <p:cNvSpPr>
                <a:spLocks/>
              </p:cNvSpPr>
              <p:nvPr/>
            </p:nvSpPr>
            <p:spPr bwMode="auto">
              <a:xfrm>
                <a:off x="752" y="700"/>
                <a:ext cx="48" cy="67"/>
              </a:xfrm>
              <a:custGeom>
                <a:avLst/>
                <a:gdLst>
                  <a:gd name="T0" fmla="*/ 0 w 48"/>
                  <a:gd name="T1" fmla="*/ 0 h 67"/>
                  <a:gd name="T2" fmla="*/ 1 w 48"/>
                  <a:gd name="T3" fmla="*/ 11 h 67"/>
                  <a:gd name="T4" fmla="*/ 0 w 48"/>
                  <a:gd name="T5" fmla="*/ 57 h 67"/>
                  <a:gd name="T6" fmla="*/ 0 w 48"/>
                  <a:gd name="T7" fmla="*/ 66 h 67"/>
                  <a:gd name="T8" fmla="*/ 47 w 48"/>
                  <a:gd name="T9" fmla="*/ 66 h 67"/>
                  <a:gd name="T10" fmla="*/ 47 w 48"/>
                  <a:gd name="T11" fmla="*/ 63 h 67"/>
                  <a:gd name="T12" fmla="*/ 43 w 48"/>
                  <a:gd name="T13" fmla="*/ 58 h 67"/>
                  <a:gd name="T14" fmla="*/ 41 w 48"/>
                  <a:gd name="T15" fmla="*/ 51 h 67"/>
                  <a:gd name="T16" fmla="*/ 30 w 48"/>
                  <a:gd name="T17" fmla="*/ 38 h 67"/>
                  <a:gd name="T18" fmla="*/ 32 w 48"/>
                  <a:gd name="T19" fmla="*/ 33 h 67"/>
                  <a:gd name="T20" fmla="*/ 26 w 48"/>
                  <a:gd name="T21" fmla="*/ 22 h 67"/>
                  <a:gd name="T22" fmla="*/ 25 w 48"/>
                  <a:gd name="T23" fmla="*/ 17 h 67"/>
                  <a:gd name="T24" fmla="*/ 27 w 48"/>
                  <a:gd name="T25" fmla="*/ 15 h 67"/>
                  <a:gd name="T26" fmla="*/ 30 w 48"/>
                  <a:gd name="T27" fmla="*/ 14 h 67"/>
                  <a:gd name="T28" fmla="*/ 31 w 48"/>
                  <a:gd name="T29" fmla="*/ 9 h 67"/>
                  <a:gd name="T30" fmla="*/ 35 w 48"/>
                  <a:gd name="T31" fmla="*/ 10 h 67"/>
                  <a:gd name="T32" fmla="*/ 36 w 48"/>
                  <a:gd name="T33" fmla="*/ 8 h 67"/>
                  <a:gd name="T34" fmla="*/ 37 w 48"/>
                  <a:gd name="T35" fmla="*/ 0 h 67"/>
                  <a:gd name="T36" fmla="*/ 0 w 48"/>
                  <a:gd name="T37" fmla="*/ 0 h 6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8"/>
                  <a:gd name="T58" fmla="*/ 0 h 67"/>
                  <a:gd name="T59" fmla="*/ 48 w 48"/>
                  <a:gd name="T60" fmla="*/ 67 h 6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8" h="67">
                    <a:moveTo>
                      <a:pt x="0" y="0"/>
                    </a:moveTo>
                    <a:lnTo>
                      <a:pt x="1" y="11"/>
                    </a:lnTo>
                    <a:lnTo>
                      <a:pt x="0" y="57"/>
                    </a:lnTo>
                    <a:lnTo>
                      <a:pt x="0" y="66"/>
                    </a:lnTo>
                    <a:lnTo>
                      <a:pt x="47" y="66"/>
                    </a:lnTo>
                    <a:lnTo>
                      <a:pt x="47" y="63"/>
                    </a:lnTo>
                    <a:lnTo>
                      <a:pt x="43" y="58"/>
                    </a:lnTo>
                    <a:lnTo>
                      <a:pt x="41" y="51"/>
                    </a:lnTo>
                    <a:lnTo>
                      <a:pt x="30" y="38"/>
                    </a:lnTo>
                    <a:lnTo>
                      <a:pt x="32" y="33"/>
                    </a:lnTo>
                    <a:lnTo>
                      <a:pt x="26" y="22"/>
                    </a:lnTo>
                    <a:lnTo>
                      <a:pt x="25" y="17"/>
                    </a:lnTo>
                    <a:lnTo>
                      <a:pt x="27" y="15"/>
                    </a:lnTo>
                    <a:lnTo>
                      <a:pt x="30" y="14"/>
                    </a:lnTo>
                    <a:lnTo>
                      <a:pt x="31" y="9"/>
                    </a:lnTo>
                    <a:lnTo>
                      <a:pt x="35" y="10"/>
                    </a:lnTo>
                    <a:lnTo>
                      <a:pt x="36" y="8"/>
                    </a:lnTo>
                    <a:lnTo>
                      <a:pt x="37"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71" name="Freeform 207">
                <a:extLst>
                  <a:ext uri="{FF2B5EF4-FFF2-40B4-BE49-F238E27FC236}">
                    <a16:creationId xmlns:a16="http://schemas.microsoft.com/office/drawing/2014/main" id="{AAAF04F5-B92A-4903-92CD-2901B6D4B447}"/>
                  </a:ext>
                </a:extLst>
              </p:cNvPr>
              <p:cNvSpPr>
                <a:spLocks/>
              </p:cNvSpPr>
              <p:nvPr/>
            </p:nvSpPr>
            <p:spPr bwMode="auto">
              <a:xfrm>
                <a:off x="934" y="866"/>
                <a:ext cx="47" cy="18"/>
              </a:xfrm>
              <a:custGeom>
                <a:avLst/>
                <a:gdLst>
                  <a:gd name="T0" fmla="*/ 0 w 47"/>
                  <a:gd name="T1" fmla="*/ 6 h 18"/>
                  <a:gd name="T2" fmla="*/ 0 w 47"/>
                  <a:gd name="T3" fmla="*/ 17 h 18"/>
                  <a:gd name="T4" fmla="*/ 10 w 47"/>
                  <a:gd name="T5" fmla="*/ 16 h 18"/>
                  <a:gd name="T6" fmla="*/ 46 w 47"/>
                  <a:gd name="T7" fmla="*/ 16 h 18"/>
                  <a:gd name="T8" fmla="*/ 44 w 47"/>
                  <a:gd name="T9" fmla="*/ 9 h 18"/>
                  <a:gd name="T10" fmla="*/ 46 w 47"/>
                  <a:gd name="T11" fmla="*/ 0 h 18"/>
                  <a:gd name="T12" fmla="*/ 10 w 47"/>
                  <a:gd name="T13" fmla="*/ 0 h 18"/>
                  <a:gd name="T14" fmla="*/ 10 w 47"/>
                  <a:gd name="T15" fmla="*/ 5 h 18"/>
                  <a:gd name="T16" fmla="*/ 0 w 47"/>
                  <a:gd name="T17" fmla="*/ 6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7"/>
                  <a:gd name="T28" fmla="*/ 0 h 18"/>
                  <a:gd name="T29" fmla="*/ 47 w 47"/>
                  <a:gd name="T30" fmla="*/ 18 h 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7" h="18">
                    <a:moveTo>
                      <a:pt x="0" y="6"/>
                    </a:moveTo>
                    <a:lnTo>
                      <a:pt x="0" y="17"/>
                    </a:lnTo>
                    <a:lnTo>
                      <a:pt x="10" y="16"/>
                    </a:lnTo>
                    <a:lnTo>
                      <a:pt x="46" y="16"/>
                    </a:lnTo>
                    <a:lnTo>
                      <a:pt x="44" y="9"/>
                    </a:lnTo>
                    <a:lnTo>
                      <a:pt x="46" y="0"/>
                    </a:lnTo>
                    <a:lnTo>
                      <a:pt x="10" y="0"/>
                    </a:lnTo>
                    <a:lnTo>
                      <a:pt x="10" y="5"/>
                    </a:lnTo>
                    <a:lnTo>
                      <a:pt x="0" y="6"/>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72" name="Freeform 208">
                <a:extLst>
                  <a:ext uri="{FF2B5EF4-FFF2-40B4-BE49-F238E27FC236}">
                    <a16:creationId xmlns:a16="http://schemas.microsoft.com/office/drawing/2014/main" id="{4AEC9FE5-7F9C-4DC5-85AF-0E50A13178EE}"/>
                  </a:ext>
                </a:extLst>
              </p:cNvPr>
              <p:cNvSpPr>
                <a:spLocks/>
              </p:cNvSpPr>
              <p:nvPr/>
            </p:nvSpPr>
            <p:spPr bwMode="auto">
              <a:xfrm>
                <a:off x="934" y="866"/>
                <a:ext cx="48" cy="21"/>
              </a:xfrm>
              <a:custGeom>
                <a:avLst/>
                <a:gdLst>
                  <a:gd name="T0" fmla="*/ 0 w 48"/>
                  <a:gd name="T1" fmla="*/ 7 h 21"/>
                  <a:gd name="T2" fmla="*/ 0 w 48"/>
                  <a:gd name="T3" fmla="*/ 20 h 21"/>
                  <a:gd name="T4" fmla="*/ 10 w 48"/>
                  <a:gd name="T5" fmla="*/ 19 h 21"/>
                  <a:gd name="T6" fmla="*/ 47 w 48"/>
                  <a:gd name="T7" fmla="*/ 19 h 21"/>
                  <a:gd name="T8" fmla="*/ 45 w 48"/>
                  <a:gd name="T9" fmla="*/ 10 h 21"/>
                  <a:gd name="T10" fmla="*/ 47 w 48"/>
                  <a:gd name="T11" fmla="*/ 0 h 21"/>
                  <a:gd name="T12" fmla="*/ 11 w 48"/>
                  <a:gd name="T13" fmla="*/ 0 h 21"/>
                  <a:gd name="T14" fmla="*/ 10 w 48"/>
                  <a:gd name="T15" fmla="*/ 6 h 21"/>
                  <a:gd name="T16" fmla="*/ 0 w 48"/>
                  <a:gd name="T17" fmla="*/ 7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8"/>
                  <a:gd name="T28" fmla="*/ 0 h 21"/>
                  <a:gd name="T29" fmla="*/ 48 w 48"/>
                  <a:gd name="T30" fmla="*/ 21 h 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8" h="21">
                    <a:moveTo>
                      <a:pt x="0" y="7"/>
                    </a:moveTo>
                    <a:lnTo>
                      <a:pt x="0" y="20"/>
                    </a:lnTo>
                    <a:lnTo>
                      <a:pt x="10" y="19"/>
                    </a:lnTo>
                    <a:lnTo>
                      <a:pt x="47" y="19"/>
                    </a:lnTo>
                    <a:lnTo>
                      <a:pt x="45" y="10"/>
                    </a:lnTo>
                    <a:lnTo>
                      <a:pt x="47" y="0"/>
                    </a:lnTo>
                    <a:lnTo>
                      <a:pt x="11" y="0"/>
                    </a:lnTo>
                    <a:lnTo>
                      <a:pt x="10" y="6"/>
                    </a:lnTo>
                    <a:lnTo>
                      <a:pt x="0" y="7"/>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73" name="Freeform 209">
                <a:extLst>
                  <a:ext uri="{FF2B5EF4-FFF2-40B4-BE49-F238E27FC236}">
                    <a16:creationId xmlns:a16="http://schemas.microsoft.com/office/drawing/2014/main" id="{5346BD1F-483C-416B-B720-CC26C742FE33}"/>
                  </a:ext>
                </a:extLst>
              </p:cNvPr>
              <p:cNvSpPr>
                <a:spLocks/>
              </p:cNvSpPr>
              <p:nvPr/>
            </p:nvSpPr>
            <p:spPr bwMode="auto">
              <a:xfrm>
                <a:off x="977" y="653"/>
                <a:ext cx="33" cy="36"/>
              </a:xfrm>
              <a:custGeom>
                <a:avLst/>
                <a:gdLst>
                  <a:gd name="T0" fmla="*/ 0 w 33"/>
                  <a:gd name="T1" fmla="*/ 2 h 36"/>
                  <a:gd name="T2" fmla="*/ 1 w 33"/>
                  <a:gd name="T3" fmla="*/ 1 h 36"/>
                  <a:gd name="T4" fmla="*/ 32 w 33"/>
                  <a:gd name="T5" fmla="*/ 0 h 36"/>
                  <a:gd name="T6" fmla="*/ 23 w 33"/>
                  <a:gd name="T7" fmla="*/ 18 h 36"/>
                  <a:gd name="T8" fmla="*/ 21 w 33"/>
                  <a:gd name="T9" fmla="*/ 34 h 36"/>
                  <a:gd name="T10" fmla="*/ 1 w 33"/>
                  <a:gd name="T11" fmla="*/ 35 h 36"/>
                  <a:gd name="T12" fmla="*/ 0 w 33"/>
                  <a:gd name="T13" fmla="*/ 2 h 36"/>
                  <a:gd name="T14" fmla="*/ 0 60000 65536"/>
                  <a:gd name="T15" fmla="*/ 0 60000 65536"/>
                  <a:gd name="T16" fmla="*/ 0 60000 65536"/>
                  <a:gd name="T17" fmla="*/ 0 60000 65536"/>
                  <a:gd name="T18" fmla="*/ 0 60000 65536"/>
                  <a:gd name="T19" fmla="*/ 0 60000 65536"/>
                  <a:gd name="T20" fmla="*/ 0 60000 65536"/>
                  <a:gd name="T21" fmla="*/ 0 w 33"/>
                  <a:gd name="T22" fmla="*/ 0 h 36"/>
                  <a:gd name="T23" fmla="*/ 33 w 33"/>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 h="36">
                    <a:moveTo>
                      <a:pt x="0" y="2"/>
                    </a:moveTo>
                    <a:lnTo>
                      <a:pt x="1" y="1"/>
                    </a:lnTo>
                    <a:lnTo>
                      <a:pt x="32" y="0"/>
                    </a:lnTo>
                    <a:lnTo>
                      <a:pt x="23" y="18"/>
                    </a:lnTo>
                    <a:lnTo>
                      <a:pt x="21" y="34"/>
                    </a:lnTo>
                    <a:lnTo>
                      <a:pt x="1" y="35"/>
                    </a:lnTo>
                    <a:lnTo>
                      <a:pt x="0" y="2"/>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74" name="Freeform 210">
                <a:extLst>
                  <a:ext uri="{FF2B5EF4-FFF2-40B4-BE49-F238E27FC236}">
                    <a16:creationId xmlns:a16="http://schemas.microsoft.com/office/drawing/2014/main" id="{954EC757-55F0-4F9E-88A1-A242FB184950}"/>
                  </a:ext>
                </a:extLst>
              </p:cNvPr>
              <p:cNvSpPr>
                <a:spLocks/>
              </p:cNvSpPr>
              <p:nvPr/>
            </p:nvSpPr>
            <p:spPr bwMode="auto">
              <a:xfrm>
                <a:off x="977" y="653"/>
                <a:ext cx="36" cy="38"/>
              </a:xfrm>
              <a:custGeom>
                <a:avLst/>
                <a:gdLst>
                  <a:gd name="T0" fmla="*/ 0 w 36"/>
                  <a:gd name="T1" fmla="*/ 3 h 38"/>
                  <a:gd name="T2" fmla="*/ 1 w 36"/>
                  <a:gd name="T3" fmla="*/ 1 h 38"/>
                  <a:gd name="T4" fmla="*/ 35 w 36"/>
                  <a:gd name="T5" fmla="*/ 0 h 38"/>
                  <a:gd name="T6" fmla="*/ 25 w 36"/>
                  <a:gd name="T7" fmla="*/ 19 h 38"/>
                  <a:gd name="T8" fmla="*/ 23 w 36"/>
                  <a:gd name="T9" fmla="*/ 36 h 38"/>
                  <a:gd name="T10" fmla="*/ 1 w 36"/>
                  <a:gd name="T11" fmla="*/ 37 h 38"/>
                  <a:gd name="T12" fmla="*/ 0 w 36"/>
                  <a:gd name="T13" fmla="*/ 3 h 38"/>
                  <a:gd name="T14" fmla="*/ 0 60000 65536"/>
                  <a:gd name="T15" fmla="*/ 0 60000 65536"/>
                  <a:gd name="T16" fmla="*/ 0 60000 65536"/>
                  <a:gd name="T17" fmla="*/ 0 60000 65536"/>
                  <a:gd name="T18" fmla="*/ 0 60000 65536"/>
                  <a:gd name="T19" fmla="*/ 0 60000 65536"/>
                  <a:gd name="T20" fmla="*/ 0 60000 65536"/>
                  <a:gd name="T21" fmla="*/ 0 w 36"/>
                  <a:gd name="T22" fmla="*/ 0 h 38"/>
                  <a:gd name="T23" fmla="*/ 36 w 36"/>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 h="38">
                    <a:moveTo>
                      <a:pt x="0" y="3"/>
                    </a:moveTo>
                    <a:lnTo>
                      <a:pt x="1" y="1"/>
                    </a:lnTo>
                    <a:lnTo>
                      <a:pt x="35" y="0"/>
                    </a:lnTo>
                    <a:lnTo>
                      <a:pt x="25" y="19"/>
                    </a:lnTo>
                    <a:lnTo>
                      <a:pt x="23" y="36"/>
                    </a:lnTo>
                    <a:lnTo>
                      <a:pt x="1" y="37"/>
                    </a:lnTo>
                    <a:lnTo>
                      <a:pt x="0" y="3"/>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75" name="Freeform 211">
                <a:extLst>
                  <a:ext uri="{FF2B5EF4-FFF2-40B4-BE49-F238E27FC236}">
                    <a16:creationId xmlns:a16="http://schemas.microsoft.com/office/drawing/2014/main" id="{C7476164-FC8B-4AB9-90AB-7E1D9EA200ED}"/>
                  </a:ext>
                </a:extLst>
              </p:cNvPr>
              <p:cNvSpPr>
                <a:spLocks/>
              </p:cNvSpPr>
              <p:nvPr/>
            </p:nvSpPr>
            <p:spPr bwMode="auto">
              <a:xfrm>
                <a:off x="650" y="717"/>
                <a:ext cx="46" cy="39"/>
              </a:xfrm>
              <a:custGeom>
                <a:avLst/>
                <a:gdLst>
                  <a:gd name="T0" fmla="*/ 0 w 46"/>
                  <a:gd name="T1" fmla="*/ 10 h 39"/>
                  <a:gd name="T2" fmla="*/ 10 w 46"/>
                  <a:gd name="T3" fmla="*/ 11 h 39"/>
                  <a:gd name="T4" fmla="*/ 9 w 46"/>
                  <a:gd name="T5" fmla="*/ 4 h 39"/>
                  <a:gd name="T6" fmla="*/ 14 w 46"/>
                  <a:gd name="T7" fmla="*/ 2 h 39"/>
                  <a:gd name="T8" fmla="*/ 18 w 46"/>
                  <a:gd name="T9" fmla="*/ 3 h 39"/>
                  <a:gd name="T10" fmla="*/ 20 w 46"/>
                  <a:gd name="T11" fmla="*/ 0 h 39"/>
                  <a:gd name="T12" fmla="*/ 24 w 46"/>
                  <a:gd name="T13" fmla="*/ 0 h 39"/>
                  <a:gd name="T14" fmla="*/ 24 w 46"/>
                  <a:gd name="T15" fmla="*/ 2 h 39"/>
                  <a:gd name="T16" fmla="*/ 41 w 46"/>
                  <a:gd name="T17" fmla="*/ 2 h 39"/>
                  <a:gd name="T18" fmla="*/ 45 w 46"/>
                  <a:gd name="T19" fmla="*/ 2 h 39"/>
                  <a:gd name="T20" fmla="*/ 45 w 46"/>
                  <a:gd name="T21" fmla="*/ 38 h 39"/>
                  <a:gd name="T22" fmla="*/ 16 w 46"/>
                  <a:gd name="T23" fmla="*/ 38 h 39"/>
                  <a:gd name="T24" fmla="*/ 13 w 46"/>
                  <a:gd name="T25" fmla="*/ 25 h 39"/>
                  <a:gd name="T26" fmla="*/ 0 w 46"/>
                  <a:gd name="T27" fmla="*/ 10 h 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6"/>
                  <a:gd name="T43" fmla="*/ 0 h 39"/>
                  <a:gd name="T44" fmla="*/ 46 w 46"/>
                  <a:gd name="T45" fmla="*/ 39 h 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6" h="39">
                    <a:moveTo>
                      <a:pt x="0" y="10"/>
                    </a:moveTo>
                    <a:lnTo>
                      <a:pt x="10" y="11"/>
                    </a:lnTo>
                    <a:lnTo>
                      <a:pt x="9" y="4"/>
                    </a:lnTo>
                    <a:lnTo>
                      <a:pt x="14" y="2"/>
                    </a:lnTo>
                    <a:lnTo>
                      <a:pt x="18" y="3"/>
                    </a:lnTo>
                    <a:lnTo>
                      <a:pt x="20" y="0"/>
                    </a:lnTo>
                    <a:lnTo>
                      <a:pt x="24" y="0"/>
                    </a:lnTo>
                    <a:lnTo>
                      <a:pt x="24" y="2"/>
                    </a:lnTo>
                    <a:lnTo>
                      <a:pt x="41" y="2"/>
                    </a:lnTo>
                    <a:lnTo>
                      <a:pt x="45" y="2"/>
                    </a:lnTo>
                    <a:lnTo>
                      <a:pt x="45" y="38"/>
                    </a:lnTo>
                    <a:lnTo>
                      <a:pt x="16" y="38"/>
                    </a:lnTo>
                    <a:lnTo>
                      <a:pt x="13" y="25"/>
                    </a:lnTo>
                    <a:lnTo>
                      <a:pt x="0" y="1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76" name="Freeform 212">
                <a:extLst>
                  <a:ext uri="{FF2B5EF4-FFF2-40B4-BE49-F238E27FC236}">
                    <a16:creationId xmlns:a16="http://schemas.microsoft.com/office/drawing/2014/main" id="{49A9BDFF-0D13-40B5-A6C4-1908A7FAC4C4}"/>
                  </a:ext>
                </a:extLst>
              </p:cNvPr>
              <p:cNvSpPr>
                <a:spLocks/>
              </p:cNvSpPr>
              <p:nvPr/>
            </p:nvSpPr>
            <p:spPr bwMode="auto">
              <a:xfrm>
                <a:off x="650" y="717"/>
                <a:ext cx="48" cy="40"/>
              </a:xfrm>
              <a:custGeom>
                <a:avLst/>
                <a:gdLst>
                  <a:gd name="T0" fmla="*/ 0 w 48"/>
                  <a:gd name="T1" fmla="*/ 10 h 40"/>
                  <a:gd name="T2" fmla="*/ 10 w 48"/>
                  <a:gd name="T3" fmla="*/ 11 h 40"/>
                  <a:gd name="T4" fmla="*/ 9 w 48"/>
                  <a:gd name="T5" fmla="*/ 4 h 40"/>
                  <a:gd name="T6" fmla="*/ 14 w 48"/>
                  <a:gd name="T7" fmla="*/ 2 h 40"/>
                  <a:gd name="T8" fmla="*/ 19 w 48"/>
                  <a:gd name="T9" fmla="*/ 3 h 40"/>
                  <a:gd name="T10" fmla="*/ 20 w 48"/>
                  <a:gd name="T11" fmla="*/ 0 h 40"/>
                  <a:gd name="T12" fmla="*/ 25 w 48"/>
                  <a:gd name="T13" fmla="*/ 0 h 40"/>
                  <a:gd name="T14" fmla="*/ 25 w 48"/>
                  <a:gd name="T15" fmla="*/ 2 h 40"/>
                  <a:gd name="T16" fmla="*/ 42 w 48"/>
                  <a:gd name="T17" fmla="*/ 2 h 40"/>
                  <a:gd name="T18" fmla="*/ 47 w 48"/>
                  <a:gd name="T19" fmla="*/ 2 h 40"/>
                  <a:gd name="T20" fmla="*/ 47 w 48"/>
                  <a:gd name="T21" fmla="*/ 39 h 40"/>
                  <a:gd name="T22" fmla="*/ 16 w 48"/>
                  <a:gd name="T23" fmla="*/ 39 h 40"/>
                  <a:gd name="T24" fmla="*/ 14 w 48"/>
                  <a:gd name="T25" fmla="*/ 25 h 40"/>
                  <a:gd name="T26" fmla="*/ 0 w 48"/>
                  <a:gd name="T27" fmla="*/ 10 h 4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8"/>
                  <a:gd name="T43" fmla="*/ 0 h 40"/>
                  <a:gd name="T44" fmla="*/ 48 w 48"/>
                  <a:gd name="T45" fmla="*/ 40 h 4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8" h="40">
                    <a:moveTo>
                      <a:pt x="0" y="10"/>
                    </a:moveTo>
                    <a:lnTo>
                      <a:pt x="10" y="11"/>
                    </a:lnTo>
                    <a:lnTo>
                      <a:pt x="9" y="4"/>
                    </a:lnTo>
                    <a:lnTo>
                      <a:pt x="14" y="2"/>
                    </a:lnTo>
                    <a:lnTo>
                      <a:pt x="19" y="3"/>
                    </a:lnTo>
                    <a:lnTo>
                      <a:pt x="20" y="0"/>
                    </a:lnTo>
                    <a:lnTo>
                      <a:pt x="25" y="0"/>
                    </a:lnTo>
                    <a:lnTo>
                      <a:pt x="25" y="2"/>
                    </a:lnTo>
                    <a:lnTo>
                      <a:pt x="42" y="2"/>
                    </a:lnTo>
                    <a:lnTo>
                      <a:pt x="47" y="2"/>
                    </a:lnTo>
                    <a:lnTo>
                      <a:pt x="47" y="39"/>
                    </a:lnTo>
                    <a:lnTo>
                      <a:pt x="16" y="39"/>
                    </a:lnTo>
                    <a:lnTo>
                      <a:pt x="14" y="25"/>
                    </a:lnTo>
                    <a:lnTo>
                      <a:pt x="0" y="1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77" name="Freeform 213">
                <a:extLst>
                  <a:ext uri="{FF2B5EF4-FFF2-40B4-BE49-F238E27FC236}">
                    <a16:creationId xmlns:a16="http://schemas.microsoft.com/office/drawing/2014/main" id="{4705CD65-8801-4506-84B1-4EBC143809AC}"/>
                  </a:ext>
                </a:extLst>
              </p:cNvPr>
              <p:cNvSpPr>
                <a:spLocks/>
              </p:cNvSpPr>
              <p:nvPr/>
            </p:nvSpPr>
            <p:spPr bwMode="auto">
              <a:xfrm>
                <a:off x="741" y="855"/>
                <a:ext cx="53" cy="32"/>
              </a:xfrm>
              <a:custGeom>
                <a:avLst/>
                <a:gdLst>
                  <a:gd name="T0" fmla="*/ 0 w 53"/>
                  <a:gd name="T1" fmla="*/ 0 h 32"/>
                  <a:gd name="T2" fmla="*/ 0 w 53"/>
                  <a:gd name="T3" fmla="*/ 31 h 32"/>
                  <a:gd name="T4" fmla="*/ 45 w 53"/>
                  <a:gd name="T5" fmla="*/ 31 h 32"/>
                  <a:gd name="T6" fmla="*/ 52 w 53"/>
                  <a:gd name="T7" fmla="*/ 31 h 32"/>
                  <a:gd name="T8" fmla="*/ 52 w 53"/>
                  <a:gd name="T9" fmla="*/ 0 h 32"/>
                  <a:gd name="T10" fmla="*/ 0 w 53"/>
                  <a:gd name="T11" fmla="*/ 0 h 32"/>
                  <a:gd name="T12" fmla="*/ 0 60000 65536"/>
                  <a:gd name="T13" fmla="*/ 0 60000 65536"/>
                  <a:gd name="T14" fmla="*/ 0 60000 65536"/>
                  <a:gd name="T15" fmla="*/ 0 60000 65536"/>
                  <a:gd name="T16" fmla="*/ 0 60000 65536"/>
                  <a:gd name="T17" fmla="*/ 0 60000 65536"/>
                  <a:gd name="T18" fmla="*/ 0 w 53"/>
                  <a:gd name="T19" fmla="*/ 0 h 32"/>
                  <a:gd name="T20" fmla="*/ 53 w 53"/>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53" h="32">
                    <a:moveTo>
                      <a:pt x="0" y="0"/>
                    </a:moveTo>
                    <a:lnTo>
                      <a:pt x="0" y="31"/>
                    </a:lnTo>
                    <a:lnTo>
                      <a:pt x="45" y="31"/>
                    </a:lnTo>
                    <a:lnTo>
                      <a:pt x="52" y="31"/>
                    </a:lnTo>
                    <a:lnTo>
                      <a:pt x="52"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78" name="Freeform 214">
                <a:extLst>
                  <a:ext uri="{FF2B5EF4-FFF2-40B4-BE49-F238E27FC236}">
                    <a16:creationId xmlns:a16="http://schemas.microsoft.com/office/drawing/2014/main" id="{EF8DCE0B-D8D8-4017-BFE4-EA3D4A9E4458}"/>
                  </a:ext>
                </a:extLst>
              </p:cNvPr>
              <p:cNvSpPr>
                <a:spLocks/>
              </p:cNvSpPr>
              <p:nvPr/>
            </p:nvSpPr>
            <p:spPr bwMode="auto">
              <a:xfrm>
                <a:off x="741" y="855"/>
                <a:ext cx="55" cy="33"/>
              </a:xfrm>
              <a:custGeom>
                <a:avLst/>
                <a:gdLst>
                  <a:gd name="T0" fmla="*/ 0 w 55"/>
                  <a:gd name="T1" fmla="*/ 0 h 33"/>
                  <a:gd name="T2" fmla="*/ 0 w 55"/>
                  <a:gd name="T3" fmla="*/ 32 h 33"/>
                  <a:gd name="T4" fmla="*/ 46 w 55"/>
                  <a:gd name="T5" fmla="*/ 32 h 33"/>
                  <a:gd name="T6" fmla="*/ 54 w 55"/>
                  <a:gd name="T7" fmla="*/ 32 h 33"/>
                  <a:gd name="T8" fmla="*/ 54 w 55"/>
                  <a:gd name="T9" fmla="*/ 0 h 33"/>
                  <a:gd name="T10" fmla="*/ 0 w 55"/>
                  <a:gd name="T11" fmla="*/ 0 h 33"/>
                  <a:gd name="T12" fmla="*/ 0 60000 65536"/>
                  <a:gd name="T13" fmla="*/ 0 60000 65536"/>
                  <a:gd name="T14" fmla="*/ 0 60000 65536"/>
                  <a:gd name="T15" fmla="*/ 0 60000 65536"/>
                  <a:gd name="T16" fmla="*/ 0 60000 65536"/>
                  <a:gd name="T17" fmla="*/ 0 60000 65536"/>
                  <a:gd name="T18" fmla="*/ 0 w 55"/>
                  <a:gd name="T19" fmla="*/ 0 h 33"/>
                  <a:gd name="T20" fmla="*/ 55 w 55"/>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55" h="33">
                    <a:moveTo>
                      <a:pt x="0" y="0"/>
                    </a:moveTo>
                    <a:lnTo>
                      <a:pt x="0" y="32"/>
                    </a:lnTo>
                    <a:lnTo>
                      <a:pt x="46" y="32"/>
                    </a:lnTo>
                    <a:lnTo>
                      <a:pt x="54" y="32"/>
                    </a:lnTo>
                    <a:lnTo>
                      <a:pt x="54"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79" name="Freeform 215">
                <a:extLst>
                  <a:ext uri="{FF2B5EF4-FFF2-40B4-BE49-F238E27FC236}">
                    <a16:creationId xmlns:a16="http://schemas.microsoft.com/office/drawing/2014/main" id="{AC177245-96E5-4796-8C70-1F6D195CABAB}"/>
                  </a:ext>
                </a:extLst>
              </p:cNvPr>
              <p:cNvSpPr>
                <a:spLocks/>
              </p:cNvSpPr>
              <p:nvPr/>
            </p:nvSpPr>
            <p:spPr bwMode="auto">
              <a:xfrm>
                <a:off x="830" y="570"/>
                <a:ext cx="66" cy="46"/>
              </a:xfrm>
              <a:custGeom>
                <a:avLst/>
                <a:gdLst>
                  <a:gd name="T0" fmla="*/ 0 w 66"/>
                  <a:gd name="T1" fmla="*/ 0 h 46"/>
                  <a:gd name="T2" fmla="*/ 0 w 66"/>
                  <a:gd name="T3" fmla="*/ 35 h 46"/>
                  <a:gd name="T4" fmla="*/ 17 w 66"/>
                  <a:gd name="T5" fmla="*/ 37 h 46"/>
                  <a:gd name="T6" fmla="*/ 17 w 66"/>
                  <a:gd name="T7" fmla="*/ 45 h 46"/>
                  <a:gd name="T8" fmla="*/ 38 w 66"/>
                  <a:gd name="T9" fmla="*/ 45 h 46"/>
                  <a:gd name="T10" fmla="*/ 37 w 66"/>
                  <a:gd name="T11" fmla="*/ 36 h 46"/>
                  <a:gd name="T12" fmla="*/ 65 w 66"/>
                  <a:gd name="T13" fmla="*/ 35 h 46"/>
                  <a:gd name="T14" fmla="*/ 65 w 66"/>
                  <a:gd name="T15" fmla="*/ 27 h 46"/>
                  <a:gd name="T16" fmla="*/ 61 w 66"/>
                  <a:gd name="T17" fmla="*/ 26 h 46"/>
                  <a:gd name="T18" fmla="*/ 61 w 66"/>
                  <a:gd name="T19" fmla="*/ 9 h 46"/>
                  <a:gd name="T20" fmla="*/ 40 w 66"/>
                  <a:gd name="T21" fmla="*/ 8 h 46"/>
                  <a:gd name="T22" fmla="*/ 40 w 66"/>
                  <a:gd name="T23" fmla="*/ 0 h 46"/>
                  <a:gd name="T24" fmla="*/ 31 w 66"/>
                  <a:gd name="T25" fmla="*/ 0 h 46"/>
                  <a:gd name="T26" fmla="*/ 0 w 66"/>
                  <a:gd name="T27" fmla="*/ 0 h 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6"/>
                  <a:gd name="T43" fmla="*/ 0 h 46"/>
                  <a:gd name="T44" fmla="*/ 66 w 66"/>
                  <a:gd name="T45" fmla="*/ 46 h 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6" h="46">
                    <a:moveTo>
                      <a:pt x="0" y="0"/>
                    </a:moveTo>
                    <a:lnTo>
                      <a:pt x="0" y="35"/>
                    </a:lnTo>
                    <a:lnTo>
                      <a:pt x="17" y="37"/>
                    </a:lnTo>
                    <a:lnTo>
                      <a:pt x="17" y="45"/>
                    </a:lnTo>
                    <a:lnTo>
                      <a:pt x="38" y="45"/>
                    </a:lnTo>
                    <a:lnTo>
                      <a:pt x="37" y="36"/>
                    </a:lnTo>
                    <a:lnTo>
                      <a:pt x="65" y="35"/>
                    </a:lnTo>
                    <a:lnTo>
                      <a:pt x="65" y="27"/>
                    </a:lnTo>
                    <a:lnTo>
                      <a:pt x="61" y="26"/>
                    </a:lnTo>
                    <a:lnTo>
                      <a:pt x="61" y="9"/>
                    </a:lnTo>
                    <a:lnTo>
                      <a:pt x="40" y="8"/>
                    </a:lnTo>
                    <a:lnTo>
                      <a:pt x="40" y="0"/>
                    </a:lnTo>
                    <a:lnTo>
                      <a:pt x="31"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80" name="Freeform 216">
                <a:extLst>
                  <a:ext uri="{FF2B5EF4-FFF2-40B4-BE49-F238E27FC236}">
                    <a16:creationId xmlns:a16="http://schemas.microsoft.com/office/drawing/2014/main" id="{5560DDD5-D1D9-42E7-B65C-B610D3888BD4}"/>
                  </a:ext>
                </a:extLst>
              </p:cNvPr>
              <p:cNvSpPr>
                <a:spLocks/>
              </p:cNvSpPr>
              <p:nvPr/>
            </p:nvSpPr>
            <p:spPr bwMode="auto">
              <a:xfrm>
                <a:off x="830" y="570"/>
                <a:ext cx="70" cy="49"/>
              </a:xfrm>
              <a:custGeom>
                <a:avLst/>
                <a:gdLst>
                  <a:gd name="T0" fmla="*/ 0 w 70"/>
                  <a:gd name="T1" fmla="*/ 0 h 49"/>
                  <a:gd name="T2" fmla="*/ 0 w 70"/>
                  <a:gd name="T3" fmla="*/ 38 h 49"/>
                  <a:gd name="T4" fmla="*/ 18 w 70"/>
                  <a:gd name="T5" fmla="*/ 40 h 49"/>
                  <a:gd name="T6" fmla="*/ 18 w 70"/>
                  <a:gd name="T7" fmla="*/ 48 h 49"/>
                  <a:gd name="T8" fmla="*/ 40 w 70"/>
                  <a:gd name="T9" fmla="*/ 48 h 49"/>
                  <a:gd name="T10" fmla="*/ 39 w 70"/>
                  <a:gd name="T11" fmla="*/ 38 h 49"/>
                  <a:gd name="T12" fmla="*/ 69 w 70"/>
                  <a:gd name="T13" fmla="*/ 38 h 49"/>
                  <a:gd name="T14" fmla="*/ 69 w 70"/>
                  <a:gd name="T15" fmla="*/ 28 h 49"/>
                  <a:gd name="T16" fmla="*/ 65 w 70"/>
                  <a:gd name="T17" fmla="*/ 28 h 49"/>
                  <a:gd name="T18" fmla="*/ 65 w 70"/>
                  <a:gd name="T19" fmla="*/ 10 h 49"/>
                  <a:gd name="T20" fmla="*/ 43 w 70"/>
                  <a:gd name="T21" fmla="*/ 9 h 49"/>
                  <a:gd name="T22" fmla="*/ 43 w 70"/>
                  <a:gd name="T23" fmla="*/ 0 h 49"/>
                  <a:gd name="T24" fmla="*/ 32 w 70"/>
                  <a:gd name="T25" fmla="*/ 0 h 49"/>
                  <a:gd name="T26" fmla="*/ 0 w 70"/>
                  <a:gd name="T27" fmla="*/ 0 h 4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0"/>
                  <a:gd name="T43" fmla="*/ 0 h 49"/>
                  <a:gd name="T44" fmla="*/ 70 w 70"/>
                  <a:gd name="T45" fmla="*/ 49 h 4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0" h="49">
                    <a:moveTo>
                      <a:pt x="0" y="0"/>
                    </a:moveTo>
                    <a:lnTo>
                      <a:pt x="0" y="38"/>
                    </a:lnTo>
                    <a:lnTo>
                      <a:pt x="18" y="40"/>
                    </a:lnTo>
                    <a:lnTo>
                      <a:pt x="18" y="48"/>
                    </a:lnTo>
                    <a:lnTo>
                      <a:pt x="40" y="48"/>
                    </a:lnTo>
                    <a:lnTo>
                      <a:pt x="39" y="38"/>
                    </a:lnTo>
                    <a:lnTo>
                      <a:pt x="69" y="38"/>
                    </a:lnTo>
                    <a:lnTo>
                      <a:pt x="69" y="28"/>
                    </a:lnTo>
                    <a:lnTo>
                      <a:pt x="65" y="28"/>
                    </a:lnTo>
                    <a:lnTo>
                      <a:pt x="65" y="10"/>
                    </a:lnTo>
                    <a:lnTo>
                      <a:pt x="43" y="9"/>
                    </a:lnTo>
                    <a:lnTo>
                      <a:pt x="43" y="0"/>
                    </a:lnTo>
                    <a:lnTo>
                      <a:pt x="32"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81" name="Freeform 217">
                <a:extLst>
                  <a:ext uri="{FF2B5EF4-FFF2-40B4-BE49-F238E27FC236}">
                    <a16:creationId xmlns:a16="http://schemas.microsoft.com/office/drawing/2014/main" id="{039464BC-B5DF-4035-929D-D08A3EB8DB41}"/>
                  </a:ext>
                </a:extLst>
              </p:cNvPr>
              <p:cNvSpPr>
                <a:spLocks/>
              </p:cNvSpPr>
              <p:nvPr/>
            </p:nvSpPr>
            <p:spPr bwMode="auto">
              <a:xfrm>
                <a:off x="775" y="562"/>
                <a:ext cx="54" cy="45"/>
              </a:xfrm>
              <a:custGeom>
                <a:avLst/>
                <a:gdLst>
                  <a:gd name="T0" fmla="*/ 0 w 54"/>
                  <a:gd name="T1" fmla="*/ 0 h 45"/>
                  <a:gd name="T2" fmla="*/ 0 w 54"/>
                  <a:gd name="T3" fmla="*/ 18 h 45"/>
                  <a:gd name="T4" fmla="*/ 0 w 54"/>
                  <a:gd name="T5" fmla="*/ 44 h 45"/>
                  <a:gd name="T6" fmla="*/ 53 w 54"/>
                  <a:gd name="T7" fmla="*/ 43 h 45"/>
                  <a:gd name="T8" fmla="*/ 53 w 54"/>
                  <a:gd name="T9" fmla="*/ 9 h 45"/>
                  <a:gd name="T10" fmla="*/ 52 w 54"/>
                  <a:gd name="T11" fmla="*/ 0 h 45"/>
                  <a:gd name="T12" fmla="*/ 0 w 54"/>
                  <a:gd name="T13" fmla="*/ 0 h 45"/>
                  <a:gd name="T14" fmla="*/ 0 60000 65536"/>
                  <a:gd name="T15" fmla="*/ 0 60000 65536"/>
                  <a:gd name="T16" fmla="*/ 0 60000 65536"/>
                  <a:gd name="T17" fmla="*/ 0 60000 65536"/>
                  <a:gd name="T18" fmla="*/ 0 60000 65536"/>
                  <a:gd name="T19" fmla="*/ 0 60000 65536"/>
                  <a:gd name="T20" fmla="*/ 0 60000 65536"/>
                  <a:gd name="T21" fmla="*/ 0 w 54"/>
                  <a:gd name="T22" fmla="*/ 0 h 45"/>
                  <a:gd name="T23" fmla="*/ 54 w 54"/>
                  <a:gd name="T24" fmla="*/ 45 h 4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 h="45">
                    <a:moveTo>
                      <a:pt x="0" y="0"/>
                    </a:moveTo>
                    <a:lnTo>
                      <a:pt x="0" y="18"/>
                    </a:lnTo>
                    <a:lnTo>
                      <a:pt x="0" y="44"/>
                    </a:lnTo>
                    <a:lnTo>
                      <a:pt x="53" y="43"/>
                    </a:lnTo>
                    <a:lnTo>
                      <a:pt x="53" y="9"/>
                    </a:lnTo>
                    <a:lnTo>
                      <a:pt x="52"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82" name="Freeform 218">
                <a:extLst>
                  <a:ext uri="{FF2B5EF4-FFF2-40B4-BE49-F238E27FC236}">
                    <a16:creationId xmlns:a16="http://schemas.microsoft.com/office/drawing/2014/main" id="{DBAF87B3-00D7-4C8D-8198-89F0EDD054E4}"/>
                  </a:ext>
                </a:extLst>
              </p:cNvPr>
              <p:cNvSpPr>
                <a:spLocks/>
              </p:cNvSpPr>
              <p:nvPr/>
            </p:nvSpPr>
            <p:spPr bwMode="auto">
              <a:xfrm>
                <a:off x="775" y="562"/>
                <a:ext cx="57" cy="46"/>
              </a:xfrm>
              <a:custGeom>
                <a:avLst/>
                <a:gdLst>
                  <a:gd name="T0" fmla="*/ 0 w 57"/>
                  <a:gd name="T1" fmla="*/ 0 h 46"/>
                  <a:gd name="T2" fmla="*/ 0 w 57"/>
                  <a:gd name="T3" fmla="*/ 18 h 46"/>
                  <a:gd name="T4" fmla="*/ 0 w 57"/>
                  <a:gd name="T5" fmla="*/ 45 h 46"/>
                  <a:gd name="T6" fmla="*/ 56 w 57"/>
                  <a:gd name="T7" fmla="*/ 44 h 46"/>
                  <a:gd name="T8" fmla="*/ 56 w 57"/>
                  <a:gd name="T9" fmla="*/ 9 h 46"/>
                  <a:gd name="T10" fmla="*/ 55 w 57"/>
                  <a:gd name="T11" fmla="*/ 0 h 46"/>
                  <a:gd name="T12" fmla="*/ 0 w 57"/>
                  <a:gd name="T13" fmla="*/ 0 h 46"/>
                  <a:gd name="T14" fmla="*/ 0 60000 65536"/>
                  <a:gd name="T15" fmla="*/ 0 60000 65536"/>
                  <a:gd name="T16" fmla="*/ 0 60000 65536"/>
                  <a:gd name="T17" fmla="*/ 0 60000 65536"/>
                  <a:gd name="T18" fmla="*/ 0 60000 65536"/>
                  <a:gd name="T19" fmla="*/ 0 60000 65536"/>
                  <a:gd name="T20" fmla="*/ 0 60000 65536"/>
                  <a:gd name="T21" fmla="*/ 0 w 57"/>
                  <a:gd name="T22" fmla="*/ 0 h 46"/>
                  <a:gd name="T23" fmla="*/ 57 w 57"/>
                  <a:gd name="T24" fmla="*/ 46 h 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7" h="46">
                    <a:moveTo>
                      <a:pt x="0" y="0"/>
                    </a:moveTo>
                    <a:lnTo>
                      <a:pt x="0" y="18"/>
                    </a:lnTo>
                    <a:lnTo>
                      <a:pt x="0" y="45"/>
                    </a:lnTo>
                    <a:lnTo>
                      <a:pt x="56" y="44"/>
                    </a:lnTo>
                    <a:lnTo>
                      <a:pt x="56" y="9"/>
                    </a:lnTo>
                    <a:lnTo>
                      <a:pt x="55"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83" name="Freeform 219">
                <a:extLst>
                  <a:ext uri="{FF2B5EF4-FFF2-40B4-BE49-F238E27FC236}">
                    <a16:creationId xmlns:a16="http://schemas.microsoft.com/office/drawing/2014/main" id="{3841C4AD-7366-4019-8A3F-40D725639ADC}"/>
                  </a:ext>
                </a:extLst>
              </p:cNvPr>
              <p:cNvSpPr>
                <a:spLocks/>
              </p:cNvSpPr>
              <p:nvPr/>
            </p:nvSpPr>
            <p:spPr bwMode="auto">
              <a:xfrm>
                <a:off x="953" y="690"/>
                <a:ext cx="47" cy="46"/>
              </a:xfrm>
              <a:custGeom>
                <a:avLst/>
                <a:gdLst>
                  <a:gd name="T0" fmla="*/ 0 w 47"/>
                  <a:gd name="T1" fmla="*/ 10 h 46"/>
                  <a:gd name="T2" fmla="*/ 1 w 47"/>
                  <a:gd name="T3" fmla="*/ 45 h 46"/>
                  <a:gd name="T4" fmla="*/ 30 w 47"/>
                  <a:gd name="T5" fmla="*/ 44 h 46"/>
                  <a:gd name="T6" fmla="*/ 34 w 47"/>
                  <a:gd name="T7" fmla="*/ 23 h 46"/>
                  <a:gd name="T8" fmla="*/ 46 w 47"/>
                  <a:gd name="T9" fmla="*/ 13 h 46"/>
                  <a:gd name="T10" fmla="*/ 44 w 47"/>
                  <a:gd name="T11" fmla="*/ 0 h 46"/>
                  <a:gd name="T12" fmla="*/ 24 w 47"/>
                  <a:gd name="T13" fmla="*/ 1 h 46"/>
                  <a:gd name="T14" fmla="*/ 13 w 47"/>
                  <a:gd name="T15" fmla="*/ 1 h 46"/>
                  <a:gd name="T16" fmla="*/ 13 w 47"/>
                  <a:gd name="T17" fmla="*/ 9 h 46"/>
                  <a:gd name="T18" fmla="*/ 0 w 47"/>
                  <a:gd name="T19" fmla="*/ 10 h 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7"/>
                  <a:gd name="T31" fmla="*/ 0 h 46"/>
                  <a:gd name="T32" fmla="*/ 47 w 47"/>
                  <a:gd name="T33" fmla="*/ 46 h 4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7" h="46">
                    <a:moveTo>
                      <a:pt x="0" y="10"/>
                    </a:moveTo>
                    <a:lnTo>
                      <a:pt x="1" y="45"/>
                    </a:lnTo>
                    <a:lnTo>
                      <a:pt x="30" y="44"/>
                    </a:lnTo>
                    <a:lnTo>
                      <a:pt x="34" y="23"/>
                    </a:lnTo>
                    <a:lnTo>
                      <a:pt x="46" y="13"/>
                    </a:lnTo>
                    <a:lnTo>
                      <a:pt x="44" y="0"/>
                    </a:lnTo>
                    <a:lnTo>
                      <a:pt x="24" y="1"/>
                    </a:lnTo>
                    <a:lnTo>
                      <a:pt x="13" y="1"/>
                    </a:lnTo>
                    <a:lnTo>
                      <a:pt x="13" y="9"/>
                    </a:lnTo>
                    <a:lnTo>
                      <a:pt x="0" y="1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84" name="Freeform 220">
                <a:extLst>
                  <a:ext uri="{FF2B5EF4-FFF2-40B4-BE49-F238E27FC236}">
                    <a16:creationId xmlns:a16="http://schemas.microsoft.com/office/drawing/2014/main" id="{F342E15E-AD3A-454B-ADA3-DDE50723BE9E}"/>
                  </a:ext>
                </a:extLst>
              </p:cNvPr>
              <p:cNvSpPr>
                <a:spLocks/>
              </p:cNvSpPr>
              <p:nvPr/>
            </p:nvSpPr>
            <p:spPr bwMode="auto">
              <a:xfrm>
                <a:off x="953" y="690"/>
                <a:ext cx="50" cy="49"/>
              </a:xfrm>
              <a:custGeom>
                <a:avLst/>
                <a:gdLst>
                  <a:gd name="T0" fmla="*/ 0 w 50"/>
                  <a:gd name="T1" fmla="*/ 11 h 49"/>
                  <a:gd name="T2" fmla="*/ 1 w 50"/>
                  <a:gd name="T3" fmla="*/ 48 h 49"/>
                  <a:gd name="T4" fmla="*/ 32 w 50"/>
                  <a:gd name="T5" fmla="*/ 47 h 49"/>
                  <a:gd name="T6" fmla="*/ 36 w 50"/>
                  <a:gd name="T7" fmla="*/ 24 h 49"/>
                  <a:gd name="T8" fmla="*/ 49 w 50"/>
                  <a:gd name="T9" fmla="*/ 14 h 49"/>
                  <a:gd name="T10" fmla="*/ 47 w 50"/>
                  <a:gd name="T11" fmla="*/ 0 h 49"/>
                  <a:gd name="T12" fmla="*/ 25 w 50"/>
                  <a:gd name="T13" fmla="*/ 1 h 49"/>
                  <a:gd name="T14" fmla="*/ 14 w 50"/>
                  <a:gd name="T15" fmla="*/ 1 h 49"/>
                  <a:gd name="T16" fmla="*/ 14 w 50"/>
                  <a:gd name="T17" fmla="*/ 9 h 49"/>
                  <a:gd name="T18" fmla="*/ 0 w 50"/>
                  <a:gd name="T19" fmla="*/ 11 h 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0"/>
                  <a:gd name="T31" fmla="*/ 0 h 49"/>
                  <a:gd name="T32" fmla="*/ 50 w 50"/>
                  <a:gd name="T33" fmla="*/ 49 h 4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0" h="49">
                    <a:moveTo>
                      <a:pt x="0" y="11"/>
                    </a:moveTo>
                    <a:lnTo>
                      <a:pt x="1" y="48"/>
                    </a:lnTo>
                    <a:lnTo>
                      <a:pt x="32" y="47"/>
                    </a:lnTo>
                    <a:lnTo>
                      <a:pt x="36" y="24"/>
                    </a:lnTo>
                    <a:lnTo>
                      <a:pt x="49" y="14"/>
                    </a:lnTo>
                    <a:lnTo>
                      <a:pt x="47" y="0"/>
                    </a:lnTo>
                    <a:lnTo>
                      <a:pt x="25" y="1"/>
                    </a:lnTo>
                    <a:lnTo>
                      <a:pt x="14" y="1"/>
                    </a:lnTo>
                    <a:lnTo>
                      <a:pt x="14" y="9"/>
                    </a:lnTo>
                    <a:lnTo>
                      <a:pt x="0" y="1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85" name="Freeform 221">
                <a:extLst>
                  <a:ext uri="{FF2B5EF4-FFF2-40B4-BE49-F238E27FC236}">
                    <a16:creationId xmlns:a16="http://schemas.microsoft.com/office/drawing/2014/main" id="{43F3666C-6784-45E7-93E8-5EB5272CE9E3}"/>
                  </a:ext>
                </a:extLst>
              </p:cNvPr>
              <p:cNvSpPr>
                <a:spLocks/>
              </p:cNvSpPr>
              <p:nvPr/>
            </p:nvSpPr>
            <p:spPr bwMode="auto">
              <a:xfrm>
                <a:off x="752" y="607"/>
                <a:ext cx="95" cy="46"/>
              </a:xfrm>
              <a:custGeom>
                <a:avLst/>
                <a:gdLst>
                  <a:gd name="T0" fmla="*/ 0 w 95"/>
                  <a:gd name="T1" fmla="*/ 10 h 46"/>
                  <a:gd name="T2" fmla="*/ 0 w 95"/>
                  <a:gd name="T3" fmla="*/ 45 h 46"/>
                  <a:gd name="T4" fmla="*/ 41 w 95"/>
                  <a:gd name="T5" fmla="*/ 45 h 46"/>
                  <a:gd name="T6" fmla="*/ 94 w 95"/>
                  <a:gd name="T7" fmla="*/ 45 h 46"/>
                  <a:gd name="T8" fmla="*/ 93 w 95"/>
                  <a:gd name="T9" fmla="*/ 9 h 46"/>
                  <a:gd name="T10" fmla="*/ 93 w 95"/>
                  <a:gd name="T11" fmla="*/ 2 h 46"/>
                  <a:gd name="T12" fmla="*/ 76 w 95"/>
                  <a:gd name="T13" fmla="*/ 0 h 46"/>
                  <a:gd name="T14" fmla="*/ 23 w 95"/>
                  <a:gd name="T15" fmla="*/ 1 h 46"/>
                  <a:gd name="T16" fmla="*/ 9 w 95"/>
                  <a:gd name="T17" fmla="*/ 1 h 46"/>
                  <a:gd name="T18" fmla="*/ 10 w 95"/>
                  <a:gd name="T19" fmla="*/ 9 h 46"/>
                  <a:gd name="T20" fmla="*/ 0 w 95"/>
                  <a:gd name="T21" fmla="*/ 10 h 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5"/>
                  <a:gd name="T34" fmla="*/ 0 h 46"/>
                  <a:gd name="T35" fmla="*/ 95 w 95"/>
                  <a:gd name="T36" fmla="*/ 46 h 4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5" h="46">
                    <a:moveTo>
                      <a:pt x="0" y="10"/>
                    </a:moveTo>
                    <a:lnTo>
                      <a:pt x="0" y="45"/>
                    </a:lnTo>
                    <a:lnTo>
                      <a:pt x="41" y="45"/>
                    </a:lnTo>
                    <a:lnTo>
                      <a:pt x="94" y="45"/>
                    </a:lnTo>
                    <a:lnTo>
                      <a:pt x="93" y="9"/>
                    </a:lnTo>
                    <a:lnTo>
                      <a:pt x="93" y="2"/>
                    </a:lnTo>
                    <a:lnTo>
                      <a:pt x="76" y="0"/>
                    </a:lnTo>
                    <a:lnTo>
                      <a:pt x="23" y="1"/>
                    </a:lnTo>
                    <a:lnTo>
                      <a:pt x="9" y="1"/>
                    </a:lnTo>
                    <a:lnTo>
                      <a:pt x="10" y="9"/>
                    </a:lnTo>
                    <a:lnTo>
                      <a:pt x="0" y="1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86" name="Freeform 222">
                <a:extLst>
                  <a:ext uri="{FF2B5EF4-FFF2-40B4-BE49-F238E27FC236}">
                    <a16:creationId xmlns:a16="http://schemas.microsoft.com/office/drawing/2014/main" id="{2F884FF8-7B1A-4F58-88C9-EA1DDC1F427D}"/>
                  </a:ext>
                </a:extLst>
              </p:cNvPr>
              <p:cNvSpPr>
                <a:spLocks/>
              </p:cNvSpPr>
              <p:nvPr/>
            </p:nvSpPr>
            <p:spPr bwMode="auto">
              <a:xfrm>
                <a:off x="752" y="607"/>
                <a:ext cx="97" cy="49"/>
              </a:xfrm>
              <a:custGeom>
                <a:avLst/>
                <a:gdLst>
                  <a:gd name="T0" fmla="*/ 0 w 97"/>
                  <a:gd name="T1" fmla="*/ 10 h 49"/>
                  <a:gd name="T2" fmla="*/ 0 w 97"/>
                  <a:gd name="T3" fmla="*/ 48 h 49"/>
                  <a:gd name="T4" fmla="*/ 42 w 97"/>
                  <a:gd name="T5" fmla="*/ 48 h 49"/>
                  <a:gd name="T6" fmla="*/ 96 w 97"/>
                  <a:gd name="T7" fmla="*/ 48 h 49"/>
                  <a:gd name="T8" fmla="*/ 95 w 97"/>
                  <a:gd name="T9" fmla="*/ 10 h 49"/>
                  <a:gd name="T10" fmla="*/ 95 w 97"/>
                  <a:gd name="T11" fmla="*/ 2 h 49"/>
                  <a:gd name="T12" fmla="*/ 78 w 97"/>
                  <a:gd name="T13" fmla="*/ 0 h 49"/>
                  <a:gd name="T14" fmla="*/ 23 w 97"/>
                  <a:gd name="T15" fmla="*/ 1 h 49"/>
                  <a:gd name="T16" fmla="*/ 9 w 97"/>
                  <a:gd name="T17" fmla="*/ 2 h 49"/>
                  <a:gd name="T18" fmla="*/ 10 w 97"/>
                  <a:gd name="T19" fmla="*/ 10 h 49"/>
                  <a:gd name="T20" fmla="*/ 0 w 97"/>
                  <a:gd name="T21" fmla="*/ 10 h 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7"/>
                  <a:gd name="T34" fmla="*/ 0 h 49"/>
                  <a:gd name="T35" fmla="*/ 97 w 97"/>
                  <a:gd name="T36" fmla="*/ 49 h 4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7" h="49">
                    <a:moveTo>
                      <a:pt x="0" y="10"/>
                    </a:moveTo>
                    <a:lnTo>
                      <a:pt x="0" y="48"/>
                    </a:lnTo>
                    <a:lnTo>
                      <a:pt x="42" y="48"/>
                    </a:lnTo>
                    <a:lnTo>
                      <a:pt x="96" y="48"/>
                    </a:lnTo>
                    <a:lnTo>
                      <a:pt x="95" y="10"/>
                    </a:lnTo>
                    <a:lnTo>
                      <a:pt x="95" y="2"/>
                    </a:lnTo>
                    <a:lnTo>
                      <a:pt x="78" y="0"/>
                    </a:lnTo>
                    <a:lnTo>
                      <a:pt x="23" y="1"/>
                    </a:lnTo>
                    <a:lnTo>
                      <a:pt x="9" y="2"/>
                    </a:lnTo>
                    <a:lnTo>
                      <a:pt x="10" y="10"/>
                    </a:lnTo>
                    <a:lnTo>
                      <a:pt x="0" y="1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87" name="Freeform 223">
                <a:extLst>
                  <a:ext uri="{FF2B5EF4-FFF2-40B4-BE49-F238E27FC236}">
                    <a16:creationId xmlns:a16="http://schemas.microsoft.com/office/drawing/2014/main" id="{9A3E58D6-2F1C-45D2-99BE-72ECDFE8C3E6}"/>
                  </a:ext>
                </a:extLst>
              </p:cNvPr>
              <p:cNvSpPr>
                <a:spLocks/>
              </p:cNvSpPr>
              <p:nvPr/>
            </p:nvSpPr>
            <p:spPr bwMode="auto">
              <a:xfrm>
                <a:off x="916" y="535"/>
                <a:ext cx="73" cy="87"/>
              </a:xfrm>
              <a:custGeom>
                <a:avLst/>
                <a:gdLst>
                  <a:gd name="T0" fmla="*/ 0 w 73"/>
                  <a:gd name="T1" fmla="*/ 8 h 87"/>
                  <a:gd name="T2" fmla="*/ 1 w 73"/>
                  <a:gd name="T3" fmla="*/ 45 h 87"/>
                  <a:gd name="T4" fmla="*/ 10 w 73"/>
                  <a:gd name="T5" fmla="*/ 45 h 87"/>
                  <a:gd name="T6" fmla="*/ 11 w 73"/>
                  <a:gd name="T7" fmla="*/ 62 h 87"/>
                  <a:gd name="T8" fmla="*/ 21 w 73"/>
                  <a:gd name="T9" fmla="*/ 62 h 87"/>
                  <a:gd name="T10" fmla="*/ 22 w 73"/>
                  <a:gd name="T11" fmla="*/ 71 h 87"/>
                  <a:gd name="T12" fmla="*/ 28 w 73"/>
                  <a:gd name="T13" fmla="*/ 71 h 87"/>
                  <a:gd name="T14" fmla="*/ 28 w 73"/>
                  <a:gd name="T15" fmla="*/ 79 h 87"/>
                  <a:gd name="T16" fmla="*/ 44 w 73"/>
                  <a:gd name="T17" fmla="*/ 79 h 87"/>
                  <a:gd name="T18" fmla="*/ 43 w 73"/>
                  <a:gd name="T19" fmla="*/ 83 h 87"/>
                  <a:gd name="T20" fmla="*/ 59 w 73"/>
                  <a:gd name="T21" fmla="*/ 83 h 87"/>
                  <a:gd name="T22" fmla="*/ 58 w 73"/>
                  <a:gd name="T23" fmla="*/ 86 h 87"/>
                  <a:gd name="T24" fmla="*/ 70 w 73"/>
                  <a:gd name="T25" fmla="*/ 81 h 87"/>
                  <a:gd name="T26" fmla="*/ 72 w 73"/>
                  <a:gd name="T27" fmla="*/ 71 h 87"/>
                  <a:gd name="T28" fmla="*/ 66 w 73"/>
                  <a:gd name="T29" fmla="*/ 69 h 87"/>
                  <a:gd name="T30" fmla="*/ 59 w 73"/>
                  <a:gd name="T31" fmla="*/ 63 h 87"/>
                  <a:gd name="T32" fmla="*/ 64 w 73"/>
                  <a:gd name="T33" fmla="*/ 45 h 87"/>
                  <a:gd name="T34" fmla="*/ 62 w 73"/>
                  <a:gd name="T35" fmla="*/ 42 h 87"/>
                  <a:gd name="T36" fmla="*/ 51 w 73"/>
                  <a:gd name="T37" fmla="*/ 46 h 87"/>
                  <a:gd name="T38" fmla="*/ 49 w 73"/>
                  <a:gd name="T39" fmla="*/ 46 h 87"/>
                  <a:gd name="T40" fmla="*/ 46 w 73"/>
                  <a:gd name="T41" fmla="*/ 43 h 87"/>
                  <a:gd name="T42" fmla="*/ 52 w 73"/>
                  <a:gd name="T43" fmla="*/ 31 h 87"/>
                  <a:gd name="T44" fmla="*/ 50 w 73"/>
                  <a:gd name="T45" fmla="*/ 24 h 87"/>
                  <a:gd name="T46" fmla="*/ 52 w 73"/>
                  <a:gd name="T47" fmla="*/ 18 h 87"/>
                  <a:gd name="T48" fmla="*/ 50 w 73"/>
                  <a:gd name="T49" fmla="*/ 14 h 87"/>
                  <a:gd name="T50" fmla="*/ 52 w 73"/>
                  <a:gd name="T51" fmla="*/ 11 h 87"/>
                  <a:gd name="T52" fmla="*/ 49 w 73"/>
                  <a:gd name="T53" fmla="*/ 7 h 87"/>
                  <a:gd name="T54" fmla="*/ 35 w 73"/>
                  <a:gd name="T55" fmla="*/ 0 h 87"/>
                  <a:gd name="T56" fmla="*/ 30 w 73"/>
                  <a:gd name="T57" fmla="*/ 1 h 87"/>
                  <a:gd name="T58" fmla="*/ 31 w 73"/>
                  <a:gd name="T59" fmla="*/ 8 h 87"/>
                  <a:gd name="T60" fmla="*/ 0 w 73"/>
                  <a:gd name="T61" fmla="*/ 8 h 8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3"/>
                  <a:gd name="T94" fmla="*/ 0 h 87"/>
                  <a:gd name="T95" fmla="*/ 73 w 73"/>
                  <a:gd name="T96" fmla="*/ 87 h 87"/>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3" h="87">
                    <a:moveTo>
                      <a:pt x="0" y="8"/>
                    </a:moveTo>
                    <a:lnTo>
                      <a:pt x="1" y="45"/>
                    </a:lnTo>
                    <a:lnTo>
                      <a:pt x="10" y="45"/>
                    </a:lnTo>
                    <a:lnTo>
                      <a:pt x="11" y="62"/>
                    </a:lnTo>
                    <a:lnTo>
                      <a:pt x="21" y="62"/>
                    </a:lnTo>
                    <a:lnTo>
                      <a:pt x="22" y="71"/>
                    </a:lnTo>
                    <a:lnTo>
                      <a:pt x="28" y="71"/>
                    </a:lnTo>
                    <a:lnTo>
                      <a:pt x="28" y="79"/>
                    </a:lnTo>
                    <a:lnTo>
                      <a:pt x="44" y="79"/>
                    </a:lnTo>
                    <a:lnTo>
                      <a:pt x="43" y="83"/>
                    </a:lnTo>
                    <a:lnTo>
                      <a:pt x="59" y="83"/>
                    </a:lnTo>
                    <a:lnTo>
                      <a:pt x="58" y="86"/>
                    </a:lnTo>
                    <a:lnTo>
                      <a:pt x="70" y="81"/>
                    </a:lnTo>
                    <a:lnTo>
                      <a:pt x="72" y="71"/>
                    </a:lnTo>
                    <a:lnTo>
                      <a:pt x="66" y="69"/>
                    </a:lnTo>
                    <a:lnTo>
                      <a:pt x="59" y="63"/>
                    </a:lnTo>
                    <a:lnTo>
                      <a:pt x="64" y="45"/>
                    </a:lnTo>
                    <a:lnTo>
                      <a:pt x="62" y="42"/>
                    </a:lnTo>
                    <a:lnTo>
                      <a:pt x="51" y="46"/>
                    </a:lnTo>
                    <a:lnTo>
                      <a:pt x="49" y="46"/>
                    </a:lnTo>
                    <a:lnTo>
                      <a:pt x="46" y="43"/>
                    </a:lnTo>
                    <a:lnTo>
                      <a:pt x="52" y="31"/>
                    </a:lnTo>
                    <a:lnTo>
                      <a:pt x="50" y="24"/>
                    </a:lnTo>
                    <a:lnTo>
                      <a:pt x="52" y="18"/>
                    </a:lnTo>
                    <a:lnTo>
                      <a:pt x="50" y="14"/>
                    </a:lnTo>
                    <a:lnTo>
                      <a:pt x="52" y="11"/>
                    </a:lnTo>
                    <a:lnTo>
                      <a:pt x="49" y="7"/>
                    </a:lnTo>
                    <a:lnTo>
                      <a:pt x="35" y="0"/>
                    </a:lnTo>
                    <a:lnTo>
                      <a:pt x="30" y="1"/>
                    </a:lnTo>
                    <a:lnTo>
                      <a:pt x="31" y="8"/>
                    </a:lnTo>
                    <a:lnTo>
                      <a:pt x="0" y="8"/>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88" name="Freeform 224">
                <a:extLst>
                  <a:ext uri="{FF2B5EF4-FFF2-40B4-BE49-F238E27FC236}">
                    <a16:creationId xmlns:a16="http://schemas.microsoft.com/office/drawing/2014/main" id="{2ECC5D09-7B8C-4EDE-8F5F-45E002A9900A}"/>
                  </a:ext>
                </a:extLst>
              </p:cNvPr>
              <p:cNvSpPr>
                <a:spLocks/>
              </p:cNvSpPr>
              <p:nvPr/>
            </p:nvSpPr>
            <p:spPr bwMode="auto">
              <a:xfrm>
                <a:off x="916" y="535"/>
                <a:ext cx="75" cy="89"/>
              </a:xfrm>
              <a:custGeom>
                <a:avLst/>
                <a:gdLst>
                  <a:gd name="T0" fmla="*/ 0 w 75"/>
                  <a:gd name="T1" fmla="*/ 8 h 89"/>
                  <a:gd name="T2" fmla="*/ 1 w 75"/>
                  <a:gd name="T3" fmla="*/ 46 h 89"/>
                  <a:gd name="T4" fmla="*/ 10 w 75"/>
                  <a:gd name="T5" fmla="*/ 46 h 89"/>
                  <a:gd name="T6" fmla="*/ 11 w 75"/>
                  <a:gd name="T7" fmla="*/ 63 h 89"/>
                  <a:gd name="T8" fmla="*/ 22 w 75"/>
                  <a:gd name="T9" fmla="*/ 63 h 89"/>
                  <a:gd name="T10" fmla="*/ 23 w 75"/>
                  <a:gd name="T11" fmla="*/ 73 h 89"/>
                  <a:gd name="T12" fmla="*/ 28 w 75"/>
                  <a:gd name="T13" fmla="*/ 73 h 89"/>
                  <a:gd name="T14" fmla="*/ 29 w 75"/>
                  <a:gd name="T15" fmla="*/ 81 h 89"/>
                  <a:gd name="T16" fmla="*/ 45 w 75"/>
                  <a:gd name="T17" fmla="*/ 81 h 89"/>
                  <a:gd name="T18" fmla="*/ 44 w 75"/>
                  <a:gd name="T19" fmla="*/ 85 h 89"/>
                  <a:gd name="T20" fmla="*/ 60 w 75"/>
                  <a:gd name="T21" fmla="*/ 85 h 89"/>
                  <a:gd name="T22" fmla="*/ 60 w 75"/>
                  <a:gd name="T23" fmla="*/ 88 h 89"/>
                  <a:gd name="T24" fmla="*/ 72 w 75"/>
                  <a:gd name="T25" fmla="*/ 83 h 89"/>
                  <a:gd name="T26" fmla="*/ 74 w 75"/>
                  <a:gd name="T27" fmla="*/ 73 h 89"/>
                  <a:gd name="T28" fmla="*/ 67 w 75"/>
                  <a:gd name="T29" fmla="*/ 71 h 89"/>
                  <a:gd name="T30" fmla="*/ 60 w 75"/>
                  <a:gd name="T31" fmla="*/ 64 h 89"/>
                  <a:gd name="T32" fmla="*/ 66 w 75"/>
                  <a:gd name="T33" fmla="*/ 46 h 89"/>
                  <a:gd name="T34" fmla="*/ 64 w 75"/>
                  <a:gd name="T35" fmla="*/ 43 h 89"/>
                  <a:gd name="T36" fmla="*/ 52 w 75"/>
                  <a:gd name="T37" fmla="*/ 47 h 89"/>
                  <a:gd name="T38" fmla="*/ 50 w 75"/>
                  <a:gd name="T39" fmla="*/ 47 h 89"/>
                  <a:gd name="T40" fmla="*/ 47 w 75"/>
                  <a:gd name="T41" fmla="*/ 44 h 89"/>
                  <a:gd name="T42" fmla="*/ 53 w 75"/>
                  <a:gd name="T43" fmla="*/ 31 h 89"/>
                  <a:gd name="T44" fmla="*/ 51 w 75"/>
                  <a:gd name="T45" fmla="*/ 24 h 89"/>
                  <a:gd name="T46" fmla="*/ 54 w 75"/>
                  <a:gd name="T47" fmla="*/ 19 h 89"/>
                  <a:gd name="T48" fmla="*/ 51 w 75"/>
                  <a:gd name="T49" fmla="*/ 14 h 89"/>
                  <a:gd name="T50" fmla="*/ 53 w 75"/>
                  <a:gd name="T51" fmla="*/ 11 h 89"/>
                  <a:gd name="T52" fmla="*/ 50 w 75"/>
                  <a:gd name="T53" fmla="*/ 7 h 89"/>
                  <a:gd name="T54" fmla="*/ 36 w 75"/>
                  <a:gd name="T55" fmla="*/ 0 h 89"/>
                  <a:gd name="T56" fmla="*/ 31 w 75"/>
                  <a:gd name="T57" fmla="*/ 1 h 89"/>
                  <a:gd name="T58" fmla="*/ 32 w 75"/>
                  <a:gd name="T59" fmla="*/ 9 h 89"/>
                  <a:gd name="T60" fmla="*/ 0 w 75"/>
                  <a:gd name="T61" fmla="*/ 8 h 8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5"/>
                  <a:gd name="T94" fmla="*/ 0 h 89"/>
                  <a:gd name="T95" fmla="*/ 75 w 75"/>
                  <a:gd name="T96" fmla="*/ 89 h 8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5" h="89">
                    <a:moveTo>
                      <a:pt x="0" y="8"/>
                    </a:moveTo>
                    <a:lnTo>
                      <a:pt x="1" y="46"/>
                    </a:lnTo>
                    <a:lnTo>
                      <a:pt x="10" y="46"/>
                    </a:lnTo>
                    <a:lnTo>
                      <a:pt x="11" y="63"/>
                    </a:lnTo>
                    <a:lnTo>
                      <a:pt x="22" y="63"/>
                    </a:lnTo>
                    <a:lnTo>
                      <a:pt x="23" y="73"/>
                    </a:lnTo>
                    <a:lnTo>
                      <a:pt x="28" y="73"/>
                    </a:lnTo>
                    <a:lnTo>
                      <a:pt x="29" y="81"/>
                    </a:lnTo>
                    <a:lnTo>
                      <a:pt x="45" y="81"/>
                    </a:lnTo>
                    <a:lnTo>
                      <a:pt x="44" y="85"/>
                    </a:lnTo>
                    <a:lnTo>
                      <a:pt x="60" y="85"/>
                    </a:lnTo>
                    <a:lnTo>
                      <a:pt x="60" y="88"/>
                    </a:lnTo>
                    <a:lnTo>
                      <a:pt x="72" y="83"/>
                    </a:lnTo>
                    <a:lnTo>
                      <a:pt x="74" y="73"/>
                    </a:lnTo>
                    <a:lnTo>
                      <a:pt x="67" y="71"/>
                    </a:lnTo>
                    <a:lnTo>
                      <a:pt x="60" y="64"/>
                    </a:lnTo>
                    <a:lnTo>
                      <a:pt x="66" y="46"/>
                    </a:lnTo>
                    <a:lnTo>
                      <a:pt x="64" y="43"/>
                    </a:lnTo>
                    <a:lnTo>
                      <a:pt x="52" y="47"/>
                    </a:lnTo>
                    <a:lnTo>
                      <a:pt x="50" y="47"/>
                    </a:lnTo>
                    <a:lnTo>
                      <a:pt x="47" y="44"/>
                    </a:lnTo>
                    <a:lnTo>
                      <a:pt x="53" y="31"/>
                    </a:lnTo>
                    <a:lnTo>
                      <a:pt x="51" y="24"/>
                    </a:lnTo>
                    <a:lnTo>
                      <a:pt x="54" y="19"/>
                    </a:lnTo>
                    <a:lnTo>
                      <a:pt x="51" y="14"/>
                    </a:lnTo>
                    <a:lnTo>
                      <a:pt x="53" y="11"/>
                    </a:lnTo>
                    <a:lnTo>
                      <a:pt x="50" y="7"/>
                    </a:lnTo>
                    <a:lnTo>
                      <a:pt x="36" y="0"/>
                    </a:lnTo>
                    <a:lnTo>
                      <a:pt x="31" y="1"/>
                    </a:lnTo>
                    <a:lnTo>
                      <a:pt x="32" y="9"/>
                    </a:lnTo>
                    <a:lnTo>
                      <a:pt x="0" y="8"/>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89" name="Freeform 225">
                <a:extLst>
                  <a:ext uri="{FF2B5EF4-FFF2-40B4-BE49-F238E27FC236}">
                    <a16:creationId xmlns:a16="http://schemas.microsoft.com/office/drawing/2014/main" id="{9D874F88-EE4A-41E7-BCAC-9B9D852D98D9}"/>
                  </a:ext>
                </a:extLst>
              </p:cNvPr>
              <p:cNvSpPr>
                <a:spLocks/>
              </p:cNvSpPr>
              <p:nvPr/>
            </p:nvSpPr>
            <p:spPr bwMode="auto">
              <a:xfrm>
                <a:off x="816" y="728"/>
                <a:ext cx="37" cy="35"/>
              </a:xfrm>
              <a:custGeom>
                <a:avLst/>
                <a:gdLst>
                  <a:gd name="T0" fmla="*/ 0 w 37"/>
                  <a:gd name="T1" fmla="*/ 0 h 35"/>
                  <a:gd name="T2" fmla="*/ 0 w 37"/>
                  <a:gd name="T3" fmla="*/ 34 h 35"/>
                  <a:gd name="T4" fmla="*/ 29 w 37"/>
                  <a:gd name="T5" fmla="*/ 34 h 35"/>
                  <a:gd name="T6" fmla="*/ 30 w 37"/>
                  <a:gd name="T7" fmla="*/ 23 h 35"/>
                  <a:gd name="T8" fmla="*/ 36 w 37"/>
                  <a:gd name="T9" fmla="*/ 23 h 35"/>
                  <a:gd name="T10" fmla="*/ 35 w 37"/>
                  <a:gd name="T11" fmla="*/ 16 h 35"/>
                  <a:gd name="T12" fmla="*/ 33 w 37"/>
                  <a:gd name="T13" fmla="*/ 16 h 35"/>
                  <a:gd name="T14" fmla="*/ 33 w 37"/>
                  <a:gd name="T15" fmla="*/ 9 h 35"/>
                  <a:gd name="T16" fmla="*/ 35 w 37"/>
                  <a:gd name="T17" fmla="*/ 9 h 35"/>
                  <a:gd name="T18" fmla="*/ 35 w 37"/>
                  <a:gd name="T19" fmla="*/ 0 h 35"/>
                  <a:gd name="T20" fmla="*/ 0 w 37"/>
                  <a:gd name="T21" fmla="*/ 0 h 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
                  <a:gd name="T34" fmla="*/ 0 h 35"/>
                  <a:gd name="T35" fmla="*/ 37 w 37"/>
                  <a:gd name="T36" fmla="*/ 35 h 3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 h="35">
                    <a:moveTo>
                      <a:pt x="0" y="0"/>
                    </a:moveTo>
                    <a:lnTo>
                      <a:pt x="0" y="34"/>
                    </a:lnTo>
                    <a:lnTo>
                      <a:pt x="29" y="34"/>
                    </a:lnTo>
                    <a:lnTo>
                      <a:pt x="30" y="23"/>
                    </a:lnTo>
                    <a:lnTo>
                      <a:pt x="36" y="23"/>
                    </a:lnTo>
                    <a:lnTo>
                      <a:pt x="35" y="16"/>
                    </a:lnTo>
                    <a:lnTo>
                      <a:pt x="33" y="16"/>
                    </a:lnTo>
                    <a:lnTo>
                      <a:pt x="33" y="9"/>
                    </a:lnTo>
                    <a:lnTo>
                      <a:pt x="35" y="9"/>
                    </a:lnTo>
                    <a:lnTo>
                      <a:pt x="35"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90" name="Freeform 226">
                <a:extLst>
                  <a:ext uri="{FF2B5EF4-FFF2-40B4-BE49-F238E27FC236}">
                    <a16:creationId xmlns:a16="http://schemas.microsoft.com/office/drawing/2014/main" id="{7C58010F-C0EF-4E36-9352-DA9401880D3A}"/>
                  </a:ext>
                </a:extLst>
              </p:cNvPr>
              <p:cNvSpPr>
                <a:spLocks/>
              </p:cNvSpPr>
              <p:nvPr/>
            </p:nvSpPr>
            <p:spPr bwMode="auto">
              <a:xfrm>
                <a:off x="816" y="728"/>
                <a:ext cx="39" cy="39"/>
              </a:xfrm>
              <a:custGeom>
                <a:avLst/>
                <a:gdLst>
                  <a:gd name="T0" fmla="*/ 0 w 39"/>
                  <a:gd name="T1" fmla="*/ 0 h 39"/>
                  <a:gd name="T2" fmla="*/ 0 w 39"/>
                  <a:gd name="T3" fmla="*/ 38 h 39"/>
                  <a:gd name="T4" fmla="*/ 31 w 39"/>
                  <a:gd name="T5" fmla="*/ 38 h 39"/>
                  <a:gd name="T6" fmla="*/ 31 w 39"/>
                  <a:gd name="T7" fmla="*/ 25 h 39"/>
                  <a:gd name="T8" fmla="*/ 38 w 39"/>
                  <a:gd name="T9" fmla="*/ 25 h 39"/>
                  <a:gd name="T10" fmla="*/ 37 w 39"/>
                  <a:gd name="T11" fmla="*/ 18 h 39"/>
                  <a:gd name="T12" fmla="*/ 35 w 39"/>
                  <a:gd name="T13" fmla="*/ 18 h 39"/>
                  <a:gd name="T14" fmla="*/ 35 w 39"/>
                  <a:gd name="T15" fmla="*/ 10 h 39"/>
                  <a:gd name="T16" fmla="*/ 37 w 39"/>
                  <a:gd name="T17" fmla="*/ 10 h 39"/>
                  <a:gd name="T18" fmla="*/ 37 w 39"/>
                  <a:gd name="T19" fmla="*/ 0 h 39"/>
                  <a:gd name="T20" fmla="*/ 0 w 39"/>
                  <a:gd name="T21" fmla="*/ 0 h 3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9"/>
                  <a:gd name="T34" fmla="*/ 0 h 39"/>
                  <a:gd name="T35" fmla="*/ 39 w 39"/>
                  <a:gd name="T36" fmla="*/ 39 h 3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9" h="39">
                    <a:moveTo>
                      <a:pt x="0" y="0"/>
                    </a:moveTo>
                    <a:lnTo>
                      <a:pt x="0" y="38"/>
                    </a:lnTo>
                    <a:lnTo>
                      <a:pt x="31" y="38"/>
                    </a:lnTo>
                    <a:lnTo>
                      <a:pt x="31" y="25"/>
                    </a:lnTo>
                    <a:lnTo>
                      <a:pt x="38" y="25"/>
                    </a:lnTo>
                    <a:lnTo>
                      <a:pt x="37" y="18"/>
                    </a:lnTo>
                    <a:lnTo>
                      <a:pt x="35" y="18"/>
                    </a:lnTo>
                    <a:lnTo>
                      <a:pt x="35" y="10"/>
                    </a:lnTo>
                    <a:lnTo>
                      <a:pt x="37" y="10"/>
                    </a:lnTo>
                    <a:lnTo>
                      <a:pt x="37"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91" name="Freeform 227">
                <a:extLst>
                  <a:ext uri="{FF2B5EF4-FFF2-40B4-BE49-F238E27FC236}">
                    <a16:creationId xmlns:a16="http://schemas.microsoft.com/office/drawing/2014/main" id="{B9EC032D-AC92-4ACB-93B6-01700743F908}"/>
                  </a:ext>
                </a:extLst>
              </p:cNvPr>
              <p:cNvSpPr>
                <a:spLocks/>
              </p:cNvSpPr>
              <p:nvPr/>
            </p:nvSpPr>
            <p:spPr bwMode="auto">
              <a:xfrm>
                <a:off x="869" y="607"/>
                <a:ext cx="31" cy="26"/>
              </a:xfrm>
              <a:custGeom>
                <a:avLst/>
                <a:gdLst>
                  <a:gd name="T0" fmla="*/ 14 w 31"/>
                  <a:gd name="T1" fmla="*/ 24 h 26"/>
                  <a:gd name="T2" fmla="*/ 15 w 31"/>
                  <a:gd name="T3" fmla="*/ 18 h 26"/>
                  <a:gd name="T4" fmla="*/ 0 w 31"/>
                  <a:gd name="T5" fmla="*/ 17 h 26"/>
                  <a:gd name="T6" fmla="*/ 0 w 31"/>
                  <a:gd name="T7" fmla="*/ 9 h 26"/>
                  <a:gd name="T8" fmla="*/ 0 w 31"/>
                  <a:gd name="T9" fmla="*/ 1 h 26"/>
                  <a:gd name="T10" fmla="*/ 27 w 31"/>
                  <a:gd name="T11" fmla="*/ 0 h 26"/>
                  <a:gd name="T12" fmla="*/ 29 w 31"/>
                  <a:gd name="T13" fmla="*/ 0 h 26"/>
                  <a:gd name="T14" fmla="*/ 30 w 31"/>
                  <a:gd name="T15" fmla="*/ 25 h 26"/>
                  <a:gd name="T16" fmla="*/ 14 w 31"/>
                  <a:gd name="T17" fmla="*/ 24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1"/>
                  <a:gd name="T28" fmla="*/ 0 h 26"/>
                  <a:gd name="T29" fmla="*/ 31 w 31"/>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1" h="26">
                    <a:moveTo>
                      <a:pt x="14" y="24"/>
                    </a:moveTo>
                    <a:lnTo>
                      <a:pt x="15" y="18"/>
                    </a:lnTo>
                    <a:lnTo>
                      <a:pt x="0" y="17"/>
                    </a:lnTo>
                    <a:lnTo>
                      <a:pt x="0" y="9"/>
                    </a:lnTo>
                    <a:lnTo>
                      <a:pt x="0" y="1"/>
                    </a:lnTo>
                    <a:lnTo>
                      <a:pt x="27" y="0"/>
                    </a:lnTo>
                    <a:lnTo>
                      <a:pt x="29" y="0"/>
                    </a:lnTo>
                    <a:lnTo>
                      <a:pt x="30" y="25"/>
                    </a:lnTo>
                    <a:lnTo>
                      <a:pt x="14" y="24"/>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92" name="Freeform 228">
                <a:extLst>
                  <a:ext uri="{FF2B5EF4-FFF2-40B4-BE49-F238E27FC236}">
                    <a16:creationId xmlns:a16="http://schemas.microsoft.com/office/drawing/2014/main" id="{10F142AA-D569-49BB-9F72-C6A30AF38C5A}"/>
                  </a:ext>
                </a:extLst>
              </p:cNvPr>
              <p:cNvSpPr>
                <a:spLocks/>
              </p:cNvSpPr>
              <p:nvPr/>
            </p:nvSpPr>
            <p:spPr bwMode="auto">
              <a:xfrm>
                <a:off x="869" y="607"/>
                <a:ext cx="35" cy="29"/>
              </a:xfrm>
              <a:custGeom>
                <a:avLst/>
                <a:gdLst>
                  <a:gd name="T0" fmla="*/ 16 w 35"/>
                  <a:gd name="T1" fmla="*/ 27 h 29"/>
                  <a:gd name="T2" fmla="*/ 17 w 35"/>
                  <a:gd name="T3" fmla="*/ 20 h 29"/>
                  <a:gd name="T4" fmla="*/ 0 w 35"/>
                  <a:gd name="T5" fmla="*/ 19 h 29"/>
                  <a:gd name="T6" fmla="*/ 0 w 35"/>
                  <a:gd name="T7" fmla="*/ 10 h 29"/>
                  <a:gd name="T8" fmla="*/ 0 w 35"/>
                  <a:gd name="T9" fmla="*/ 1 h 29"/>
                  <a:gd name="T10" fmla="*/ 30 w 35"/>
                  <a:gd name="T11" fmla="*/ 0 h 29"/>
                  <a:gd name="T12" fmla="*/ 33 w 35"/>
                  <a:gd name="T13" fmla="*/ 0 h 29"/>
                  <a:gd name="T14" fmla="*/ 34 w 35"/>
                  <a:gd name="T15" fmla="*/ 28 h 29"/>
                  <a:gd name="T16" fmla="*/ 16 w 35"/>
                  <a:gd name="T17" fmla="*/ 27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
                  <a:gd name="T28" fmla="*/ 0 h 29"/>
                  <a:gd name="T29" fmla="*/ 35 w 35"/>
                  <a:gd name="T30" fmla="*/ 29 h 2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 h="29">
                    <a:moveTo>
                      <a:pt x="16" y="27"/>
                    </a:moveTo>
                    <a:lnTo>
                      <a:pt x="17" y="20"/>
                    </a:lnTo>
                    <a:lnTo>
                      <a:pt x="0" y="19"/>
                    </a:lnTo>
                    <a:lnTo>
                      <a:pt x="0" y="10"/>
                    </a:lnTo>
                    <a:lnTo>
                      <a:pt x="0" y="1"/>
                    </a:lnTo>
                    <a:lnTo>
                      <a:pt x="30" y="0"/>
                    </a:lnTo>
                    <a:lnTo>
                      <a:pt x="33" y="0"/>
                    </a:lnTo>
                    <a:lnTo>
                      <a:pt x="34" y="28"/>
                    </a:lnTo>
                    <a:lnTo>
                      <a:pt x="16" y="27"/>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93" name="Freeform 229">
                <a:extLst>
                  <a:ext uri="{FF2B5EF4-FFF2-40B4-BE49-F238E27FC236}">
                    <a16:creationId xmlns:a16="http://schemas.microsoft.com/office/drawing/2014/main" id="{8CFD0954-CFC3-45B0-8E54-5BB2069287F4}"/>
                  </a:ext>
                </a:extLst>
              </p:cNvPr>
              <p:cNvSpPr>
                <a:spLocks/>
              </p:cNvSpPr>
              <p:nvPr/>
            </p:nvSpPr>
            <p:spPr bwMode="auto">
              <a:xfrm>
                <a:off x="955" y="811"/>
                <a:ext cx="22" cy="37"/>
              </a:xfrm>
              <a:custGeom>
                <a:avLst/>
                <a:gdLst>
                  <a:gd name="T0" fmla="*/ 0 w 22"/>
                  <a:gd name="T1" fmla="*/ 0 h 37"/>
                  <a:gd name="T2" fmla="*/ 0 w 22"/>
                  <a:gd name="T3" fmla="*/ 36 h 37"/>
                  <a:gd name="T4" fmla="*/ 21 w 22"/>
                  <a:gd name="T5" fmla="*/ 35 h 37"/>
                  <a:gd name="T6" fmla="*/ 19 w 22"/>
                  <a:gd name="T7" fmla="*/ 24 h 37"/>
                  <a:gd name="T8" fmla="*/ 15 w 22"/>
                  <a:gd name="T9" fmla="*/ 15 h 37"/>
                  <a:gd name="T10" fmla="*/ 16 w 22"/>
                  <a:gd name="T11" fmla="*/ 11 h 37"/>
                  <a:gd name="T12" fmla="*/ 14 w 22"/>
                  <a:gd name="T13" fmla="*/ 0 h 37"/>
                  <a:gd name="T14" fmla="*/ 0 w 22"/>
                  <a:gd name="T15" fmla="*/ 0 h 37"/>
                  <a:gd name="T16" fmla="*/ 0 60000 65536"/>
                  <a:gd name="T17" fmla="*/ 0 60000 65536"/>
                  <a:gd name="T18" fmla="*/ 0 60000 65536"/>
                  <a:gd name="T19" fmla="*/ 0 60000 65536"/>
                  <a:gd name="T20" fmla="*/ 0 60000 65536"/>
                  <a:gd name="T21" fmla="*/ 0 60000 65536"/>
                  <a:gd name="T22" fmla="*/ 0 60000 65536"/>
                  <a:gd name="T23" fmla="*/ 0 60000 65536"/>
                  <a:gd name="T24" fmla="*/ 0 w 22"/>
                  <a:gd name="T25" fmla="*/ 0 h 37"/>
                  <a:gd name="T26" fmla="*/ 22 w 22"/>
                  <a:gd name="T27" fmla="*/ 37 h 3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 h="37">
                    <a:moveTo>
                      <a:pt x="0" y="0"/>
                    </a:moveTo>
                    <a:lnTo>
                      <a:pt x="0" y="36"/>
                    </a:lnTo>
                    <a:lnTo>
                      <a:pt x="21" y="35"/>
                    </a:lnTo>
                    <a:lnTo>
                      <a:pt x="19" y="24"/>
                    </a:lnTo>
                    <a:lnTo>
                      <a:pt x="15" y="15"/>
                    </a:lnTo>
                    <a:lnTo>
                      <a:pt x="16" y="11"/>
                    </a:lnTo>
                    <a:lnTo>
                      <a:pt x="14"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94" name="Freeform 230">
                <a:extLst>
                  <a:ext uri="{FF2B5EF4-FFF2-40B4-BE49-F238E27FC236}">
                    <a16:creationId xmlns:a16="http://schemas.microsoft.com/office/drawing/2014/main" id="{FAE6213A-CFE1-4027-922F-00D22351487F}"/>
                  </a:ext>
                </a:extLst>
              </p:cNvPr>
              <p:cNvSpPr>
                <a:spLocks/>
              </p:cNvSpPr>
              <p:nvPr/>
            </p:nvSpPr>
            <p:spPr bwMode="auto">
              <a:xfrm>
                <a:off x="955" y="811"/>
                <a:ext cx="24" cy="38"/>
              </a:xfrm>
              <a:custGeom>
                <a:avLst/>
                <a:gdLst>
                  <a:gd name="T0" fmla="*/ 0 w 24"/>
                  <a:gd name="T1" fmla="*/ 0 h 38"/>
                  <a:gd name="T2" fmla="*/ 0 w 24"/>
                  <a:gd name="T3" fmla="*/ 37 h 38"/>
                  <a:gd name="T4" fmla="*/ 23 w 24"/>
                  <a:gd name="T5" fmla="*/ 36 h 38"/>
                  <a:gd name="T6" fmla="*/ 21 w 24"/>
                  <a:gd name="T7" fmla="*/ 24 h 38"/>
                  <a:gd name="T8" fmla="*/ 16 w 24"/>
                  <a:gd name="T9" fmla="*/ 15 h 38"/>
                  <a:gd name="T10" fmla="*/ 18 w 24"/>
                  <a:gd name="T11" fmla="*/ 11 h 38"/>
                  <a:gd name="T12" fmla="*/ 16 w 24"/>
                  <a:gd name="T13" fmla="*/ 0 h 38"/>
                  <a:gd name="T14" fmla="*/ 0 w 24"/>
                  <a:gd name="T15" fmla="*/ 0 h 38"/>
                  <a:gd name="T16" fmla="*/ 0 60000 65536"/>
                  <a:gd name="T17" fmla="*/ 0 60000 65536"/>
                  <a:gd name="T18" fmla="*/ 0 60000 65536"/>
                  <a:gd name="T19" fmla="*/ 0 60000 65536"/>
                  <a:gd name="T20" fmla="*/ 0 60000 65536"/>
                  <a:gd name="T21" fmla="*/ 0 60000 65536"/>
                  <a:gd name="T22" fmla="*/ 0 60000 65536"/>
                  <a:gd name="T23" fmla="*/ 0 60000 65536"/>
                  <a:gd name="T24" fmla="*/ 0 w 24"/>
                  <a:gd name="T25" fmla="*/ 0 h 38"/>
                  <a:gd name="T26" fmla="*/ 24 w 24"/>
                  <a:gd name="T27" fmla="*/ 38 h 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 h="38">
                    <a:moveTo>
                      <a:pt x="0" y="0"/>
                    </a:moveTo>
                    <a:lnTo>
                      <a:pt x="0" y="37"/>
                    </a:lnTo>
                    <a:lnTo>
                      <a:pt x="23" y="36"/>
                    </a:lnTo>
                    <a:lnTo>
                      <a:pt x="21" y="24"/>
                    </a:lnTo>
                    <a:lnTo>
                      <a:pt x="16" y="15"/>
                    </a:lnTo>
                    <a:lnTo>
                      <a:pt x="18" y="11"/>
                    </a:lnTo>
                    <a:lnTo>
                      <a:pt x="16"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95" name="Freeform 231">
                <a:extLst>
                  <a:ext uri="{FF2B5EF4-FFF2-40B4-BE49-F238E27FC236}">
                    <a16:creationId xmlns:a16="http://schemas.microsoft.com/office/drawing/2014/main" id="{47F4FAF3-4831-4C6D-9D1F-6B332DE7B464}"/>
                  </a:ext>
                </a:extLst>
              </p:cNvPr>
              <p:cNvSpPr>
                <a:spLocks/>
              </p:cNvSpPr>
              <p:nvPr/>
            </p:nvSpPr>
            <p:spPr bwMode="auto">
              <a:xfrm>
                <a:off x="894" y="580"/>
                <a:ext cx="80" cy="73"/>
              </a:xfrm>
              <a:custGeom>
                <a:avLst/>
                <a:gdLst>
                  <a:gd name="T0" fmla="*/ 0 w 80"/>
                  <a:gd name="T1" fmla="*/ 0 h 73"/>
                  <a:gd name="T2" fmla="*/ 1 w 80"/>
                  <a:gd name="T3" fmla="*/ 17 h 73"/>
                  <a:gd name="T4" fmla="*/ 4 w 80"/>
                  <a:gd name="T5" fmla="*/ 18 h 73"/>
                  <a:gd name="T6" fmla="*/ 4 w 80"/>
                  <a:gd name="T7" fmla="*/ 27 h 73"/>
                  <a:gd name="T8" fmla="*/ 7 w 80"/>
                  <a:gd name="T9" fmla="*/ 27 h 73"/>
                  <a:gd name="T10" fmla="*/ 8 w 80"/>
                  <a:gd name="T11" fmla="*/ 53 h 73"/>
                  <a:gd name="T12" fmla="*/ 38 w 80"/>
                  <a:gd name="T13" fmla="*/ 53 h 73"/>
                  <a:gd name="T14" fmla="*/ 39 w 80"/>
                  <a:gd name="T15" fmla="*/ 71 h 73"/>
                  <a:gd name="T16" fmla="*/ 61 w 80"/>
                  <a:gd name="T17" fmla="*/ 72 h 73"/>
                  <a:gd name="T18" fmla="*/ 61 w 80"/>
                  <a:gd name="T19" fmla="*/ 65 h 73"/>
                  <a:gd name="T20" fmla="*/ 66 w 80"/>
                  <a:gd name="T21" fmla="*/ 61 h 73"/>
                  <a:gd name="T22" fmla="*/ 66 w 80"/>
                  <a:gd name="T23" fmla="*/ 57 h 73"/>
                  <a:gd name="T24" fmla="*/ 71 w 80"/>
                  <a:gd name="T25" fmla="*/ 53 h 73"/>
                  <a:gd name="T26" fmla="*/ 76 w 80"/>
                  <a:gd name="T27" fmla="*/ 43 h 73"/>
                  <a:gd name="T28" fmla="*/ 79 w 80"/>
                  <a:gd name="T29" fmla="*/ 41 h 73"/>
                  <a:gd name="T30" fmla="*/ 79 w 80"/>
                  <a:gd name="T31" fmla="*/ 39 h 73"/>
                  <a:gd name="T32" fmla="*/ 64 w 80"/>
                  <a:gd name="T33" fmla="*/ 39 h 73"/>
                  <a:gd name="T34" fmla="*/ 64 w 80"/>
                  <a:gd name="T35" fmla="*/ 35 h 73"/>
                  <a:gd name="T36" fmla="*/ 48 w 80"/>
                  <a:gd name="T37" fmla="*/ 35 h 73"/>
                  <a:gd name="T38" fmla="*/ 48 w 80"/>
                  <a:gd name="T39" fmla="*/ 27 h 73"/>
                  <a:gd name="T40" fmla="*/ 42 w 80"/>
                  <a:gd name="T41" fmla="*/ 27 h 73"/>
                  <a:gd name="T42" fmla="*/ 42 w 80"/>
                  <a:gd name="T43" fmla="*/ 17 h 73"/>
                  <a:gd name="T44" fmla="*/ 31 w 80"/>
                  <a:gd name="T45" fmla="*/ 17 h 73"/>
                  <a:gd name="T46" fmla="*/ 31 w 80"/>
                  <a:gd name="T47" fmla="*/ 1 h 73"/>
                  <a:gd name="T48" fmla="*/ 21 w 80"/>
                  <a:gd name="T49" fmla="*/ 0 h 73"/>
                  <a:gd name="T50" fmla="*/ 0 w 80"/>
                  <a:gd name="T51" fmla="*/ 0 h 7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80"/>
                  <a:gd name="T79" fmla="*/ 0 h 73"/>
                  <a:gd name="T80" fmla="*/ 80 w 80"/>
                  <a:gd name="T81" fmla="*/ 73 h 7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80" h="73">
                    <a:moveTo>
                      <a:pt x="0" y="0"/>
                    </a:moveTo>
                    <a:lnTo>
                      <a:pt x="1" y="17"/>
                    </a:lnTo>
                    <a:lnTo>
                      <a:pt x="4" y="18"/>
                    </a:lnTo>
                    <a:lnTo>
                      <a:pt x="4" y="27"/>
                    </a:lnTo>
                    <a:lnTo>
                      <a:pt x="7" y="27"/>
                    </a:lnTo>
                    <a:lnTo>
                      <a:pt x="8" y="53"/>
                    </a:lnTo>
                    <a:lnTo>
                      <a:pt x="38" y="53"/>
                    </a:lnTo>
                    <a:lnTo>
                      <a:pt x="39" y="71"/>
                    </a:lnTo>
                    <a:lnTo>
                      <a:pt x="61" y="72"/>
                    </a:lnTo>
                    <a:lnTo>
                      <a:pt x="61" y="65"/>
                    </a:lnTo>
                    <a:lnTo>
                      <a:pt x="66" y="61"/>
                    </a:lnTo>
                    <a:lnTo>
                      <a:pt x="66" y="57"/>
                    </a:lnTo>
                    <a:lnTo>
                      <a:pt x="71" y="53"/>
                    </a:lnTo>
                    <a:lnTo>
                      <a:pt x="76" y="43"/>
                    </a:lnTo>
                    <a:lnTo>
                      <a:pt x="79" y="41"/>
                    </a:lnTo>
                    <a:lnTo>
                      <a:pt x="79" y="39"/>
                    </a:lnTo>
                    <a:lnTo>
                      <a:pt x="64" y="39"/>
                    </a:lnTo>
                    <a:lnTo>
                      <a:pt x="64" y="35"/>
                    </a:lnTo>
                    <a:lnTo>
                      <a:pt x="48" y="35"/>
                    </a:lnTo>
                    <a:lnTo>
                      <a:pt x="48" y="27"/>
                    </a:lnTo>
                    <a:lnTo>
                      <a:pt x="42" y="27"/>
                    </a:lnTo>
                    <a:lnTo>
                      <a:pt x="42" y="17"/>
                    </a:lnTo>
                    <a:lnTo>
                      <a:pt x="31" y="17"/>
                    </a:lnTo>
                    <a:lnTo>
                      <a:pt x="31" y="1"/>
                    </a:lnTo>
                    <a:lnTo>
                      <a:pt x="21"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96" name="Freeform 232">
                <a:extLst>
                  <a:ext uri="{FF2B5EF4-FFF2-40B4-BE49-F238E27FC236}">
                    <a16:creationId xmlns:a16="http://schemas.microsoft.com/office/drawing/2014/main" id="{B10EFB84-EB6C-4D08-887A-0FAFC293A8AC}"/>
                  </a:ext>
                </a:extLst>
              </p:cNvPr>
              <p:cNvSpPr>
                <a:spLocks/>
              </p:cNvSpPr>
              <p:nvPr/>
            </p:nvSpPr>
            <p:spPr bwMode="auto">
              <a:xfrm>
                <a:off x="894" y="580"/>
                <a:ext cx="84" cy="75"/>
              </a:xfrm>
              <a:custGeom>
                <a:avLst/>
                <a:gdLst>
                  <a:gd name="T0" fmla="*/ 0 w 84"/>
                  <a:gd name="T1" fmla="*/ 0 h 75"/>
                  <a:gd name="T2" fmla="*/ 1 w 84"/>
                  <a:gd name="T3" fmla="*/ 18 h 75"/>
                  <a:gd name="T4" fmla="*/ 4 w 84"/>
                  <a:gd name="T5" fmla="*/ 18 h 75"/>
                  <a:gd name="T6" fmla="*/ 4 w 84"/>
                  <a:gd name="T7" fmla="*/ 27 h 75"/>
                  <a:gd name="T8" fmla="*/ 7 w 84"/>
                  <a:gd name="T9" fmla="*/ 27 h 75"/>
                  <a:gd name="T10" fmla="*/ 8 w 84"/>
                  <a:gd name="T11" fmla="*/ 55 h 75"/>
                  <a:gd name="T12" fmla="*/ 40 w 84"/>
                  <a:gd name="T13" fmla="*/ 55 h 75"/>
                  <a:gd name="T14" fmla="*/ 40 w 84"/>
                  <a:gd name="T15" fmla="*/ 73 h 75"/>
                  <a:gd name="T16" fmla="*/ 64 w 84"/>
                  <a:gd name="T17" fmla="*/ 74 h 75"/>
                  <a:gd name="T18" fmla="*/ 64 w 84"/>
                  <a:gd name="T19" fmla="*/ 67 h 75"/>
                  <a:gd name="T20" fmla="*/ 69 w 84"/>
                  <a:gd name="T21" fmla="*/ 63 h 75"/>
                  <a:gd name="T22" fmla="*/ 70 w 84"/>
                  <a:gd name="T23" fmla="*/ 59 h 75"/>
                  <a:gd name="T24" fmla="*/ 75 w 84"/>
                  <a:gd name="T25" fmla="*/ 55 h 75"/>
                  <a:gd name="T26" fmla="*/ 80 w 84"/>
                  <a:gd name="T27" fmla="*/ 44 h 75"/>
                  <a:gd name="T28" fmla="*/ 83 w 84"/>
                  <a:gd name="T29" fmla="*/ 43 h 75"/>
                  <a:gd name="T30" fmla="*/ 83 w 84"/>
                  <a:gd name="T31" fmla="*/ 40 h 75"/>
                  <a:gd name="T32" fmla="*/ 67 w 84"/>
                  <a:gd name="T33" fmla="*/ 40 h 75"/>
                  <a:gd name="T34" fmla="*/ 67 w 84"/>
                  <a:gd name="T35" fmla="*/ 36 h 75"/>
                  <a:gd name="T36" fmla="*/ 51 w 84"/>
                  <a:gd name="T37" fmla="*/ 36 h 75"/>
                  <a:gd name="T38" fmla="*/ 50 w 84"/>
                  <a:gd name="T39" fmla="*/ 28 h 75"/>
                  <a:gd name="T40" fmla="*/ 45 w 84"/>
                  <a:gd name="T41" fmla="*/ 27 h 75"/>
                  <a:gd name="T42" fmla="*/ 44 w 84"/>
                  <a:gd name="T43" fmla="*/ 18 h 75"/>
                  <a:gd name="T44" fmla="*/ 33 w 84"/>
                  <a:gd name="T45" fmla="*/ 18 h 75"/>
                  <a:gd name="T46" fmla="*/ 32 w 84"/>
                  <a:gd name="T47" fmla="*/ 1 h 75"/>
                  <a:gd name="T48" fmla="*/ 23 w 84"/>
                  <a:gd name="T49" fmla="*/ 0 h 75"/>
                  <a:gd name="T50" fmla="*/ 0 w 84"/>
                  <a:gd name="T51" fmla="*/ 0 h 7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84"/>
                  <a:gd name="T79" fmla="*/ 0 h 75"/>
                  <a:gd name="T80" fmla="*/ 84 w 84"/>
                  <a:gd name="T81" fmla="*/ 75 h 7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84" h="75">
                    <a:moveTo>
                      <a:pt x="0" y="0"/>
                    </a:moveTo>
                    <a:lnTo>
                      <a:pt x="1" y="18"/>
                    </a:lnTo>
                    <a:lnTo>
                      <a:pt x="4" y="18"/>
                    </a:lnTo>
                    <a:lnTo>
                      <a:pt x="4" y="27"/>
                    </a:lnTo>
                    <a:lnTo>
                      <a:pt x="7" y="27"/>
                    </a:lnTo>
                    <a:lnTo>
                      <a:pt x="8" y="55"/>
                    </a:lnTo>
                    <a:lnTo>
                      <a:pt x="40" y="55"/>
                    </a:lnTo>
                    <a:lnTo>
                      <a:pt x="40" y="73"/>
                    </a:lnTo>
                    <a:lnTo>
                      <a:pt x="64" y="74"/>
                    </a:lnTo>
                    <a:lnTo>
                      <a:pt x="64" y="67"/>
                    </a:lnTo>
                    <a:lnTo>
                      <a:pt x="69" y="63"/>
                    </a:lnTo>
                    <a:lnTo>
                      <a:pt x="70" y="59"/>
                    </a:lnTo>
                    <a:lnTo>
                      <a:pt x="75" y="55"/>
                    </a:lnTo>
                    <a:lnTo>
                      <a:pt x="80" y="44"/>
                    </a:lnTo>
                    <a:lnTo>
                      <a:pt x="83" y="43"/>
                    </a:lnTo>
                    <a:lnTo>
                      <a:pt x="83" y="40"/>
                    </a:lnTo>
                    <a:lnTo>
                      <a:pt x="67" y="40"/>
                    </a:lnTo>
                    <a:lnTo>
                      <a:pt x="67" y="36"/>
                    </a:lnTo>
                    <a:lnTo>
                      <a:pt x="51" y="36"/>
                    </a:lnTo>
                    <a:lnTo>
                      <a:pt x="50" y="28"/>
                    </a:lnTo>
                    <a:lnTo>
                      <a:pt x="45" y="27"/>
                    </a:lnTo>
                    <a:lnTo>
                      <a:pt x="44" y="18"/>
                    </a:lnTo>
                    <a:lnTo>
                      <a:pt x="33" y="18"/>
                    </a:lnTo>
                    <a:lnTo>
                      <a:pt x="32" y="1"/>
                    </a:lnTo>
                    <a:lnTo>
                      <a:pt x="23"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97" name="Freeform 233">
                <a:extLst>
                  <a:ext uri="{FF2B5EF4-FFF2-40B4-BE49-F238E27FC236}">
                    <a16:creationId xmlns:a16="http://schemas.microsoft.com/office/drawing/2014/main" id="{3EC351B9-FE2C-4392-82C2-623C3EAD23E2}"/>
                  </a:ext>
                </a:extLst>
              </p:cNvPr>
              <p:cNvSpPr>
                <a:spLocks/>
              </p:cNvSpPr>
              <p:nvPr/>
            </p:nvSpPr>
            <p:spPr bwMode="auto">
              <a:xfrm>
                <a:off x="775" y="525"/>
                <a:ext cx="86" cy="45"/>
              </a:xfrm>
              <a:custGeom>
                <a:avLst/>
                <a:gdLst>
                  <a:gd name="T0" fmla="*/ 0 w 86"/>
                  <a:gd name="T1" fmla="*/ 1 h 45"/>
                  <a:gd name="T2" fmla="*/ 0 w 86"/>
                  <a:gd name="T3" fmla="*/ 35 h 45"/>
                  <a:gd name="T4" fmla="*/ 53 w 86"/>
                  <a:gd name="T5" fmla="*/ 35 h 45"/>
                  <a:gd name="T6" fmla="*/ 54 w 86"/>
                  <a:gd name="T7" fmla="*/ 44 h 45"/>
                  <a:gd name="T8" fmla="*/ 85 w 86"/>
                  <a:gd name="T9" fmla="*/ 44 h 45"/>
                  <a:gd name="T10" fmla="*/ 84 w 86"/>
                  <a:gd name="T11" fmla="*/ 0 h 45"/>
                  <a:gd name="T12" fmla="*/ 73 w 86"/>
                  <a:gd name="T13" fmla="*/ 1 h 45"/>
                  <a:gd name="T14" fmla="*/ 73 w 86"/>
                  <a:gd name="T15" fmla="*/ 5 h 45"/>
                  <a:gd name="T16" fmla="*/ 63 w 86"/>
                  <a:gd name="T17" fmla="*/ 6 h 45"/>
                  <a:gd name="T18" fmla="*/ 62 w 86"/>
                  <a:gd name="T19" fmla="*/ 2 h 45"/>
                  <a:gd name="T20" fmla="*/ 0 w 86"/>
                  <a:gd name="T21" fmla="*/ 1 h 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6"/>
                  <a:gd name="T34" fmla="*/ 0 h 45"/>
                  <a:gd name="T35" fmla="*/ 86 w 86"/>
                  <a:gd name="T36" fmla="*/ 45 h 4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6" h="45">
                    <a:moveTo>
                      <a:pt x="0" y="1"/>
                    </a:moveTo>
                    <a:lnTo>
                      <a:pt x="0" y="35"/>
                    </a:lnTo>
                    <a:lnTo>
                      <a:pt x="53" y="35"/>
                    </a:lnTo>
                    <a:lnTo>
                      <a:pt x="54" y="44"/>
                    </a:lnTo>
                    <a:lnTo>
                      <a:pt x="85" y="44"/>
                    </a:lnTo>
                    <a:lnTo>
                      <a:pt x="84" y="0"/>
                    </a:lnTo>
                    <a:lnTo>
                      <a:pt x="73" y="1"/>
                    </a:lnTo>
                    <a:lnTo>
                      <a:pt x="73" y="5"/>
                    </a:lnTo>
                    <a:lnTo>
                      <a:pt x="63" y="6"/>
                    </a:lnTo>
                    <a:lnTo>
                      <a:pt x="62" y="2"/>
                    </a:lnTo>
                    <a:lnTo>
                      <a:pt x="0" y="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98" name="Freeform 234">
                <a:extLst>
                  <a:ext uri="{FF2B5EF4-FFF2-40B4-BE49-F238E27FC236}">
                    <a16:creationId xmlns:a16="http://schemas.microsoft.com/office/drawing/2014/main" id="{B5F512E0-832D-4215-9419-9C11DC1A986B}"/>
                  </a:ext>
                </a:extLst>
              </p:cNvPr>
              <p:cNvSpPr>
                <a:spLocks/>
              </p:cNvSpPr>
              <p:nvPr/>
            </p:nvSpPr>
            <p:spPr bwMode="auto">
              <a:xfrm>
                <a:off x="775" y="525"/>
                <a:ext cx="88" cy="47"/>
              </a:xfrm>
              <a:custGeom>
                <a:avLst/>
                <a:gdLst>
                  <a:gd name="T0" fmla="*/ 0 w 88"/>
                  <a:gd name="T1" fmla="*/ 1 h 47"/>
                  <a:gd name="T2" fmla="*/ 0 w 88"/>
                  <a:gd name="T3" fmla="*/ 37 h 47"/>
                  <a:gd name="T4" fmla="*/ 54 w 88"/>
                  <a:gd name="T5" fmla="*/ 37 h 47"/>
                  <a:gd name="T6" fmla="*/ 55 w 88"/>
                  <a:gd name="T7" fmla="*/ 46 h 47"/>
                  <a:gd name="T8" fmla="*/ 87 w 88"/>
                  <a:gd name="T9" fmla="*/ 46 h 47"/>
                  <a:gd name="T10" fmla="*/ 86 w 88"/>
                  <a:gd name="T11" fmla="*/ 0 h 47"/>
                  <a:gd name="T12" fmla="*/ 75 w 88"/>
                  <a:gd name="T13" fmla="*/ 1 h 47"/>
                  <a:gd name="T14" fmla="*/ 75 w 88"/>
                  <a:gd name="T15" fmla="*/ 6 h 47"/>
                  <a:gd name="T16" fmla="*/ 64 w 88"/>
                  <a:gd name="T17" fmla="*/ 6 h 47"/>
                  <a:gd name="T18" fmla="*/ 64 w 88"/>
                  <a:gd name="T19" fmla="*/ 2 h 47"/>
                  <a:gd name="T20" fmla="*/ 0 w 88"/>
                  <a:gd name="T21" fmla="*/ 1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8"/>
                  <a:gd name="T34" fmla="*/ 0 h 47"/>
                  <a:gd name="T35" fmla="*/ 88 w 88"/>
                  <a:gd name="T36" fmla="*/ 47 h 4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8" h="47">
                    <a:moveTo>
                      <a:pt x="0" y="1"/>
                    </a:moveTo>
                    <a:lnTo>
                      <a:pt x="0" y="37"/>
                    </a:lnTo>
                    <a:lnTo>
                      <a:pt x="54" y="37"/>
                    </a:lnTo>
                    <a:lnTo>
                      <a:pt x="55" y="46"/>
                    </a:lnTo>
                    <a:lnTo>
                      <a:pt x="87" y="46"/>
                    </a:lnTo>
                    <a:lnTo>
                      <a:pt x="86" y="0"/>
                    </a:lnTo>
                    <a:lnTo>
                      <a:pt x="75" y="1"/>
                    </a:lnTo>
                    <a:lnTo>
                      <a:pt x="75" y="6"/>
                    </a:lnTo>
                    <a:lnTo>
                      <a:pt x="64" y="6"/>
                    </a:lnTo>
                    <a:lnTo>
                      <a:pt x="64" y="2"/>
                    </a:lnTo>
                    <a:lnTo>
                      <a:pt x="0" y="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599" name="Freeform 235">
                <a:extLst>
                  <a:ext uri="{FF2B5EF4-FFF2-40B4-BE49-F238E27FC236}">
                    <a16:creationId xmlns:a16="http://schemas.microsoft.com/office/drawing/2014/main" id="{3FE1CAB7-4109-481A-8D54-AFDB3B1A7FF0}"/>
                  </a:ext>
                </a:extLst>
              </p:cNvPr>
              <p:cNvSpPr>
                <a:spLocks/>
              </p:cNvSpPr>
              <p:nvPr/>
            </p:nvSpPr>
            <p:spPr bwMode="auto">
              <a:xfrm>
                <a:off x="893" y="662"/>
                <a:ext cx="46" cy="38"/>
              </a:xfrm>
              <a:custGeom>
                <a:avLst/>
                <a:gdLst>
                  <a:gd name="T0" fmla="*/ 0 w 46"/>
                  <a:gd name="T1" fmla="*/ 1 h 38"/>
                  <a:gd name="T2" fmla="*/ 0 w 46"/>
                  <a:gd name="T3" fmla="*/ 37 h 38"/>
                  <a:gd name="T4" fmla="*/ 29 w 46"/>
                  <a:gd name="T5" fmla="*/ 36 h 38"/>
                  <a:gd name="T6" fmla="*/ 45 w 46"/>
                  <a:gd name="T7" fmla="*/ 35 h 38"/>
                  <a:gd name="T8" fmla="*/ 45 w 46"/>
                  <a:gd name="T9" fmla="*/ 1 h 38"/>
                  <a:gd name="T10" fmla="*/ 40 w 46"/>
                  <a:gd name="T11" fmla="*/ 0 h 38"/>
                  <a:gd name="T12" fmla="*/ 11 w 46"/>
                  <a:gd name="T13" fmla="*/ 1 h 38"/>
                  <a:gd name="T14" fmla="*/ 0 w 46"/>
                  <a:gd name="T15" fmla="*/ 1 h 38"/>
                  <a:gd name="T16" fmla="*/ 0 60000 65536"/>
                  <a:gd name="T17" fmla="*/ 0 60000 65536"/>
                  <a:gd name="T18" fmla="*/ 0 60000 65536"/>
                  <a:gd name="T19" fmla="*/ 0 60000 65536"/>
                  <a:gd name="T20" fmla="*/ 0 60000 65536"/>
                  <a:gd name="T21" fmla="*/ 0 60000 65536"/>
                  <a:gd name="T22" fmla="*/ 0 60000 65536"/>
                  <a:gd name="T23" fmla="*/ 0 60000 65536"/>
                  <a:gd name="T24" fmla="*/ 0 w 46"/>
                  <a:gd name="T25" fmla="*/ 0 h 38"/>
                  <a:gd name="T26" fmla="*/ 46 w 46"/>
                  <a:gd name="T27" fmla="*/ 38 h 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6" h="38">
                    <a:moveTo>
                      <a:pt x="0" y="1"/>
                    </a:moveTo>
                    <a:lnTo>
                      <a:pt x="0" y="37"/>
                    </a:lnTo>
                    <a:lnTo>
                      <a:pt x="29" y="36"/>
                    </a:lnTo>
                    <a:lnTo>
                      <a:pt x="45" y="35"/>
                    </a:lnTo>
                    <a:lnTo>
                      <a:pt x="45" y="1"/>
                    </a:lnTo>
                    <a:lnTo>
                      <a:pt x="40" y="0"/>
                    </a:lnTo>
                    <a:lnTo>
                      <a:pt x="11" y="1"/>
                    </a:lnTo>
                    <a:lnTo>
                      <a:pt x="0" y="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00" name="Freeform 236">
                <a:extLst>
                  <a:ext uri="{FF2B5EF4-FFF2-40B4-BE49-F238E27FC236}">
                    <a16:creationId xmlns:a16="http://schemas.microsoft.com/office/drawing/2014/main" id="{B2BCBF96-1096-4408-B2B6-C86538C9AC35}"/>
                  </a:ext>
                </a:extLst>
              </p:cNvPr>
              <p:cNvSpPr>
                <a:spLocks/>
              </p:cNvSpPr>
              <p:nvPr/>
            </p:nvSpPr>
            <p:spPr bwMode="auto">
              <a:xfrm>
                <a:off x="893" y="662"/>
                <a:ext cx="46" cy="39"/>
              </a:xfrm>
              <a:custGeom>
                <a:avLst/>
                <a:gdLst>
                  <a:gd name="T0" fmla="*/ 0 w 46"/>
                  <a:gd name="T1" fmla="*/ 2 h 39"/>
                  <a:gd name="T2" fmla="*/ 0 w 46"/>
                  <a:gd name="T3" fmla="*/ 38 h 39"/>
                  <a:gd name="T4" fmla="*/ 29 w 46"/>
                  <a:gd name="T5" fmla="*/ 37 h 39"/>
                  <a:gd name="T6" fmla="*/ 45 w 46"/>
                  <a:gd name="T7" fmla="*/ 36 h 39"/>
                  <a:gd name="T8" fmla="*/ 45 w 46"/>
                  <a:gd name="T9" fmla="*/ 1 h 39"/>
                  <a:gd name="T10" fmla="*/ 40 w 46"/>
                  <a:gd name="T11" fmla="*/ 0 h 39"/>
                  <a:gd name="T12" fmla="*/ 11 w 46"/>
                  <a:gd name="T13" fmla="*/ 1 h 39"/>
                  <a:gd name="T14" fmla="*/ 0 w 46"/>
                  <a:gd name="T15" fmla="*/ 2 h 39"/>
                  <a:gd name="T16" fmla="*/ 0 60000 65536"/>
                  <a:gd name="T17" fmla="*/ 0 60000 65536"/>
                  <a:gd name="T18" fmla="*/ 0 60000 65536"/>
                  <a:gd name="T19" fmla="*/ 0 60000 65536"/>
                  <a:gd name="T20" fmla="*/ 0 60000 65536"/>
                  <a:gd name="T21" fmla="*/ 0 60000 65536"/>
                  <a:gd name="T22" fmla="*/ 0 60000 65536"/>
                  <a:gd name="T23" fmla="*/ 0 60000 65536"/>
                  <a:gd name="T24" fmla="*/ 0 w 46"/>
                  <a:gd name="T25" fmla="*/ 0 h 39"/>
                  <a:gd name="T26" fmla="*/ 46 w 46"/>
                  <a:gd name="T27" fmla="*/ 39 h 3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6" h="39">
                    <a:moveTo>
                      <a:pt x="0" y="2"/>
                    </a:moveTo>
                    <a:lnTo>
                      <a:pt x="0" y="38"/>
                    </a:lnTo>
                    <a:lnTo>
                      <a:pt x="29" y="37"/>
                    </a:lnTo>
                    <a:lnTo>
                      <a:pt x="45" y="36"/>
                    </a:lnTo>
                    <a:lnTo>
                      <a:pt x="45" y="1"/>
                    </a:lnTo>
                    <a:lnTo>
                      <a:pt x="40" y="0"/>
                    </a:lnTo>
                    <a:lnTo>
                      <a:pt x="11" y="1"/>
                    </a:lnTo>
                    <a:lnTo>
                      <a:pt x="0" y="2"/>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01" name="Freeform 237">
                <a:extLst>
                  <a:ext uri="{FF2B5EF4-FFF2-40B4-BE49-F238E27FC236}">
                    <a16:creationId xmlns:a16="http://schemas.microsoft.com/office/drawing/2014/main" id="{81900B3A-ACB4-498D-8C7C-80DA1CE51841}"/>
                  </a:ext>
                </a:extLst>
              </p:cNvPr>
              <p:cNvSpPr>
                <a:spLocks/>
              </p:cNvSpPr>
              <p:nvPr/>
            </p:nvSpPr>
            <p:spPr bwMode="auto">
              <a:xfrm>
                <a:off x="955" y="773"/>
                <a:ext cx="24" cy="37"/>
              </a:xfrm>
              <a:custGeom>
                <a:avLst/>
                <a:gdLst>
                  <a:gd name="T0" fmla="*/ 1 w 24"/>
                  <a:gd name="T1" fmla="*/ 0 h 37"/>
                  <a:gd name="T2" fmla="*/ 0 w 24"/>
                  <a:gd name="T3" fmla="*/ 36 h 37"/>
                  <a:gd name="T4" fmla="*/ 14 w 24"/>
                  <a:gd name="T5" fmla="*/ 36 h 37"/>
                  <a:gd name="T6" fmla="*/ 14 w 24"/>
                  <a:gd name="T7" fmla="*/ 22 h 37"/>
                  <a:gd name="T8" fmla="*/ 22 w 24"/>
                  <a:gd name="T9" fmla="*/ 6 h 37"/>
                  <a:gd name="T10" fmla="*/ 23 w 24"/>
                  <a:gd name="T11" fmla="*/ 0 h 37"/>
                  <a:gd name="T12" fmla="*/ 1 w 24"/>
                  <a:gd name="T13" fmla="*/ 0 h 37"/>
                  <a:gd name="T14" fmla="*/ 0 60000 65536"/>
                  <a:gd name="T15" fmla="*/ 0 60000 65536"/>
                  <a:gd name="T16" fmla="*/ 0 60000 65536"/>
                  <a:gd name="T17" fmla="*/ 0 60000 65536"/>
                  <a:gd name="T18" fmla="*/ 0 60000 65536"/>
                  <a:gd name="T19" fmla="*/ 0 60000 65536"/>
                  <a:gd name="T20" fmla="*/ 0 60000 65536"/>
                  <a:gd name="T21" fmla="*/ 0 w 24"/>
                  <a:gd name="T22" fmla="*/ 0 h 37"/>
                  <a:gd name="T23" fmla="*/ 24 w 24"/>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37">
                    <a:moveTo>
                      <a:pt x="1" y="0"/>
                    </a:moveTo>
                    <a:lnTo>
                      <a:pt x="0" y="36"/>
                    </a:lnTo>
                    <a:lnTo>
                      <a:pt x="14" y="36"/>
                    </a:lnTo>
                    <a:lnTo>
                      <a:pt x="14" y="22"/>
                    </a:lnTo>
                    <a:lnTo>
                      <a:pt x="22" y="6"/>
                    </a:lnTo>
                    <a:lnTo>
                      <a:pt x="23" y="0"/>
                    </a:lnTo>
                    <a:lnTo>
                      <a:pt x="1"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02" name="Freeform 238">
                <a:extLst>
                  <a:ext uri="{FF2B5EF4-FFF2-40B4-BE49-F238E27FC236}">
                    <a16:creationId xmlns:a16="http://schemas.microsoft.com/office/drawing/2014/main" id="{3C1EC49B-3168-4189-8DC2-D46B3E3C25CB}"/>
                  </a:ext>
                </a:extLst>
              </p:cNvPr>
              <p:cNvSpPr>
                <a:spLocks/>
              </p:cNvSpPr>
              <p:nvPr/>
            </p:nvSpPr>
            <p:spPr bwMode="auto">
              <a:xfrm>
                <a:off x="955" y="773"/>
                <a:ext cx="27" cy="39"/>
              </a:xfrm>
              <a:custGeom>
                <a:avLst/>
                <a:gdLst>
                  <a:gd name="T0" fmla="*/ 1 w 27"/>
                  <a:gd name="T1" fmla="*/ 0 h 39"/>
                  <a:gd name="T2" fmla="*/ 0 w 27"/>
                  <a:gd name="T3" fmla="*/ 38 h 39"/>
                  <a:gd name="T4" fmla="*/ 16 w 27"/>
                  <a:gd name="T5" fmla="*/ 38 h 39"/>
                  <a:gd name="T6" fmla="*/ 16 w 27"/>
                  <a:gd name="T7" fmla="*/ 24 h 39"/>
                  <a:gd name="T8" fmla="*/ 25 w 27"/>
                  <a:gd name="T9" fmla="*/ 7 h 39"/>
                  <a:gd name="T10" fmla="*/ 26 w 27"/>
                  <a:gd name="T11" fmla="*/ 0 h 39"/>
                  <a:gd name="T12" fmla="*/ 1 w 27"/>
                  <a:gd name="T13" fmla="*/ 0 h 39"/>
                  <a:gd name="T14" fmla="*/ 0 60000 65536"/>
                  <a:gd name="T15" fmla="*/ 0 60000 65536"/>
                  <a:gd name="T16" fmla="*/ 0 60000 65536"/>
                  <a:gd name="T17" fmla="*/ 0 60000 65536"/>
                  <a:gd name="T18" fmla="*/ 0 60000 65536"/>
                  <a:gd name="T19" fmla="*/ 0 60000 65536"/>
                  <a:gd name="T20" fmla="*/ 0 60000 65536"/>
                  <a:gd name="T21" fmla="*/ 0 w 27"/>
                  <a:gd name="T22" fmla="*/ 0 h 39"/>
                  <a:gd name="T23" fmla="*/ 27 w 27"/>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 h="39">
                    <a:moveTo>
                      <a:pt x="1" y="0"/>
                    </a:moveTo>
                    <a:lnTo>
                      <a:pt x="0" y="38"/>
                    </a:lnTo>
                    <a:lnTo>
                      <a:pt x="16" y="38"/>
                    </a:lnTo>
                    <a:lnTo>
                      <a:pt x="16" y="24"/>
                    </a:lnTo>
                    <a:lnTo>
                      <a:pt x="25" y="7"/>
                    </a:lnTo>
                    <a:lnTo>
                      <a:pt x="26" y="0"/>
                    </a:lnTo>
                    <a:lnTo>
                      <a:pt x="1"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03" name="Freeform 239">
                <a:extLst>
                  <a:ext uri="{FF2B5EF4-FFF2-40B4-BE49-F238E27FC236}">
                    <a16:creationId xmlns:a16="http://schemas.microsoft.com/office/drawing/2014/main" id="{57BA1813-8109-443D-9A05-6901A706287D}"/>
                  </a:ext>
                </a:extLst>
              </p:cNvPr>
              <p:cNvSpPr>
                <a:spLocks/>
              </p:cNvSpPr>
              <p:nvPr/>
            </p:nvSpPr>
            <p:spPr bwMode="auto">
              <a:xfrm>
                <a:off x="572" y="653"/>
                <a:ext cx="59" cy="28"/>
              </a:xfrm>
              <a:custGeom>
                <a:avLst/>
                <a:gdLst>
                  <a:gd name="T0" fmla="*/ 0 w 59"/>
                  <a:gd name="T1" fmla="*/ 15 h 28"/>
                  <a:gd name="T2" fmla="*/ 7 w 59"/>
                  <a:gd name="T3" fmla="*/ 23 h 28"/>
                  <a:gd name="T4" fmla="*/ 19 w 59"/>
                  <a:gd name="T5" fmla="*/ 27 h 28"/>
                  <a:gd name="T6" fmla="*/ 25 w 59"/>
                  <a:gd name="T7" fmla="*/ 10 h 28"/>
                  <a:gd name="T8" fmla="*/ 58 w 59"/>
                  <a:gd name="T9" fmla="*/ 10 h 28"/>
                  <a:gd name="T10" fmla="*/ 57 w 59"/>
                  <a:gd name="T11" fmla="*/ 1 h 28"/>
                  <a:gd name="T12" fmla="*/ 16 w 59"/>
                  <a:gd name="T13" fmla="*/ 0 h 28"/>
                  <a:gd name="T14" fmla="*/ 16 w 59"/>
                  <a:gd name="T15" fmla="*/ 15 h 28"/>
                  <a:gd name="T16" fmla="*/ 0 w 59"/>
                  <a:gd name="T17" fmla="*/ 15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9"/>
                  <a:gd name="T28" fmla="*/ 0 h 28"/>
                  <a:gd name="T29" fmla="*/ 59 w 59"/>
                  <a:gd name="T30" fmla="*/ 28 h 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9" h="28">
                    <a:moveTo>
                      <a:pt x="0" y="15"/>
                    </a:moveTo>
                    <a:lnTo>
                      <a:pt x="7" y="23"/>
                    </a:lnTo>
                    <a:lnTo>
                      <a:pt x="19" y="27"/>
                    </a:lnTo>
                    <a:lnTo>
                      <a:pt x="25" y="10"/>
                    </a:lnTo>
                    <a:lnTo>
                      <a:pt x="58" y="10"/>
                    </a:lnTo>
                    <a:lnTo>
                      <a:pt x="57" y="1"/>
                    </a:lnTo>
                    <a:lnTo>
                      <a:pt x="16" y="0"/>
                    </a:lnTo>
                    <a:lnTo>
                      <a:pt x="16" y="15"/>
                    </a:lnTo>
                    <a:lnTo>
                      <a:pt x="0" y="15"/>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04" name="Freeform 240">
                <a:extLst>
                  <a:ext uri="{FF2B5EF4-FFF2-40B4-BE49-F238E27FC236}">
                    <a16:creationId xmlns:a16="http://schemas.microsoft.com/office/drawing/2014/main" id="{6F496330-9C29-471F-95BD-2522EA0739FE}"/>
                  </a:ext>
                </a:extLst>
              </p:cNvPr>
              <p:cNvSpPr>
                <a:spLocks/>
              </p:cNvSpPr>
              <p:nvPr/>
            </p:nvSpPr>
            <p:spPr bwMode="auto">
              <a:xfrm>
                <a:off x="572" y="653"/>
                <a:ext cx="62" cy="31"/>
              </a:xfrm>
              <a:custGeom>
                <a:avLst/>
                <a:gdLst>
                  <a:gd name="T0" fmla="*/ 0 w 62"/>
                  <a:gd name="T1" fmla="*/ 16 h 31"/>
                  <a:gd name="T2" fmla="*/ 7 w 62"/>
                  <a:gd name="T3" fmla="*/ 26 h 31"/>
                  <a:gd name="T4" fmla="*/ 20 w 62"/>
                  <a:gd name="T5" fmla="*/ 30 h 31"/>
                  <a:gd name="T6" fmla="*/ 26 w 62"/>
                  <a:gd name="T7" fmla="*/ 11 h 31"/>
                  <a:gd name="T8" fmla="*/ 61 w 62"/>
                  <a:gd name="T9" fmla="*/ 11 h 31"/>
                  <a:gd name="T10" fmla="*/ 60 w 62"/>
                  <a:gd name="T11" fmla="*/ 1 h 31"/>
                  <a:gd name="T12" fmla="*/ 16 w 62"/>
                  <a:gd name="T13" fmla="*/ 0 h 31"/>
                  <a:gd name="T14" fmla="*/ 16 w 62"/>
                  <a:gd name="T15" fmla="*/ 16 h 31"/>
                  <a:gd name="T16" fmla="*/ 0 w 62"/>
                  <a:gd name="T17" fmla="*/ 16 h 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2"/>
                  <a:gd name="T28" fmla="*/ 0 h 31"/>
                  <a:gd name="T29" fmla="*/ 62 w 62"/>
                  <a:gd name="T30" fmla="*/ 31 h 3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2" h="31">
                    <a:moveTo>
                      <a:pt x="0" y="16"/>
                    </a:moveTo>
                    <a:lnTo>
                      <a:pt x="7" y="26"/>
                    </a:lnTo>
                    <a:lnTo>
                      <a:pt x="20" y="30"/>
                    </a:lnTo>
                    <a:lnTo>
                      <a:pt x="26" y="11"/>
                    </a:lnTo>
                    <a:lnTo>
                      <a:pt x="61" y="11"/>
                    </a:lnTo>
                    <a:lnTo>
                      <a:pt x="60" y="1"/>
                    </a:lnTo>
                    <a:lnTo>
                      <a:pt x="16" y="0"/>
                    </a:lnTo>
                    <a:lnTo>
                      <a:pt x="16" y="16"/>
                    </a:lnTo>
                    <a:lnTo>
                      <a:pt x="0" y="16"/>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05" name="Freeform 241">
                <a:extLst>
                  <a:ext uri="{FF2B5EF4-FFF2-40B4-BE49-F238E27FC236}">
                    <a16:creationId xmlns:a16="http://schemas.microsoft.com/office/drawing/2014/main" id="{8F10A9DB-1973-4DEC-AA67-C8C6F4FCDA04}"/>
                  </a:ext>
                </a:extLst>
              </p:cNvPr>
              <p:cNvSpPr>
                <a:spLocks/>
              </p:cNvSpPr>
              <p:nvPr/>
            </p:nvSpPr>
            <p:spPr bwMode="auto">
              <a:xfrm>
                <a:off x="530" y="634"/>
                <a:ext cx="57" cy="33"/>
              </a:xfrm>
              <a:custGeom>
                <a:avLst/>
                <a:gdLst>
                  <a:gd name="T0" fmla="*/ 0 w 57"/>
                  <a:gd name="T1" fmla="*/ 11 h 33"/>
                  <a:gd name="T2" fmla="*/ 4 w 57"/>
                  <a:gd name="T3" fmla="*/ 0 h 33"/>
                  <a:gd name="T4" fmla="*/ 56 w 57"/>
                  <a:gd name="T5" fmla="*/ 1 h 33"/>
                  <a:gd name="T6" fmla="*/ 55 w 57"/>
                  <a:gd name="T7" fmla="*/ 18 h 33"/>
                  <a:gd name="T8" fmla="*/ 55 w 57"/>
                  <a:gd name="T9" fmla="*/ 32 h 33"/>
                  <a:gd name="T10" fmla="*/ 39 w 57"/>
                  <a:gd name="T11" fmla="*/ 32 h 33"/>
                  <a:gd name="T12" fmla="*/ 18 w 57"/>
                  <a:gd name="T13" fmla="*/ 26 h 33"/>
                  <a:gd name="T14" fmla="*/ 5 w 57"/>
                  <a:gd name="T15" fmla="*/ 15 h 33"/>
                  <a:gd name="T16" fmla="*/ 0 w 57"/>
                  <a:gd name="T17" fmla="*/ 11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
                  <a:gd name="T28" fmla="*/ 0 h 33"/>
                  <a:gd name="T29" fmla="*/ 57 w 57"/>
                  <a:gd name="T30" fmla="*/ 33 h 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 h="33">
                    <a:moveTo>
                      <a:pt x="0" y="11"/>
                    </a:moveTo>
                    <a:lnTo>
                      <a:pt x="4" y="0"/>
                    </a:lnTo>
                    <a:lnTo>
                      <a:pt x="56" y="1"/>
                    </a:lnTo>
                    <a:lnTo>
                      <a:pt x="55" y="18"/>
                    </a:lnTo>
                    <a:lnTo>
                      <a:pt x="55" y="32"/>
                    </a:lnTo>
                    <a:lnTo>
                      <a:pt x="39" y="32"/>
                    </a:lnTo>
                    <a:lnTo>
                      <a:pt x="18" y="26"/>
                    </a:lnTo>
                    <a:lnTo>
                      <a:pt x="5" y="15"/>
                    </a:lnTo>
                    <a:lnTo>
                      <a:pt x="0" y="1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06" name="Freeform 242">
                <a:extLst>
                  <a:ext uri="{FF2B5EF4-FFF2-40B4-BE49-F238E27FC236}">
                    <a16:creationId xmlns:a16="http://schemas.microsoft.com/office/drawing/2014/main" id="{A0DA0912-1D1C-4B13-AC55-A8C123EA360C}"/>
                  </a:ext>
                </a:extLst>
              </p:cNvPr>
              <p:cNvSpPr>
                <a:spLocks/>
              </p:cNvSpPr>
              <p:nvPr/>
            </p:nvSpPr>
            <p:spPr bwMode="auto">
              <a:xfrm>
                <a:off x="530" y="634"/>
                <a:ext cx="60" cy="36"/>
              </a:xfrm>
              <a:custGeom>
                <a:avLst/>
                <a:gdLst>
                  <a:gd name="T0" fmla="*/ 0 w 60"/>
                  <a:gd name="T1" fmla="*/ 12 h 36"/>
                  <a:gd name="T2" fmla="*/ 4 w 60"/>
                  <a:gd name="T3" fmla="*/ 0 h 36"/>
                  <a:gd name="T4" fmla="*/ 59 w 60"/>
                  <a:gd name="T5" fmla="*/ 1 h 36"/>
                  <a:gd name="T6" fmla="*/ 58 w 60"/>
                  <a:gd name="T7" fmla="*/ 20 h 36"/>
                  <a:gd name="T8" fmla="*/ 58 w 60"/>
                  <a:gd name="T9" fmla="*/ 35 h 36"/>
                  <a:gd name="T10" fmla="*/ 41 w 60"/>
                  <a:gd name="T11" fmla="*/ 35 h 36"/>
                  <a:gd name="T12" fmla="*/ 19 w 60"/>
                  <a:gd name="T13" fmla="*/ 28 h 36"/>
                  <a:gd name="T14" fmla="*/ 5 w 60"/>
                  <a:gd name="T15" fmla="*/ 17 h 36"/>
                  <a:gd name="T16" fmla="*/ 0 w 60"/>
                  <a:gd name="T17" fmla="*/ 12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0"/>
                  <a:gd name="T28" fmla="*/ 0 h 36"/>
                  <a:gd name="T29" fmla="*/ 60 w 60"/>
                  <a:gd name="T30" fmla="*/ 36 h 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0" h="36">
                    <a:moveTo>
                      <a:pt x="0" y="12"/>
                    </a:moveTo>
                    <a:lnTo>
                      <a:pt x="4" y="0"/>
                    </a:lnTo>
                    <a:lnTo>
                      <a:pt x="59" y="1"/>
                    </a:lnTo>
                    <a:lnTo>
                      <a:pt x="58" y="20"/>
                    </a:lnTo>
                    <a:lnTo>
                      <a:pt x="58" y="35"/>
                    </a:lnTo>
                    <a:lnTo>
                      <a:pt x="41" y="35"/>
                    </a:lnTo>
                    <a:lnTo>
                      <a:pt x="19" y="28"/>
                    </a:lnTo>
                    <a:lnTo>
                      <a:pt x="5" y="17"/>
                    </a:lnTo>
                    <a:lnTo>
                      <a:pt x="0" y="12"/>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07" name="Freeform 243">
                <a:extLst>
                  <a:ext uri="{FF2B5EF4-FFF2-40B4-BE49-F238E27FC236}">
                    <a16:creationId xmlns:a16="http://schemas.microsoft.com/office/drawing/2014/main" id="{7D64822D-FFDA-4949-86CF-572CBD04791D}"/>
                  </a:ext>
                </a:extLst>
              </p:cNvPr>
              <p:cNvSpPr>
                <a:spLocks/>
              </p:cNvSpPr>
              <p:nvPr/>
            </p:nvSpPr>
            <p:spPr bwMode="auto">
              <a:xfrm>
                <a:off x="524" y="544"/>
                <a:ext cx="63" cy="51"/>
              </a:xfrm>
              <a:custGeom>
                <a:avLst/>
                <a:gdLst>
                  <a:gd name="T0" fmla="*/ 0 w 63"/>
                  <a:gd name="T1" fmla="*/ 12 h 51"/>
                  <a:gd name="T2" fmla="*/ 1 w 63"/>
                  <a:gd name="T3" fmla="*/ 7 h 51"/>
                  <a:gd name="T4" fmla="*/ 30 w 63"/>
                  <a:gd name="T5" fmla="*/ 8 h 51"/>
                  <a:gd name="T6" fmla="*/ 31 w 63"/>
                  <a:gd name="T7" fmla="*/ 0 h 51"/>
                  <a:gd name="T8" fmla="*/ 62 w 63"/>
                  <a:gd name="T9" fmla="*/ 0 h 51"/>
                  <a:gd name="T10" fmla="*/ 62 w 63"/>
                  <a:gd name="T11" fmla="*/ 7 h 51"/>
                  <a:gd name="T12" fmla="*/ 61 w 63"/>
                  <a:gd name="T13" fmla="*/ 50 h 51"/>
                  <a:gd name="T14" fmla="*/ 11 w 63"/>
                  <a:gd name="T15" fmla="*/ 49 h 51"/>
                  <a:gd name="T16" fmla="*/ 12 w 63"/>
                  <a:gd name="T17" fmla="*/ 42 h 51"/>
                  <a:gd name="T18" fmla="*/ 19 w 63"/>
                  <a:gd name="T19" fmla="*/ 26 h 51"/>
                  <a:gd name="T20" fmla="*/ 11 w 63"/>
                  <a:gd name="T21" fmla="*/ 15 h 51"/>
                  <a:gd name="T22" fmla="*/ 0 w 63"/>
                  <a:gd name="T23" fmla="*/ 12 h 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3"/>
                  <a:gd name="T37" fmla="*/ 0 h 51"/>
                  <a:gd name="T38" fmla="*/ 63 w 63"/>
                  <a:gd name="T39" fmla="*/ 51 h 5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3" h="51">
                    <a:moveTo>
                      <a:pt x="0" y="12"/>
                    </a:moveTo>
                    <a:lnTo>
                      <a:pt x="1" y="7"/>
                    </a:lnTo>
                    <a:lnTo>
                      <a:pt x="30" y="8"/>
                    </a:lnTo>
                    <a:lnTo>
                      <a:pt x="31" y="0"/>
                    </a:lnTo>
                    <a:lnTo>
                      <a:pt x="62" y="0"/>
                    </a:lnTo>
                    <a:lnTo>
                      <a:pt x="62" y="7"/>
                    </a:lnTo>
                    <a:lnTo>
                      <a:pt x="61" y="50"/>
                    </a:lnTo>
                    <a:lnTo>
                      <a:pt x="11" y="49"/>
                    </a:lnTo>
                    <a:lnTo>
                      <a:pt x="12" y="42"/>
                    </a:lnTo>
                    <a:lnTo>
                      <a:pt x="19" y="26"/>
                    </a:lnTo>
                    <a:lnTo>
                      <a:pt x="11" y="15"/>
                    </a:lnTo>
                    <a:lnTo>
                      <a:pt x="0" y="12"/>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08" name="Freeform 244">
                <a:extLst>
                  <a:ext uri="{FF2B5EF4-FFF2-40B4-BE49-F238E27FC236}">
                    <a16:creationId xmlns:a16="http://schemas.microsoft.com/office/drawing/2014/main" id="{A6C4DB0F-9E0E-4618-8AF4-51EAE9C0BD3D}"/>
                  </a:ext>
                </a:extLst>
              </p:cNvPr>
              <p:cNvSpPr>
                <a:spLocks/>
              </p:cNvSpPr>
              <p:nvPr/>
            </p:nvSpPr>
            <p:spPr bwMode="auto">
              <a:xfrm>
                <a:off x="524" y="544"/>
                <a:ext cx="66" cy="54"/>
              </a:xfrm>
              <a:custGeom>
                <a:avLst/>
                <a:gdLst>
                  <a:gd name="T0" fmla="*/ 0 w 66"/>
                  <a:gd name="T1" fmla="*/ 13 h 54"/>
                  <a:gd name="T2" fmla="*/ 1 w 66"/>
                  <a:gd name="T3" fmla="*/ 7 h 54"/>
                  <a:gd name="T4" fmla="*/ 31 w 66"/>
                  <a:gd name="T5" fmla="*/ 8 h 54"/>
                  <a:gd name="T6" fmla="*/ 32 w 66"/>
                  <a:gd name="T7" fmla="*/ 0 h 54"/>
                  <a:gd name="T8" fmla="*/ 65 w 66"/>
                  <a:gd name="T9" fmla="*/ 0 h 54"/>
                  <a:gd name="T10" fmla="*/ 65 w 66"/>
                  <a:gd name="T11" fmla="*/ 8 h 54"/>
                  <a:gd name="T12" fmla="*/ 64 w 66"/>
                  <a:gd name="T13" fmla="*/ 53 h 54"/>
                  <a:gd name="T14" fmla="*/ 11 w 66"/>
                  <a:gd name="T15" fmla="*/ 52 h 54"/>
                  <a:gd name="T16" fmla="*/ 12 w 66"/>
                  <a:gd name="T17" fmla="*/ 44 h 54"/>
                  <a:gd name="T18" fmla="*/ 19 w 66"/>
                  <a:gd name="T19" fmla="*/ 27 h 54"/>
                  <a:gd name="T20" fmla="*/ 11 w 66"/>
                  <a:gd name="T21" fmla="*/ 16 h 54"/>
                  <a:gd name="T22" fmla="*/ 0 w 66"/>
                  <a:gd name="T23" fmla="*/ 13 h 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6"/>
                  <a:gd name="T37" fmla="*/ 0 h 54"/>
                  <a:gd name="T38" fmla="*/ 66 w 66"/>
                  <a:gd name="T39" fmla="*/ 54 h 5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6" h="54">
                    <a:moveTo>
                      <a:pt x="0" y="13"/>
                    </a:moveTo>
                    <a:lnTo>
                      <a:pt x="1" y="7"/>
                    </a:lnTo>
                    <a:lnTo>
                      <a:pt x="31" y="8"/>
                    </a:lnTo>
                    <a:lnTo>
                      <a:pt x="32" y="0"/>
                    </a:lnTo>
                    <a:lnTo>
                      <a:pt x="65" y="0"/>
                    </a:lnTo>
                    <a:lnTo>
                      <a:pt x="65" y="8"/>
                    </a:lnTo>
                    <a:lnTo>
                      <a:pt x="64" y="53"/>
                    </a:lnTo>
                    <a:lnTo>
                      <a:pt x="11" y="52"/>
                    </a:lnTo>
                    <a:lnTo>
                      <a:pt x="12" y="44"/>
                    </a:lnTo>
                    <a:lnTo>
                      <a:pt x="19" y="27"/>
                    </a:lnTo>
                    <a:lnTo>
                      <a:pt x="11" y="16"/>
                    </a:lnTo>
                    <a:lnTo>
                      <a:pt x="0" y="13"/>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09" name="Freeform 245">
                <a:extLst>
                  <a:ext uri="{FF2B5EF4-FFF2-40B4-BE49-F238E27FC236}">
                    <a16:creationId xmlns:a16="http://schemas.microsoft.com/office/drawing/2014/main" id="{A53BB501-13EF-41D4-AC17-9476DD0934D2}"/>
                  </a:ext>
                </a:extLst>
              </p:cNvPr>
              <p:cNvSpPr>
                <a:spLocks/>
              </p:cNvSpPr>
              <p:nvPr/>
            </p:nvSpPr>
            <p:spPr bwMode="auto">
              <a:xfrm>
                <a:off x="793" y="655"/>
                <a:ext cx="54" cy="46"/>
              </a:xfrm>
              <a:custGeom>
                <a:avLst/>
                <a:gdLst>
                  <a:gd name="T0" fmla="*/ 0 w 54"/>
                  <a:gd name="T1" fmla="*/ 0 h 46"/>
                  <a:gd name="T2" fmla="*/ 0 w 54"/>
                  <a:gd name="T3" fmla="*/ 17 h 46"/>
                  <a:gd name="T4" fmla="*/ 10 w 54"/>
                  <a:gd name="T5" fmla="*/ 18 h 46"/>
                  <a:gd name="T6" fmla="*/ 11 w 54"/>
                  <a:gd name="T7" fmla="*/ 44 h 46"/>
                  <a:gd name="T8" fmla="*/ 22 w 54"/>
                  <a:gd name="T9" fmla="*/ 45 h 46"/>
                  <a:gd name="T10" fmla="*/ 53 w 54"/>
                  <a:gd name="T11" fmla="*/ 45 h 46"/>
                  <a:gd name="T12" fmla="*/ 53 w 54"/>
                  <a:gd name="T13" fmla="*/ 0 h 46"/>
                  <a:gd name="T14" fmla="*/ 0 w 54"/>
                  <a:gd name="T15" fmla="*/ 0 h 46"/>
                  <a:gd name="T16" fmla="*/ 0 60000 65536"/>
                  <a:gd name="T17" fmla="*/ 0 60000 65536"/>
                  <a:gd name="T18" fmla="*/ 0 60000 65536"/>
                  <a:gd name="T19" fmla="*/ 0 60000 65536"/>
                  <a:gd name="T20" fmla="*/ 0 60000 65536"/>
                  <a:gd name="T21" fmla="*/ 0 60000 65536"/>
                  <a:gd name="T22" fmla="*/ 0 60000 65536"/>
                  <a:gd name="T23" fmla="*/ 0 60000 65536"/>
                  <a:gd name="T24" fmla="*/ 0 w 54"/>
                  <a:gd name="T25" fmla="*/ 0 h 46"/>
                  <a:gd name="T26" fmla="*/ 54 w 54"/>
                  <a:gd name="T27" fmla="*/ 46 h 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4" h="46">
                    <a:moveTo>
                      <a:pt x="0" y="0"/>
                    </a:moveTo>
                    <a:lnTo>
                      <a:pt x="0" y="17"/>
                    </a:lnTo>
                    <a:lnTo>
                      <a:pt x="10" y="18"/>
                    </a:lnTo>
                    <a:lnTo>
                      <a:pt x="11" y="44"/>
                    </a:lnTo>
                    <a:lnTo>
                      <a:pt x="22" y="45"/>
                    </a:lnTo>
                    <a:lnTo>
                      <a:pt x="53" y="45"/>
                    </a:lnTo>
                    <a:lnTo>
                      <a:pt x="53"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10" name="Freeform 246">
                <a:extLst>
                  <a:ext uri="{FF2B5EF4-FFF2-40B4-BE49-F238E27FC236}">
                    <a16:creationId xmlns:a16="http://schemas.microsoft.com/office/drawing/2014/main" id="{D3D6A42C-E914-4DAC-BFAE-7C2476AB72BC}"/>
                  </a:ext>
                </a:extLst>
              </p:cNvPr>
              <p:cNvSpPr>
                <a:spLocks/>
              </p:cNvSpPr>
              <p:nvPr/>
            </p:nvSpPr>
            <p:spPr bwMode="auto">
              <a:xfrm>
                <a:off x="793" y="655"/>
                <a:ext cx="56" cy="47"/>
              </a:xfrm>
              <a:custGeom>
                <a:avLst/>
                <a:gdLst>
                  <a:gd name="T0" fmla="*/ 0 w 56"/>
                  <a:gd name="T1" fmla="*/ 0 h 47"/>
                  <a:gd name="T2" fmla="*/ 0 w 56"/>
                  <a:gd name="T3" fmla="*/ 18 h 47"/>
                  <a:gd name="T4" fmla="*/ 11 w 56"/>
                  <a:gd name="T5" fmla="*/ 18 h 47"/>
                  <a:gd name="T6" fmla="*/ 11 w 56"/>
                  <a:gd name="T7" fmla="*/ 45 h 47"/>
                  <a:gd name="T8" fmla="*/ 23 w 56"/>
                  <a:gd name="T9" fmla="*/ 46 h 47"/>
                  <a:gd name="T10" fmla="*/ 55 w 56"/>
                  <a:gd name="T11" fmla="*/ 46 h 47"/>
                  <a:gd name="T12" fmla="*/ 55 w 56"/>
                  <a:gd name="T13" fmla="*/ 0 h 47"/>
                  <a:gd name="T14" fmla="*/ 0 w 56"/>
                  <a:gd name="T15" fmla="*/ 0 h 47"/>
                  <a:gd name="T16" fmla="*/ 0 60000 65536"/>
                  <a:gd name="T17" fmla="*/ 0 60000 65536"/>
                  <a:gd name="T18" fmla="*/ 0 60000 65536"/>
                  <a:gd name="T19" fmla="*/ 0 60000 65536"/>
                  <a:gd name="T20" fmla="*/ 0 60000 65536"/>
                  <a:gd name="T21" fmla="*/ 0 60000 65536"/>
                  <a:gd name="T22" fmla="*/ 0 60000 65536"/>
                  <a:gd name="T23" fmla="*/ 0 60000 65536"/>
                  <a:gd name="T24" fmla="*/ 0 w 56"/>
                  <a:gd name="T25" fmla="*/ 0 h 47"/>
                  <a:gd name="T26" fmla="*/ 56 w 56"/>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6" h="47">
                    <a:moveTo>
                      <a:pt x="0" y="0"/>
                    </a:moveTo>
                    <a:lnTo>
                      <a:pt x="0" y="18"/>
                    </a:lnTo>
                    <a:lnTo>
                      <a:pt x="11" y="18"/>
                    </a:lnTo>
                    <a:lnTo>
                      <a:pt x="11" y="45"/>
                    </a:lnTo>
                    <a:lnTo>
                      <a:pt x="23" y="46"/>
                    </a:lnTo>
                    <a:lnTo>
                      <a:pt x="55" y="46"/>
                    </a:lnTo>
                    <a:lnTo>
                      <a:pt x="55"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11" name="Freeform 247">
                <a:extLst>
                  <a:ext uri="{FF2B5EF4-FFF2-40B4-BE49-F238E27FC236}">
                    <a16:creationId xmlns:a16="http://schemas.microsoft.com/office/drawing/2014/main" id="{1672251E-C127-4C6C-9F65-1F401F8A3CB3}"/>
                  </a:ext>
                </a:extLst>
              </p:cNvPr>
              <p:cNvSpPr>
                <a:spLocks/>
              </p:cNvSpPr>
              <p:nvPr/>
            </p:nvSpPr>
            <p:spPr bwMode="auto">
              <a:xfrm>
                <a:off x="719" y="516"/>
                <a:ext cx="55" cy="64"/>
              </a:xfrm>
              <a:custGeom>
                <a:avLst/>
                <a:gdLst>
                  <a:gd name="T0" fmla="*/ 0 w 55"/>
                  <a:gd name="T1" fmla="*/ 0 h 64"/>
                  <a:gd name="T2" fmla="*/ 0 w 55"/>
                  <a:gd name="T3" fmla="*/ 36 h 64"/>
                  <a:gd name="T4" fmla="*/ 0 w 55"/>
                  <a:gd name="T5" fmla="*/ 63 h 64"/>
                  <a:gd name="T6" fmla="*/ 54 w 55"/>
                  <a:gd name="T7" fmla="*/ 63 h 64"/>
                  <a:gd name="T8" fmla="*/ 54 w 55"/>
                  <a:gd name="T9" fmla="*/ 44 h 64"/>
                  <a:gd name="T10" fmla="*/ 54 w 55"/>
                  <a:gd name="T11" fmla="*/ 10 h 64"/>
                  <a:gd name="T12" fmla="*/ 54 w 55"/>
                  <a:gd name="T13" fmla="*/ 0 h 64"/>
                  <a:gd name="T14" fmla="*/ 31 w 55"/>
                  <a:gd name="T15" fmla="*/ 0 h 64"/>
                  <a:gd name="T16" fmla="*/ 0 w 55"/>
                  <a:gd name="T17" fmla="*/ 0 h 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5"/>
                  <a:gd name="T28" fmla="*/ 0 h 64"/>
                  <a:gd name="T29" fmla="*/ 55 w 55"/>
                  <a:gd name="T30" fmla="*/ 64 h 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5" h="64">
                    <a:moveTo>
                      <a:pt x="0" y="0"/>
                    </a:moveTo>
                    <a:lnTo>
                      <a:pt x="0" y="36"/>
                    </a:lnTo>
                    <a:lnTo>
                      <a:pt x="0" y="63"/>
                    </a:lnTo>
                    <a:lnTo>
                      <a:pt x="54" y="63"/>
                    </a:lnTo>
                    <a:lnTo>
                      <a:pt x="54" y="44"/>
                    </a:lnTo>
                    <a:lnTo>
                      <a:pt x="54" y="10"/>
                    </a:lnTo>
                    <a:lnTo>
                      <a:pt x="54" y="0"/>
                    </a:lnTo>
                    <a:lnTo>
                      <a:pt x="31"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12" name="Freeform 248">
                <a:extLst>
                  <a:ext uri="{FF2B5EF4-FFF2-40B4-BE49-F238E27FC236}">
                    <a16:creationId xmlns:a16="http://schemas.microsoft.com/office/drawing/2014/main" id="{1085DD51-788B-4025-B4E4-9B7ADFAEA6B6}"/>
                  </a:ext>
                </a:extLst>
              </p:cNvPr>
              <p:cNvSpPr>
                <a:spLocks/>
              </p:cNvSpPr>
              <p:nvPr/>
            </p:nvSpPr>
            <p:spPr bwMode="auto">
              <a:xfrm>
                <a:off x="719" y="516"/>
                <a:ext cx="57" cy="65"/>
              </a:xfrm>
              <a:custGeom>
                <a:avLst/>
                <a:gdLst>
                  <a:gd name="T0" fmla="*/ 0 w 57"/>
                  <a:gd name="T1" fmla="*/ 0 h 65"/>
                  <a:gd name="T2" fmla="*/ 0 w 57"/>
                  <a:gd name="T3" fmla="*/ 37 h 65"/>
                  <a:gd name="T4" fmla="*/ 0 w 57"/>
                  <a:gd name="T5" fmla="*/ 64 h 65"/>
                  <a:gd name="T6" fmla="*/ 56 w 57"/>
                  <a:gd name="T7" fmla="*/ 64 h 65"/>
                  <a:gd name="T8" fmla="*/ 56 w 57"/>
                  <a:gd name="T9" fmla="*/ 45 h 65"/>
                  <a:gd name="T10" fmla="*/ 56 w 57"/>
                  <a:gd name="T11" fmla="*/ 10 h 65"/>
                  <a:gd name="T12" fmla="*/ 56 w 57"/>
                  <a:gd name="T13" fmla="*/ 0 h 65"/>
                  <a:gd name="T14" fmla="*/ 33 w 57"/>
                  <a:gd name="T15" fmla="*/ 0 h 65"/>
                  <a:gd name="T16" fmla="*/ 0 w 57"/>
                  <a:gd name="T17" fmla="*/ 0 h 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
                  <a:gd name="T28" fmla="*/ 0 h 65"/>
                  <a:gd name="T29" fmla="*/ 57 w 57"/>
                  <a:gd name="T30" fmla="*/ 65 h 6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 h="65">
                    <a:moveTo>
                      <a:pt x="0" y="0"/>
                    </a:moveTo>
                    <a:lnTo>
                      <a:pt x="0" y="37"/>
                    </a:lnTo>
                    <a:lnTo>
                      <a:pt x="0" y="64"/>
                    </a:lnTo>
                    <a:lnTo>
                      <a:pt x="56" y="64"/>
                    </a:lnTo>
                    <a:lnTo>
                      <a:pt x="56" y="45"/>
                    </a:lnTo>
                    <a:lnTo>
                      <a:pt x="56" y="10"/>
                    </a:lnTo>
                    <a:lnTo>
                      <a:pt x="56" y="0"/>
                    </a:lnTo>
                    <a:lnTo>
                      <a:pt x="33"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13" name="Freeform 249">
                <a:extLst>
                  <a:ext uri="{FF2B5EF4-FFF2-40B4-BE49-F238E27FC236}">
                    <a16:creationId xmlns:a16="http://schemas.microsoft.com/office/drawing/2014/main" id="{3B3F4DDF-2F33-49A9-84FB-C87DC631CA81}"/>
                  </a:ext>
                </a:extLst>
              </p:cNvPr>
              <p:cNvSpPr>
                <a:spLocks/>
              </p:cNvSpPr>
              <p:nvPr/>
            </p:nvSpPr>
            <p:spPr bwMode="auto">
              <a:xfrm>
                <a:off x="933" y="848"/>
                <a:ext cx="49" cy="24"/>
              </a:xfrm>
              <a:custGeom>
                <a:avLst/>
                <a:gdLst>
                  <a:gd name="T0" fmla="*/ 0 w 49"/>
                  <a:gd name="T1" fmla="*/ 2 h 24"/>
                  <a:gd name="T2" fmla="*/ 0 w 49"/>
                  <a:gd name="T3" fmla="*/ 23 h 24"/>
                  <a:gd name="T4" fmla="*/ 10 w 49"/>
                  <a:gd name="T5" fmla="*/ 23 h 24"/>
                  <a:gd name="T6" fmla="*/ 11 w 49"/>
                  <a:gd name="T7" fmla="*/ 18 h 24"/>
                  <a:gd name="T8" fmla="*/ 46 w 49"/>
                  <a:gd name="T9" fmla="*/ 18 h 24"/>
                  <a:gd name="T10" fmla="*/ 48 w 49"/>
                  <a:gd name="T11" fmla="*/ 8 h 24"/>
                  <a:gd name="T12" fmla="*/ 43 w 49"/>
                  <a:gd name="T13" fmla="*/ 0 h 24"/>
                  <a:gd name="T14" fmla="*/ 21 w 49"/>
                  <a:gd name="T15" fmla="*/ 1 h 24"/>
                  <a:gd name="T16" fmla="*/ 0 w 49"/>
                  <a:gd name="T17" fmla="*/ 2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9"/>
                  <a:gd name="T28" fmla="*/ 0 h 24"/>
                  <a:gd name="T29" fmla="*/ 49 w 49"/>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9" h="24">
                    <a:moveTo>
                      <a:pt x="0" y="2"/>
                    </a:moveTo>
                    <a:lnTo>
                      <a:pt x="0" y="23"/>
                    </a:lnTo>
                    <a:lnTo>
                      <a:pt x="10" y="23"/>
                    </a:lnTo>
                    <a:lnTo>
                      <a:pt x="11" y="18"/>
                    </a:lnTo>
                    <a:lnTo>
                      <a:pt x="46" y="18"/>
                    </a:lnTo>
                    <a:lnTo>
                      <a:pt x="48" y="8"/>
                    </a:lnTo>
                    <a:lnTo>
                      <a:pt x="43" y="0"/>
                    </a:lnTo>
                    <a:lnTo>
                      <a:pt x="21" y="1"/>
                    </a:lnTo>
                    <a:lnTo>
                      <a:pt x="0" y="2"/>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14" name="Freeform 250">
                <a:extLst>
                  <a:ext uri="{FF2B5EF4-FFF2-40B4-BE49-F238E27FC236}">
                    <a16:creationId xmlns:a16="http://schemas.microsoft.com/office/drawing/2014/main" id="{9974F685-4A75-4998-812C-D4FE1CD93BFE}"/>
                  </a:ext>
                </a:extLst>
              </p:cNvPr>
              <p:cNvSpPr>
                <a:spLocks/>
              </p:cNvSpPr>
              <p:nvPr/>
            </p:nvSpPr>
            <p:spPr bwMode="auto">
              <a:xfrm>
                <a:off x="933" y="848"/>
                <a:ext cx="51" cy="25"/>
              </a:xfrm>
              <a:custGeom>
                <a:avLst/>
                <a:gdLst>
                  <a:gd name="T0" fmla="*/ 0 w 51"/>
                  <a:gd name="T1" fmla="*/ 2 h 25"/>
                  <a:gd name="T2" fmla="*/ 0 w 51"/>
                  <a:gd name="T3" fmla="*/ 24 h 25"/>
                  <a:gd name="T4" fmla="*/ 11 w 51"/>
                  <a:gd name="T5" fmla="*/ 24 h 25"/>
                  <a:gd name="T6" fmla="*/ 11 w 51"/>
                  <a:gd name="T7" fmla="*/ 19 h 25"/>
                  <a:gd name="T8" fmla="*/ 48 w 51"/>
                  <a:gd name="T9" fmla="*/ 18 h 25"/>
                  <a:gd name="T10" fmla="*/ 50 w 51"/>
                  <a:gd name="T11" fmla="*/ 8 h 25"/>
                  <a:gd name="T12" fmla="*/ 45 w 51"/>
                  <a:gd name="T13" fmla="*/ 0 h 25"/>
                  <a:gd name="T14" fmla="*/ 22 w 51"/>
                  <a:gd name="T15" fmla="*/ 1 h 25"/>
                  <a:gd name="T16" fmla="*/ 0 w 51"/>
                  <a:gd name="T17" fmla="*/ 2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1"/>
                  <a:gd name="T28" fmla="*/ 0 h 25"/>
                  <a:gd name="T29" fmla="*/ 51 w 51"/>
                  <a:gd name="T30" fmla="*/ 25 h 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1" h="25">
                    <a:moveTo>
                      <a:pt x="0" y="2"/>
                    </a:moveTo>
                    <a:lnTo>
                      <a:pt x="0" y="24"/>
                    </a:lnTo>
                    <a:lnTo>
                      <a:pt x="11" y="24"/>
                    </a:lnTo>
                    <a:lnTo>
                      <a:pt x="11" y="19"/>
                    </a:lnTo>
                    <a:lnTo>
                      <a:pt x="48" y="18"/>
                    </a:lnTo>
                    <a:lnTo>
                      <a:pt x="50" y="8"/>
                    </a:lnTo>
                    <a:lnTo>
                      <a:pt x="45" y="0"/>
                    </a:lnTo>
                    <a:lnTo>
                      <a:pt x="22" y="1"/>
                    </a:lnTo>
                    <a:lnTo>
                      <a:pt x="0" y="2"/>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15" name="Freeform 251">
                <a:extLst>
                  <a:ext uri="{FF2B5EF4-FFF2-40B4-BE49-F238E27FC236}">
                    <a16:creationId xmlns:a16="http://schemas.microsoft.com/office/drawing/2014/main" id="{458ECF66-0A70-4170-A37D-DF347743DB50}"/>
                  </a:ext>
                </a:extLst>
              </p:cNvPr>
              <p:cNvSpPr>
                <a:spLocks/>
              </p:cNvSpPr>
              <p:nvPr/>
            </p:nvSpPr>
            <p:spPr bwMode="auto">
              <a:xfrm>
                <a:off x="719" y="774"/>
                <a:ext cx="42" cy="41"/>
              </a:xfrm>
              <a:custGeom>
                <a:avLst/>
                <a:gdLst>
                  <a:gd name="T0" fmla="*/ 1 w 42"/>
                  <a:gd name="T1" fmla="*/ 0 h 41"/>
                  <a:gd name="T2" fmla="*/ 0 w 42"/>
                  <a:gd name="T3" fmla="*/ 14 h 41"/>
                  <a:gd name="T4" fmla="*/ 2 w 42"/>
                  <a:gd name="T5" fmla="*/ 29 h 41"/>
                  <a:gd name="T6" fmla="*/ 0 w 42"/>
                  <a:gd name="T7" fmla="*/ 39 h 41"/>
                  <a:gd name="T8" fmla="*/ 9 w 42"/>
                  <a:gd name="T9" fmla="*/ 36 h 41"/>
                  <a:gd name="T10" fmla="*/ 21 w 42"/>
                  <a:gd name="T11" fmla="*/ 37 h 41"/>
                  <a:gd name="T12" fmla="*/ 29 w 42"/>
                  <a:gd name="T13" fmla="*/ 35 h 41"/>
                  <a:gd name="T14" fmla="*/ 41 w 42"/>
                  <a:gd name="T15" fmla="*/ 40 h 41"/>
                  <a:gd name="T16" fmla="*/ 41 w 42"/>
                  <a:gd name="T17" fmla="*/ 1 h 41"/>
                  <a:gd name="T18" fmla="*/ 31 w 42"/>
                  <a:gd name="T19" fmla="*/ 1 h 41"/>
                  <a:gd name="T20" fmla="*/ 1 w 42"/>
                  <a:gd name="T21" fmla="*/ 0 h 4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2"/>
                  <a:gd name="T34" fmla="*/ 0 h 41"/>
                  <a:gd name="T35" fmla="*/ 42 w 42"/>
                  <a:gd name="T36" fmla="*/ 41 h 4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2" h="41">
                    <a:moveTo>
                      <a:pt x="1" y="0"/>
                    </a:moveTo>
                    <a:lnTo>
                      <a:pt x="0" y="14"/>
                    </a:lnTo>
                    <a:lnTo>
                      <a:pt x="2" y="29"/>
                    </a:lnTo>
                    <a:lnTo>
                      <a:pt x="0" y="39"/>
                    </a:lnTo>
                    <a:lnTo>
                      <a:pt x="9" y="36"/>
                    </a:lnTo>
                    <a:lnTo>
                      <a:pt x="21" y="37"/>
                    </a:lnTo>
                    <a:lnTo>
                      <a:pt x="29" y="35"/>
                    </a:lnTo>
                    <a:lnTo>
                      <a:pt x="41" y="40"/>
                    </a:lnTo>
                    <a:lnTo>
                      <a:pt x="41" y="1"/>
                    </a:lnTo>
                    <a:lnTo>
                      <a:pt x="31" y="1"/>
                    </a:lnTo>
                    <a:lnTo>
                      <a:pt x="1"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16" name="Freeform 252">
                <a:extLst>
                  <a:ext uri="{FF2B5EF4-FFF2-40B4-BE49-F238E27FC236}">
                    <a16:creationId xmlns:a16="http://schemas.microsoft.com/office/drawing/2014/main" id="{0039DB1B-343B-48A2-8DE6-F0D6A0C9E152}"/>
                  </a:ext>
                </a:extLst>
              </p:cNvPr>
              <p:cNvSpPr>
                <a:spLocks/>
              </p:cNvSpPr>
              <p:nvPr/>
            </p:nvSpPr>
            <p:spPr bwMode="auto">
              <a:xfrm>
                <a:off x="719" y="774"/>
                <a:ext cx="45" cy="43"/>
              </a:xfrm>
              <a:custGeom>
                <a:avLst/>
                <a:gdLst>
                  <a:gd name="T0" fmla="*/ 1 w 45"/>
                  <a:gd name="T1" fmla="*/ 0 h 43"/>
                  <a:gd name="T2" fmla="*/ 0 w 45"/>
                  <a:gd name="T3" fmla="*/ 15 h 43"/>
                  <a:gd name="T4" fmla="*/ 2 w 45"/>
                  <a:gd name="T5" fmla="*/ 30 h 43"/>
                  <a:gd name="T6" fmla="*/ 0 w 45"/>
                  <a:gd name="T7" fmla="*/ 41 h 43"/>
                  <a:gd name="T8" fmla="*/ 9 w 45"/>
                  <a:gd name="T9" fmla="*/ 38 h 43"/>
                  <a:gd name="T10" fmla="*/ 23 w 45"/>
                  <a:gd name="T11" fmla="*/ 39 h 43"/>
                  <a:gd name="T12" fmla="*/ 32 w 45"/>
                  <a:gd name="T13" fmla="*/ 37 h 43"/>
                  <a:gd name="T14" fmla="*/ 44 w 45"/>
                  <a:gd name="T15" fmla="*/ 42 h 43"/>
                  <a:gd name="T16" fmla="*/ 44 w 45"/>
                  <a:gd name="T17" fmla="*/ 1 h 43"/>
                  <a:gd name="T18" fmla="*/ 33 w 45"/>
                  <a:gd name="T19" fmla="*/ 1 h 43"/>
                  <a:gd name="T20" fmla="*/ 1 w 45"/>
                  <a:gd name="T21" fmla="*/ 0 h 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5"/>
                  <a:gd name="T34" fmla="*/ 0 h 43"/>
                  <a:gd name="T35" fmla="*/ 45 w 45"/>
                  <a:gd name="T36" fmla="*/ 43 h 4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5" h="43">
                    <a:moveTo>
                      <a:pt x="1" y="0"/>
                    </a:moveTo>
                    <a:lnTo>
                      <a:pt x="0" y="15"/>
                    </a:lnTo>
                    <a:lnTo>
                      <a:pt x="2" y="30"/>
                    </a:lnTo>
                    <a:lnTo>
                      <a:pt x="0" y="41"/>
                    </a:lnTo>
                    <a:lnTo>
                      <a:pt x="9" y="38"/>
                    </a:lnTo>
                    <a:lnTo>
                      <a:pt x="23" y="39"/>
                    </a:lnTo>
                    <a:lnTo>
                      <a:pt x="32" y="37"/>
                    </a:lnTo>
                    <a:lnTo>
                      <a:pt x="44" y="42"/>
                    </a:lnTo>
                    <a:lnTo>
                      <a:pt x="44" y="1"/>
                    </a:lnTo>
                    <a:lnTo>
                      <a:pt x="33" y="1"/>
                    </a:lnTo>
                    <a:lnTo>
                      <a:pt x="1"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17" name="Freeform 253">
                <a:extLst>
                  <a:ext uri="{FF2B5EF4-FFF2-40B4-BE49-F238E27FC236}">
                    <a16:creationId xmlns:a16="http://schemas.microsoft.com/office/drawing/2014/main" id="{C39EB5CA-9C59-44E3-BA7E-EDF4F49DB1C7}"/>
                  </a:ext>
                </a:extLst>
              </p:cNvPr>
              <p:cNvSpPr>
                <a:spLocks/>
              </p:cNvSpPr>
              <p:nvPr/>
            </p:nvSpPr>
            <p:spPr bwMode="auto">
              <a:xfrm>
                <a:off x="837" y="850"/>
                <a:ext cx="54" cy="37"/>
              </a:xfrm>
              <a:custGeom>
                <a:avLst/>
                <a:gdLst>
                  <a:gd name="T0" fmla="*/ 0 w 54"/>
                  <a:gd name="T1" fmla="*/ 0 h 37"/>
                  <a:gd name="T2" fmla="*/ 0 w 54"/>
                  <a:gd name="T3" fmla="*/ 36 h 37"/>
                  <a:gd name="T4" fmla="*/ 39 w 54"/>
                  <a:gd name="T5" fmla="*/ 36 h 37"/>
                  <a:gd name="T6" fmla="*/ 53 w 54"/>
                  <a:gd name="T7" fmla="*/ 35 h 37"/>
                  <a:gd name="T8" fmla="*/ 52 w 54"/>
                  <a:gd name="T9" fmla="*/ 0 h 37"/>
                  <a:gd name="T10" fmla="*/ 31 w 54"/>
                  <a:gd name="T11" fmla="*/ 0 h 37"/>
                  <a:gd name="T12" fmla="*/ 0 w 54"/>
                  <a:gd name="T13" fmla="*/ 0 h 37"/>
                  <a:gd name="T14" fmla="*/ 0 60000 65536"/>
                  <a:gd name="T15" fmla="*/ 0 60000 65536"/>
                  <a:gd name="T16" fmla="*/ 0 60000 65536"/>
                  <a:gd name="T17" fmla="*/ 0 60000 65536"/>
                  <a:gd name="T18" fmla="*/ 0 60000 65536"/>
                  <a:gd name="T19" fmla="*/ 0 60000 65536"/>
                  <a:gd name="T20" fmla="*/ 0 60000 65536"/>
                  <a:gd name="T21" fmla="*/ 0 w 54"/>
                  <a:gd name="T22" fmla="*/ 0 h 37"/>
                  <a:gd name="T23" fmla="*/ 54 w 54"/>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 h="37">
                    <a:moveTo>
                      <a:pt x="0" y="0"/>
                    </a:moveTo>
                    <a:lnTo>
                      <a:pt x="0" y="36"/>
                    </a:lnTo>
                    <a:lnTo>
                      <a:pt x="39" y="36"/>
                    </a:lnTo>
                    <a:lnTo>
                      <a:pt x="53" y="35"/>
                    </a:lnTo>
                    <a:lnTo>
                      <a:pt x="52" y="0"/>
                    </a:lnTo>
                    <a:lnTo>
                      <a:pt x="31"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18" name="Freeform 254">
                <a:extLst>
                  <a:ext uri="{FF2B5EF4-FFF2-40B4-BE49-F238E27FC236}">
                    <a16:creationId xmlns:a16="http://schemas.microsoft.com/office/drawing/2014/main" id="{990CC432-E589-421B-B1DA-558441495777}"/>
                  </a:ext>
                </a:extLst>
              </p:cNvPr>
              <p:cNvSpPr>
                <a:spLocks/>
              </p:cNvSpPr>
              <p:nvPr/>
            </p:nvSpPr>
            <p:spPr bwMode="auto">
              <a:xfrm>
                <a:off x="837" y="850"/>
                <a:ext cx="57" cy="37"/>
              </a:xfrm>
              <a:custGeom>
                <a:avLst/>
                <a:gdLst>
                  <a:gd name="T0" fmla="*/ 0 w 57"/>
                  <a:gd name="T1" fmla="*/ 0 h 37"/>
                  <a:gd name="T2" fmla="*/ 0 w 57"/>
                  <a:gd name="T3" fmla="*/ 36 h 37"/>
                  <a:gd name="T4" fmla="*/ 41 w 57"/>
                  <a:gd name="T5" fmla="*/ 36 h 37"/>
                  <a:gd name="T6" fmla="*/ 56 w 57"/>
                  <a:gd name="T7" fmla="*/ 35 h 37"/>
                  <a:gd name="T8" fmla="*/ 55 w 57"/>
                  <a:gd name="T9" fmla="*/ 0 h 37"/>
                  <a:gd name="T10" fmla="*/ 33 w 57"/>
                  <a:gd name="T11" fmla="*/ 0 h 37"/>
                  <a:gd name="T12" fmla="*/ 0 w 57"/>
                  <a:gd name="T13" fmla="*/ 0 h 37"/>
                  <a:gd name="T14" fmla="*/ 0 60000 65536"/>
                  <a:gd name="T15" fmla="*/ 0 60000 65536"/>
                  <a:gd name="T16" fmla="*/ 0 60000 65536"/>
                  <a:gd name="T17" fmla="*/ 0 60000 65536"/>
                  <a:gd name="T18" fmla="*/ 0 60000 65536"/>
                  <a:gd name="T19" fmla="*/ 0 60000 65536"/>
                  <a:gd name="T20" fmla="*/ 0 60000 65536"/>
                  <a:gd name="T21" fmla="*/ 0 w 57"/>
                  <a:gd name="T22" fmla="*/ 0 h 37"/>
                  <a:gd name="T23" fmla="*/ 57 w 57"/>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7" h="37">
                    <a:moveTo>
                      <a:pt x="0" y="0"/>
                    </a:moveTo>
                    <a:lnTo>
                      <a:pt x="0" y="36"/>
                    </a:lnTo>
                    <a:lnTo>
                      <a:pt x="41" y="36"/>
                    </a:lnTo>
                    <a:lnTo>
                      <a:pt x="56" y="35"/>
                    </a:lnTo>
                    <a:lnTo>
                      <a:pt x="55" y="0"/>
                    </a:lnTo>
                    <a:lnTo>
                      <a:pt x="33"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19" name="Freeform 255">
                <a:extLst>
                  <a:ext uri="{FF2B5EF4-FFF2-40B4-BE49-F238E27FC236}">
                    <a16:creationId xmlns:a16="http://schemas.microsoft.com/office/drawing/2014/main" id="{72FA5E53-AC21-4356-9358-77793E71B3DB}"/>
                  </a:ext>
                </a:extLst>
              </p:cNvPr>
              <p:cNvSpPr>
                <a:spLocks/>
              </p:cNvSpPr>
              <p:nvPr/>
            </p:nvSpPr>
            <p:spPr bwMode="auto">
              <a:xfrm>
                <a:off x="534" y="597"/>
                <a:ext cx="55" cy="36"/>
              </a:xfrm>
              <a:custGeom>
                <a:avLst/>
                <a:gdLst>
                  <a:gd name="T0" fmla="*/ 0 w 55"/>
                  <a:gd name="T1" fmla="*/ 0 h 36"/>
                  <a:gd name="T2" fmla="*/ 0 w 55"/>
                  <a:gd name="T3" fmla="*/ 34 h 36"/>
                  <a:gd name="T4" fmla="*/ 53 w 55"/>
                  <a:gd name="T5" fmla="*/ 35 h 36"/>
                  <a:gd name="T6" fmla="*/ 54 w 55"/>
                  <a:gd name="T7" fmla="*/ 10 h 36"/>
                  <a:gd name="T8" fmla="*/ 52 w 55"/>
                  <a:gd name="T9" fmla="*/ 10 h 36"/>
                  <a:gd name="T10" fmla="*/ 52 w 55"/>
                  <a:gd name="T11" fmla="*/ 1 h 36"/>
                  <a:gd name="T12" fmla="*/ 0 w 55"/>
                  <a:gd name="T13" fmla="*/ 0 h 36"/>
                  <a:gd name="T14" fmla="*/ 0 60000 65536"/>
                  <a:gd name="T15" fmla="*/ 0 60000 65536"/>
                  <a:gd name="T16" fmla="*/ 0 60000 65536"/>
                  <a:gd name="T17" fmla="*/ 0 60000 65536"/>
                  <a:gd name="T18" fmla="*/ 0 60000 65536"/>
                  <a:gd name="T19" fmla="*/ 0 60000 65536"/>
                  <a:gd name="T20" fmla="*/ 0 60000 65536"/>
                  <a:gd name="T21" fmla="*/ 0 w 55"/>
                  <a:gd name="T22" fmla="*/ 0 h 36"/>
                  <a:gd name="T23" fmla="*/ 55 w 55"/>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 h="36">
                    <a:moveTo>
                      <a:pt x="0" y="0"/>
                    </a:moveTo>
                    <a:lnTo>
                      <a:pt x="0" y="34"/>
                    </a:lnTo>
                    <a:lnTo>
                      <a:pt x="53" y="35"/>
                    </a:lnTo>
                    <a:lnTo>
                      <a:pt x="54" y="10"/>
                    </a:lnTo>
                    <a:lnTo>
                      <a:pt x="52" y="10"/>
                    </a:lnTo>
                    <a:lnTo>
                      <a:pt x="52" y="1"/>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20" name="Freeform 256">
                <a:extLst>
                  <a:ext uri="{FF2B5EF4-FFF2-40B4-BE49-F238E27FC236}">
                    <a16:creationId xmlns:a16="http://schemas.microsoft.com/office/drawing/2014/main" id="{CF89ED8B-508A-46BC-B414-B8FAEE4E9CA4}"/>
                  </a:ext>
                </a:extLst>
              </p:cNvPr>
              <p:cNvSpPr>
                <a:spLocks/>
              </p:cNvSpPr>
              <p:nvPr/>
            </p:nvSpPr>
            <p:spPr bwMode="auto">
              <a:xfrm>
                <a:off x="534" y="597"/>
                <a:ext cx="57" cy="39"/>
              </a:xfrm>
              <a:custGeom>
                <a:avLst/>
                <a:gdLst>
                  <a:gd name="T0" fmla="*/ 0 w 57"/>
                  <a:gd name="T1" fmla="*/ 0 h 39"/>
                  <a:gd name="T2" fmla="*/ 0 w 57"/>
                  <a:gd name="T3" fmla="*/ 37 h 39"/>
                  <a:gd name="T4" fmla="*/ 55 w 57"/>
                  <a:gd name="T5" fmla="*/ 38 h 39"/>
                  <a:gd name="T6" fmla="*/ 56 w 57"/>
                  <a:gd name="T7" fmla="*/ 11 h 39"/>
                  <a:gd name="T8" fmla="*/ 53 w 57"/>
                  <a:gd name="T9" fmla="*/ 11 h 39"/>
                  <a:gd name="T10" fmla="*/ 54 w 57"/>
                  <a:gd name="T11" fmla="*/ 1 h 39"/>
                  <a:gd name="T12" fmla="*/ 0 w 57"/>
                  <a:gd name="T13" fmla="*/ 0 h 39"/>
                  <a:gd name="T14" fmla="*/ 0 60000 65536"/>
                  <a:gd name="T15" fmla="*/ 0 60000 65536"/>
                  <a:gd name="T16" fmla="*/ 0 60000 65536"/>
                  <a:gd name="T17" fmla="*/ 0 60000 65536"/>
                  <a:gd name="T18" fmla="*/ 0 60000 65536"/>
                  <a:gd name="T19" fmla="*/ 0 60000 65536"/>
                  <a:gd name="T20" fmla="*/ 0 60000 65536"/>
                  <a:gd name="T21" fmla="*/ 0 w 57"/>
                  <a:gd name="T22" fmla="*/ 0 h 39"/>
                  <a:gd name="T23" fmla="*/ 57 w 57"/>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7" h="39">
                    <a:moveTo>
                      <a:pt x="0" y="0"/>
                    </a:moveTo>
                    <a:lnTo>
                      <a:pt x="0" y="37"/>
                    </a:lnTo>
                    <a:lnTo>
                      <a:pt x="55" y="38"/>
                    </a:lnTo>
                    <a:lnTo>
                      <a:pt x="56" y="11"/>
                    </a:lnTo>
                    <a:lnTo>
                      <a:pt x="53" y="11"/>
                    </a:lnTo>
                    <a:lnTo>
                      <a:pt x="54" y="1"/>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21" name="Freeform 257">
                <a:extLst>
                  <a:ext uri="{FF2B5EF4-FFF2-40B4-BE49-F238E27FC236}">
                    <a16:creationId xmlns:a16="http://schemas.microsoft.com/office/drawing/2014/main" id="{6D53C5ED-AFA3-48DB-A1E1-1E194EFD10EB}"/>
                  </a:ext>
                </a:extLst>
              </p:cNvPr>
              <p:cNvSpPr>
                <a:spLocks/>
              </p:cNvSpPr>
              <p:nvPr/>
            </p:nvSpPr>
            <p:spPr bwMode="auto">
              <a:xfrm>
                <a:off x="752" y="766"/>
                <a:ext cx="63" cy="50"/>
              </a:xfrm>
              <a:custGeom>
                <a:avLst/>
                <a:gdLst>
                  <a:gd name="T0" fmla="*/ 0 w 63"/>
                  <a:gd name="T1" fmla="*/ 0 h 50"/>
                  <a:gd name="T2" fmla="*/ 0 w 63"/>
                  <a:gd name="T3" fmla="*/ 9 h 50"/>
                  <a:gd name="T4" fmla="*/ 11 w 63"/>
                  <a:gd name="T5" fmla="*/ 9 h 50"/>
                  <a:gd name="T6" fmla="*/ 10 w 63"/>
                  <a:gd name="T7" fmla="*/ 48 h 50"/>
                  <a:gd name="T8" fmla="*/ 23 w 63"/>
                  <a:gd name="T9" fmla="*/ 49 h 50"/>
                  <a:gd name="T10" fmla="*/ 26 w 63"/>
                  <a:gd name="T11" fmla="*/ 45 h 50"/>
                  <a:gd name="T12" fmla="*/ 42 w 63"/>
                  <a:gd name="T13" fmla="*/ 45 h 50"/>
                  <a:gd name="T14" fmla="*/ 44 w 63"/>
                  <a:gd name="T15" fmla="*/ 40 h 50"/>
                  <a:gd name="T16" fmla="*/ 51 w 63"/>
                  <a:gd name="T17" fmla="*/ 37 h 50"/>
                  <a:gd name="T18" fmla="*/ 52 w 63"/>
                  <a:gd name="T19" fmla="*/ 34 h 50"/>
                  <a:gd name="T20" fmla="*/ 51 w 63"/>
                  <a:gd name="T21" fmla="*/ 33 h 50"/>
                  <a:gd name="T22" fmla="*/ 55 w 63"/>
                  <a:gd name="T23" fmla="*/ 28 h 50"/>
                  <a:gd name="T24" fmla="*/ 58 w 63"/>
                  <a:gd name="T25" fmla="*/ 28 h 50"/>
                  <a:gd name="T26" fmla="*/ 62 w 63"/>
                  <a:gd name="T27" fmla="*/ 25 h 50"/>
                  <a:gd name="T28" fmla="*/ 62 w 63"/>
                  <a:gd name="T29" fmla="*/ 8 h 50"/>
                  <a:gd name="T30" fmla="*/ 53 w 63"/>
                  <a:gd name="T31" fmla="*/ 8 h 50"/>
                  <a:gd name="T32" fmla="*/ 47 w 63"/>
                  <a:gd name="T33" fmla="*/ 4 h 50"/>
                  <a:gd name="T34" fmla="*/ 46 w 63"/>
                  <a:gd name="T35" fmla="*/ 0 h 50"/>
                  <a:gd name="T36" fmla="*/ 0 w 63"/>
                  <a:gd name="T37" fmla="*/ 0 h 5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3"/>
                  <a:gd name="T58" fmla="*/ 0 h 50"/>
                  <a:gd name="T59" fmla="*/ 63 w 63"/>
                  <a:gd name="T60" fmla="*/ 50 h 5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3" h="50">
                    <a:moveTo>
                      <a:pt x="0" y="0"/>
                    </a:moveTo>
                    <a:lnTo>
                      <a:pt x="0" y="9"/>
                    </a:lnTo>
                    <a:lnTo>
                      <a:pt x="11" y="9"/>
                    </a:lnTo>
                    <a:lnTo>
                      <a:pt x="10" y="48"/>
                    </a:lnTo>
                    <a:lnTo>
                      <a:pt x="23" y="49"/>
                    </a:lnTo>
                    <a:lnTo>
                      <a:pt x="26" y="45"/>
                    </a:lnTo>
                    <a:lnTo>
                      <a:pt x="42" y="45"/>
                    </a:lnTo>
                    <a:lnTo>
                      <a:pt x="44" y="40"/>
                    </a:lnTo>
                    <a:lnTo>
                      <a:pt x="51" y="37"/>
                    </a:lnTo>
                    <a:lnTo>
                      <a:pt x="52" y="34"/>
                    </a:lnTo>
                    <a:lnTo>
                      <a:pt x="51" y="33"/>
                    </a:lnTo>
                    <a:lnTo>
                      <a:pt x="55" y="28"/>
                    </a:lnTo>
                    <a:lnTo>
                      <a:pt x="58" y="28"/>
                    </a:lnTo>
                    <a:lnTo>
                      <a:pt x="62" y="25"/>
                    </a:lnTo>
                    <a:lnTo>
                      <a:pt x="62" y="8"/>
                    </a:lnTo>
                    <a:lnTo>
                      <a:pt x="53" y="8"/>
                    </a:lnTo>
                    <a:lnTo>
                      <a:pt x="47" y="4"/>
                    </a:lnTo>
                    <a:lnTo>
                      <a:pt x="46"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22" name="Freeform 258">
                <a:extLst>
                  <a:ext uri="{FF2B5EF4-FFF2-40B4-BE49-F238E27FC236}">
                    <a16:creationId xmlns:a16="http://schemas.microsoft.com/office/drawing/2014/main" id="{8B0B6467-EC75-427D-835D-5EF299CB12DB}"/>
                  </a:ext>
                </a:extLst>
              </p:cNvPr>
              <p:cNvSpPr>
                <a:spLocks/>
              </p:cNvSpPr>
              <p:nvPr/>
            </p:nvSpPr>
            <p:spPr bwMode="auto">
              <a:xfrm>
                <a:off x="752" y="766"/>
                <a:ext cx="65" cy="52"/>
              </a:xfrm>
              <a:custGeom>
                <a:avLst/>
                <a:gdLst>
                  <a:gd name="T0" fmla="*/ 0 w 65"/>
                  <a:gd name="T1" fmla="*/ 0 h 52"/>
                  <a:gd name="T2" fmla="*/ 0 w 65"/>
                  <a:gd name="T3" fmla="*/ 9 h 52"/>
                  <a:gd name="T4" fmla="*/ 11 w 65"/>
                  <a:gd name="T5" fmla="*/ 9 h 52"/>
                  <a:gd name="T6" fmla="*/ 10 w 65"/>
                  <a:gd name="T7" fmla="*/ 50 h 52"/>
                  <a:gd name="T8" fmla="*/ 24 w 65"/>
                  <a:gd name="T9" fmla="*/ 51 h 52"/>
                  <a:gd name="T10" fmla="*/ 27 w 65"/>
                  <a:gd name="T11" fmla="*/ 47 h 52"/>
                  <a:gd name="T12" fmla="*/ 43 w 65"/>
                  <a:gd name="T13" fmla="*/ 47 h 52"/>
                  <a:gd name="T14" fmla="*/ 46 w 65"/>
                  <a:gd name="T15" fmla="*/ 41 h 52"/>
                  <a:gd name="T16" fmla="*/ 53 w 65"/>
                  <a:gd name="T17" fmla="*/ 39 h 52"/>
                  <a:gd name="T18" fmla="*/ 53 w 65"/>
                  <a:gd name="T19" fmla="*/ 36 h 52"/>
                  <a:gd name="T20" fmla="*/ 53 w 65"/>
                  <a:gd name="T21" fmla="*/ 34 h 52"/>
                  <a:gd name="T22" fmla="*/ 57 w 65"/>
                  <a:gd name="T23" fmla="*/ 29 h 52"/>
                  <a:gd name="T24" fmla="*/ 60 w 65"/>
                  <a:gd name="T25" fmla="*/ 30 h 52"/>
                  <a:gd name="T26" fmla="*/ 64 w 65"/>
                  <a:gd name="T27" fmla="*/ 26 h 52"/>
                  <a:gd name="T28" fmla="*/ 64 w 65"/>
                  <a:gd name="T29" fmla="*/ 8 h 52"/>
                  <a:gd name="T30" fmla="*/ 55 w 65"/>
                  <a:gd name="T31" fmla="*/ 8 h 52"/>
                  <a:gd name="T32" fmla="*/ 48 w 65"/>
                  <a:gd name="T33" fmla="*/ 4 h 52"/>
                  <a:gd name="T34" fmla="*/ 47 w 65"/>
                  <a:gd name="T35" fmla="*/ 0 h 52"/>
                  <a:gd name="T36" fmla="*/ 0 w 65"/>
                  <a:gd name="T37" fmla="*/ 0 h 5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5"/>
                  <a:gd name="T58" fmla="*/ 0 h 52"/>
                  <a:gd name="T59" fmla="*/ 65 w 65"/>
                  <a:gd name="T60" fmla="*/ 52 h 5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5" h="52">
                    <a:moveTo>
                      <a:pt x="0" y="0"/>
                    </a:moveTo>
                    <a:lnTo>
                      <a:pt x="0" y="9"/>
                    </a:lnTo>
                    <a:lnTo>
                      <a:pt x="11" y="9"/>
                    </a:lnTo>
                    <a:lnTo>
                      <a:pt x="10" y="50"/>
                    </a:lnTo>
                    <a:lnTo>
                      <a:pt x="24" y="51"/>
                    </a:lnTo>
                    <a:lnTo>
                      <a:pt x="27" y="47"/>
                    </a:lnTo>
                    <a:lnTo>
                      <a:pt x="43" y="47"/>
                    </a:lnTo>
                    <a:lnTo>
                      <a:pt x="46" y="41"/>
                    </a:lnTo>
                    <a:lnTo>
                      <a:pt x="53" y="39"/>
                    </a:lnTo>
                    <a:lnTo>
                      <a:pt x="53" y="36"/>
                    </a:lnTo>
                    <a:lnTo>
                      <a:pt x="53" y="34"/>
                    </a:lnTo>
                    <a:lnTo>
                      <a:pt x="57" y="29"/>
                    </a:lnTo>
                    <a:lnTo>
                      <a:pt x="60" y="30"/>
                    </a:lnTo>
                    <a:lnTo>
                      <a:pt x="64" y="26"/>
                    </a:lnTo>
                    <a:lnTo>
                      <a:pt x="64" y="8"/>
                    </a:lnTo>
                    <a:lnTo>
                      <a:pt x="55" y="8"/>
                    </a:lnTo>
                    <a:lnTo>
                      <a:pt x="48" y="4"/>
                    </a:lnTo>
                    <a:lnTo>
                      <a:pt x="47"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23" name="Freeform 259">
                <a:extLst>
                  <a:ext uri="{FF2B5EF4-FFF2-40B4-BE49-F238E27FC236}">
                    <a16:creationId xmlns:a16="http://schemas.microsoft.com/office/drawing/2014/main" id="{A4CA4964-3446-468B-9A41-D97DA6FCF577}"/>
                  </a:ext>
                </a:extLst>
              </p:cNvPr>
              <p:cNvSpPr>
                <a:spLocks/>
              </p:cNvSpPr>
              <p:nvPr/>
            </p:nvSpPr>
            <p:spPr bwMode="auto">
              <a:xfrm>
                <a:off x="644" y="497"/>
                <a:ext cx="74" cy="56"/>
              </a:xfrm>
              <a:custGeom>
                <a:avLst/>
                <a:gdLst>
                  <a:gd name="T0" fmla="*/ 0 w 74"/>
                  <a:gd name="T1" fmla="*/ 0 h 56"/>
                  <a:gd name="T2" fmla="*/ 0 w 74"/>
                  <a:gd name="T3" fmla="*/ 54 h 56"/>
                  <a:gd name="T4" fmla="*/ 73 w 74"/>
                  <a:gd name="T5" fmla="*/ 55 h 56"/>
                  <a:gd name="T6" fmla="*/ 73 w 74"/>
                  <a:gd name="T7" fmla="*/ 19 h 56"/>
                  <a:gd name="T8" fmla="*/ 55 w 74"/>
                  <a:gd name="T9" fmla="*/ 20 h 56"/>
                  <a:gd name="T10" fmla="*/ 55 w 74"/>
                  <a:gd name="T11" fmla="*/ 1 h 56"/>
                  <a:gd name="T12" fmla="*/ 0 w 74"/>
                  <a:gd name="T13" fmla="*/ 0 h 56"/>
                  <a:gd name="T14" fmla="*/ 0 60000 65536"/>
                  <a:gd name="T15" fmla="*/ 0 60000 65536"/>
                  <a:gd name="T16" fmla="*/ 0 60000 65536"/>
                  <a:gd name="T17" fmla="*/ 0 60000 65536"/>
                  <a:gd name="T18" fmla="*/ 0 60000 65536"/>
                  <a:gd name="T19" fmla="*/ 0 60000 65536"/>
                  <a:gd name="T20" fmla="*/ 0 60000 65536"/>
                  <a:gd name="T21" fmla="*/ 0 w 74"/>
                  <a:gd name="T22" fmla="*/ 0 h 56"/>
                  <a:gd name="T23" fmla="*/ 74 w 74"/>
                  <a:gd name="T24" fmla="*/ 56 h 5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4" h="56">
                    <a:moveTo>
                      <a:pt x="0" y="0"/>
                    </a:moveTo>
                    <a:lnTo>
                      <a:pt x="0" y="54"/>
                    </a:lnTo>
                    <a:lnTo>
                      <a:pt x="73" y="55"/>
                    </a:lnTo>
                    <a:lnTo>
                      <a:pt x="73" y="19"/>
                    </a:lnTo>
                    <a:lnTo>
                      <a:pt x="55" y="20"/>
                    </a:lnTo>
                    <a:lnTo>
                      <a:pt x="55" y="1"/>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24" name="Freeform 260">
                <a:extLst>
                  <a:ext uri="{FF2B5EF4-FFF2-40B4-BE49-F238E27FC236}">
                    <a16:creationId xmlns:a16="http://schemas.microsoft.com/office/drawing/2014/main" id="{52B27DFE-89B7-4AC2-BA47-C3E5CEA5B4EC}"/>
                  </a:ext>
                </a:extLst>
              </p:cNvPr>
              <p:cNvSpPr>
                <a:spLocks/>
              </p:cNvSpPr>
              <p:nvPr/>
            </p:nvSpPr>
            <p:spPr bwMode="auto">
              <a:xfrm>
                <a:off x="644" y="497"/>
                <a:ext cx="76" cy="57"/>
              </a:xfrm>
              <a:custGeom>
                <a:avLst/>
                <a:gdLst>
                  <a:gd name="T0" fmla="*/ 0 w 76"/>
                  <a:gd name="T1" fmla="*/ 0 h 57"/>
                  <a:gd name="T2" fmla="*/ 0 w 76"/>
                  <a:gd name="T3" fmla="*/ 55 h 57"/>
                  <a:gd name="T4" fmla="*/ 75 w 76"/>
                  <a:gd name="T5" fmla="*/ 56 h 57"/>
                  <a:gd name="T6" fmla="*/ 75 w 76"/>
                  <a:gd name="T7" fmla="*/ 19 h 57"/>
                  <a:gd name="T8" fmla="*/ 56 w 76"/>
                  <a:gd name="T9" fmla="*/ 20 h 57"/>
                  <a:gd name="T10" fmla="*/ 56 w 76"/>
                  <a:gd name="T11" fmla="*/ 1 h 57"/>
                  <a:gd name="T12" fmla="*/ 0 w 76"/>
                  <a:gd name="T13" fmla="*/ 0 h 57"/>
                  <a:gd name="T14" fmla="*/ 0 60000 65536"/>
                  <a:gd name="T15" fmla="*/ 0 60000 65536"/>
                  <a:gd name="T16" fmla="*/ 0 60000 65536"/>
                  <a:gd name="T17" fmla="*/ 0 60000 65536"/>
                  <a:gd name="T18" fmla="*/ 0 60000 65536"/>
                  <a:gd name="T19" fmla="*/ 0 60000 65536"/>
                  <a:gd name="T20" fmla="*/ 0 60000 65536"/>
                  <a:gd name="T21" fmla="*/ 0 w 76"/>
                  <a:gd name="T22" fmla="*/ 0 h 57"/>
                  <a:gd name="T23" fmla="*/ 76 w 76"/>
                  <a:gd name="T24" fmla="*/ 57 h 5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 h="57">
                    <a:moveTo>
                      <a:pt x="0" y="0"/>
                    </a:moveTo>
                    <a:lnTo>
                      <a:pt x="0" y="55"/>
                    </a:lnTo>
                    <a:lnTo>
                      <a:pt x="75" y="56"/>
                    </a:lnTo>
                    <a:lnTo>
                      <a:pt x="75" y="19"/>
                    </a:lnTo>
                    <a:lnTo>
                      <a:pt x="56" y="20"/>
                    </a:lnTo>
                    <a:lnTo>
                      <a:pt x="56" y="1"/>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25" name="Freeform 261">
                <a:extLst>
                  <a:ext uri="{FF2B5EF4-FFF2-40B4-BE49-F238E27FC236}">
                    <a16:creationId xmlns:a16="http://schemas.microsoft.com/office/drawing/2014/main" id="{319CF9E6-D780-43F8-94A5-F813BC1F3988}"/>
                  </a:ext>
                </a:extLst>
              </p:cNvPr>
              <p:cNvSpPr>
                <a:spLocks/>
              </p:cNvSpPr>
              <p:nvPr/>
            </p:nvSpPr>
            <p:spPr bwMode="auto">
              <a:xfrm>
                <a:off x="847" y="618"/>
                <a:ext cx="86" cy="45"/>
              </a:xfrm>
              <a:custGeom>
                <a:avLst/>
                <a:gdLst>
                  <a:gd name="T0" fmla="*/ 0 w 86"/>
                  <a:gd name="T1" fmla="*/ 0 h 45"/>
                  <a:gd name="T2" fmla="*/ 1 w 86"/>
                  <a:gd name="T3" fmla="*/ 35 h 45"/>
                  <a:gd name="T4" fmla="*/ 54 w 86"/>
                  <a:gd name="T5" fmla="*/ 35 h 45"/>
                  <a:gd name="T6" fmla="*/ 54 w 86"/>
                  <a:gd name="T7" fmla="*/ 44 h 45"/>
                  <a:gd name="T8" fmla="*/ 85 w 86"/>
                  <a:gd name="T9" fmla="*/ 43 h 45"/>
                  <a:gd name="T10" fmla="*/ 85 w 86"/>
                  <a:gd name="T11" fmla="*/ 36 h 45"/>
                  <a:gd name="T12" fmla="*/ 83 w 86"/>
                  <a:gd name="T13" fmla="*/ 36 h 45"/>
                  <a:gd name="T14" fmla="*/ 83 w 86"/>
                  <a:gd name="T15" fmla="*/ 34 h 45"/>
                  <a:gd name="T16" fmla="*/ 85 w 86"/>
                  <a:gd name="T17" fmla="*/ 33 h 45"/>
                  <a:gd name="T18" fmla="*/ 84 w 86"/>
                  <a:gd name="T19" fmla="*/ 17 h 45"/>
                  <a:gd name="T20" fmla="*/ 53 w 86"/>
                  <a:gd name="T21" fmla="*/ 17 h 45"/>
                  <a:gd name="T22" fmla="*/ 36 w 86"/>
                  <a:gd name="T23" fmla="*/ 16 h 45"/>
                  <a:gd name="T24" fmla="*/ 37 w 86"/>
                  <a:gd name="T25" fmla="*/ 9 h 45"/>
                  <a:gd name="T26" fmla="*/ 21 w 86"/>
                  <a:gd name="T27" fmla="*/ 9 h 45"/>
                  <a:gd name="T28" fmla="*/ 21 w 86"/>
                  <a:gd name="T29" fmla="*/ 1 h 45"/>
                  <a:gd name="T30" fmla="*/ 0 w 86"/>
                  <a:gd name="T31" fmla="*/ 0 h 4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6"/>
                  <a:gd name="T49" fmla="*/ 0 h 45"/>
                  <a:gd name="T50" fmla="*/ 86 w 86"/>
                  <a:gd name="T51" fmla="*/ 45 h 4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6" h="45">
                    <a:moveTo>
                      <a:pt x="0" y="0"/>
                    </a:moveTo>
                    <a:lnTo>
                      <a:pt x="1" y="35"/>
                    </a:lnTo>
                    <a:lnTo>
                      <a:pt x="54" y="35"/>
                    </a:lnTo>
                    <a:lnTo>
                      <a:pt x="54" y="44"/>
                    </a:lnTo>
                    <a:lnTo>
                      <a:pt x="85" y="43"/>
                    </a:lnTo>
                    <a:lnTo>
                      <a:pt x="85" y="36"/>
                    </a:lnTo>
                    <a:lnTo>
                      <a:pt x="83" y="36"/>
                    </a:lnTo>
                    <a:lnTo>
                      <a:pt x="83" y="34"/>
                    </a:lnTo>
                    <a:lnTo>
                      <a:pt x="85" y="33"/>
                    </a:lnTo>
                    <a:lnTo>
                      <a:pt x="84" y="17"/>
                    </a:lnTo>
                    <a:lnTo>
                      <a:pt x="53" y="17"/>
                    </a:lnTo>
                    <a:lnTo>
                      <a:pt x="36" y="16"/>
                    </a:lnTo>
                    <a:lnTo>
                      <a:pt x="37" y="9"/>
                    </a:lnTo>
                    <a:lnTo>
                      <a:pt x="21" y="9"/>
                    </a:lnTo>
                    <a:lnTo>
                      <a:pt x="21" y="1"/>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26" name="Freeform 262">
                <a:extLst>
                  <a:ext uri="{FF2B5EF4-FFF2-40B4-BE49-F238E27FC236}">
                    <a16:creationId xmlns:a16="http://schemas.microsoft.com/office/drawing/2014/main" id="{E73B4D47-FDCC-43C9-BFE0-9FF1575842C7}"/>
                  </a:ext>
                </a:extLst>
              </p:cNvPr>
              <p:cNvSpPr>
                <a:spLocks/>
              </p:cNvSpPr>
              <p:nvPr/>
            </p:nvSpPr>
            <p:spPr bwMode="auto">
              <a:xfrm>
                <a:off x="847" y="618"/>
                <a:ext cx="89" cy="47"/>
              </a:xfrm>
              <a:custGeom>
                <a:avLst/>
                <a:gdLst>
                  <a:gd name="T0" fmla="*/ 0 w 89"/>
                  <a:gd name="T1" fmla="*/ 0 h 47"/>
                  <a:gd name="T2" fmla="*/ 1 w 89"/>
                  <a:gd name="T3" fmla="*/ 37 h 47"/>
                  <a:gd name="T4" fmla="*/ 56 w 89"/>
                  <a:gd name="T5" fmla="*/ 37 h 47"/>
                  <a:gd name="T6" fmla="*/ 56 w 89"/>
                  <a:gd name="T7" fmla="*/ 46 h 47"/>
                  <a:gd name="T8" fmla="*/ 88 w 89"/>
                  <a:gd name="T9" fmla="*/ 45 h 47"/>
                  <a:gd name="T10" fmla="*/ 88 w 89"/>
                  <a:gd name="T11" fmla="*/ 37 h 47"/>
                  <a:gd name="T12" fmla="*/ 86 w 89"/>
                  <a:gd name="T13" fmla="*/ 38 h 47"/>
                  <a:gd name="T14" fmla="*/ 86 w 89"/>
                  <a:gd name="T15" fmla="*/ 35 h 47"/>
                  <a:gd name="T16" fmla="*/ 88 w 89"/>
                  <a:gd name="T17" fmla="*/ 35 h 47"/>
                  <a:gd name="T18" fmla="*/ 87 w 89"/>
                  <a:gd name="T19" fmla="*/ 17 h 47"/>
                  <a:gd name="T20" fmla="*/ 55 w 89"/>
                  <a:gd name="T21" fmla="*/ 18 h 47"/>
                  <a:gd name="T22" fmla="*/ 37 w 89"/>
                  <a:gd name="T23" fmla="*/ 17 h 47"/>
                  <a:gd name="T24" fmla="*/ 38 w 89"/>
                  <a:gd name="T25" fmla="*/ 10 h 47"/>
                  <a:gd name="T26" fmla="*/ 21 w 89"/>
                  <a:gd name="T27" fmla="*/ 9 h 47"/>
                  <a:gd name="T28" fmla="*/ 22 w 89"/>
                  <a:gd name="T29" fmla="*/ 1 h 47"/>
                  <a:gd name="T30" fmla="*/ 0 w 89"/>
                  <a:gd name="T31" fmla="*/ 0 h 4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9"/>
                  <a:gd name="T49" fmla="*/ 0 h 47"/>
                  <a:gd name="T50" fmla="*/ 89 w 89"/>
                  <a:gd name="T51" fmla="*/ 47 h 4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9" h="47">
                    <a:moveTo>
                      <a:pt x="0" y="0"/>
                    </a:moveTo>
                    <a:lnTo>
                      <a:pt x="1" y="37"/>
                    </a:lnTo>
                    <a:lnTo>
                      <a:pt x="56" y="37"/>
                    </a:lnTo>
                    <a:lnTo>
                      <a:pt x="56" y="46"/>
                    </a:lnTo>
                    <a:lnTo>
                      <a:pt x="88" y="45"/>
                    </a:lnTo>
                    <a:lnTo>
                      <a:pt x="88" y="37"/>
                    </a:lnTo>
                    <a:lnTo>
                      <a:pt x="86" y="38"/>
                    </a:lnTo>
                    <a:lnTo>
                      <a:pt x="86" y="35"/>
                    </a:lnTo>
                    <a:lnTo>
                      <a:pt x="88" y="35"/>
                    </a:lnTo>
                    <a:lnTo>
                      <a:pt x="87" y="17"/>
                    </a:lnTo>
                    <a:lnTo>
                      <a:pt x="55" y="18"/>
                    </a:lnTo>
                    <a:lnTo>
                      <a:pt x="37" y="17"/>
                    </a:lnTo>
                    <a:lnTo>
                      <a:pt x="38" y="10"/>
                    </a:lnTo>
                    <a:lnTo>
                      <a:pt x="21" y="9"/>
                    </a:lnTo>
                    <a:lnTo>
                      <a:pt x="22" y="1"/>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27" name="Freeform 263">
                <a:extLst>
                  <a:ext uri="{FF2B5EF4-FFF2-40B4-BE49-F238E27FC236}">
                    <a16:creationId xmlns:a16="http://schemas.microsoft.com/office/drawing/2014/main" id="{24B455BF-A979-4F02-8753-C5C4062B6EC2}"/>
                  </a:ext>
                </a:extLst>
              </p:cNvPr>
              <p:cNvSpPr>
                <a:spLocks/>
              </p:cNvSpPr>
              <p:nvPr/>
            </p:nvSpPr>
            <p:spPr bwMode="auto">
              <a:xfrm>
                <a:off x="943" y="736"/>
                <a:ext cx="43" cy="38"/>
              </a:xfrm>
              <a:custGeom>
                <a:avLst/>
                <a:gdLst>
                  <a:gd name="T0" fmla="*/ 0 w 43"/>
                  <a:gd name="T1" fmla="*/ 1 h 38"/>
                  <a:gd name="T2" fmla="*/ 1 w 43"/>
                  <a:gd name="T3" fmla="*/ 37 h 38"/>
                  <a:gd name="T4" fmla="*/ 12 w 43"/>
                  <a:gd name="T5" fmla="*/ 37 h 38"/>
                  <a:gd name="T6" fmla="*/ 35 w 43"/>
                  <a:gd name="T7" fmla="*/ 37 h 38"/>
                  <a:gd name="T8" fmla="*/ 37 w 43"/>
                  <a:gd name="T9" fmla="*/ 27 h 38"/>
                  <a:gd name="T10" fmla="*/ 42 w 43"/>
                  <a:gd name="T11" fmla="*/ 17 h 38"/>
                  <a:gd name="T12" fmla="*/ 38 w 43"/>
                  <a:gd name="T13" fmla="*/ 3 h 38"/>
                  <a:gd name="T14" fmla="*/ 39 w 43"/>
                  <a:gd name="T15" fmla="*/ 0 h 38"/>
                  <a:gd name="T16" fmla="*/ 10 w 43"/>
                  <a:gd name="T17" fmla="*/ 1 h 38"/>
                  <a:gd name="T18" fmla="*/ 0 w 43"/>
                  <a:gd name="T19" fmla="*/ 1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3"/>
                  <a:gd name="T31" fmla="*/ 0 h 38"/>
                  <a:gd name="T32" fmla="*/ 43 w 43"/>
                  <a:gd name="T33" fmla="*/ 38 h 3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3" h="38">
                    <a:moveTo>
                      <a:pt x="0" y="1"/>
                    </a:moveTo>
                    <a:lnTo>
                      <a:pt x="1" y="37"/>
                    </a:lnTo>
                    <a:lnTo>
                      <a:pt x="12" y="37"/>
                    </a:lnTo>
                    <a:lnTo>
                      <a:pt x="35" y="37"/>
                    </a:lnTo>
                    <a:lnTo>
                      <a:pt x="37" y="27"/>
                    </a:lnTo>
                    <a:lnTo>
                      <a:pt x="42" y="17"/>
                    </a:lnTo>
                    <a:lnTo>
                      <a:pt x="38" y="3"/>
                    </a:lnTo>
                    <a:lnTo>
                      <a:pt x="39" y="0"/>
                    </a:lnTo>
                    <a:lnTo>
                      <a:pt x="10" y="1"/>
                    </a:lnTo>
                    <a:lnTo>
                      <a:pt x="0" y="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28" name="Freeform 264">
                <a:extLst>
                  <a:ext uri="{FF2B5EF4-FFF2-40B4-BE49-F238E27FC236}">
                    <a16:creationId xmlns:a16="http://schemas.microsoft.com/office/drawing/2014/main" id="{4AADE988-7D90-4550-8556-2D17F3700B0C}"/>
                  </a:ext>
                </a:extLst>
              </p:cNvPr>
              <p:cNvSpPr>
                <a:spLocks/>
              </p:cNvSpPr>
              <p:nvPr/>
            </p:nvSpPr>
            <p:spPr bwMode="auto">
              <a:xfrm>
                <a:off x="943" y="736"/>
                <a:ext cx="46" cy="39"/>
              </a:xfrm>
              <a:custGeom>
                <a:avLst/>
                <a:gdLst>
                  <a:gd name="T0" fmla="*/ 0 w 46"/>
                  <a:gd name="T1" fmla="*/ 1 h 39"/>
                  <a:gd name="T2" fmla="*/ 1 w 46"/>
                  <a:gd name="T3" fmla="*/ 38 h 39"/>
                  <a:gd name="T4" fmla="*/ 13 w 46"/>
                  <a:gd name="T5" fmla="*/ 38 h 39"/>
                  <a:gd name="T6" fmla="*/ 38 w 46"/>
                  <a:gd name="T7" fmla="*/ 38 h 39"/>
                  <a:gd name="T8" fmla="*/ 39 w 46"/>
                  <a:gd name="T9" fmla="*/ 28 h 39"/>
                  <a:gd name="T10" fmla="*/ 45 w 46"/>
                  <a:gd name="T11" fmla="*/ 18 h 39"/>
                  <a:gd name="T12" fmla="*/ 41 w 46"/>
                  <a:gd name="T13" fmla="*/ 3 h 39"/>
                  <a:gd name="T14" fmla="*/ 42 w 46"/>
                  <a:gd name="T15" fmla="*/ 0 h 39"/>
                  <a:gd name="T16" fmla="*/ 11 w 46"/>
                  <a:gd name="T17" fmla="*/ 1 h 39"/>
                  <a:gd name="T18" fmla="*/ 0 w 46"/>
                  <a:gd name="T19" fmla="*/ 1 h 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6"/>
                  <a:gd name="T31" fmla="*/ 0 h 39"/>
                  <a:gd name="T32" fmla="*/ 46 w 46"/>
                  <a:gd name="T33" fmla="*/ 39 h 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6" h="39">
                    <a:moveTo>
                      <a:pt x="0" y="1"/>
                    </a:moveTo>
                    <a:lnTo>
                      <a:pt x="1" y="38"/>
                    </a:lnTo>
                    <a:lnTo>
                      <a:pt x="13" y="38"/>
                    </a:lnTo>
                    <a:lnTo>
                      <a:pt x="38" y="38"/>
                    </a:lnTo>
                    <a:lnTo>
                      <a:pt x="39" y="28"/>
                    </a:lnTo>
                    <a:lnTo>
                      <a:pt x="45" y="18"/>
                    </a:lnTo>
                    <a:lnTo>
                      <a:pt x="41" y="3"/>
                    </a:lnTo>
                    <a:lnTo>
                      <a:pt x="42" y="0"/>
                    </a:lnTo>
                    <a:lnTo>
                      <a:pt x="11" y="1"/>
                    </a:lnTo>
                    <a:lnTo>
                      <a:pt x="0" y="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29" name="Freeform 265">
                <a:extLst>
                  <a:ext uri="{FF2B5EF4-FFF2-40B4-BE49-F238E27FC236}">
                    <a16:creationId xmlns:a16="http://schemas.microsoft.com/office/drawing/2014/main" id="{C968CB74-E880-4E71-A796-2F88D0FA305B}"/>
                  </a:ext>
                </a:extLst>
              </p:cNvPr>
              <p:cNvSpPr>
                <a:spLocks/>
              </p:cNvSpPr>
              <p:nvPr/>
            </p:nvSpPr>
            <p:spPr bwMode="auto">
              <a:xfrm>
                <a:off x="697" y="580"/>
                <a:ext cx="77" cy="36"/>
              </a:xfrm>
              <a:custGeom>
                <a:avLst/>
                <a:gdLst>
                  <a:gd name="T0" fmla="*/ 0 w 77"/>
                  <a:gd name="T1" fmla="*/ 2 h 36"/>
                  <a:gd name="T2" fmla="*/ 0 w 77"/>
                  <a:gd name="T3" fmla="*/ 8 h 36"/>
                  <a:gd name="T4" fmla="*/ 1 w 77"/>
                  <a:gd name="T5" fmla="*/ 35 h 36"/>
                  <a:gd name="T6" fmla="*/ 53 w 77"/>
                  <a:gd name="T7" fmla="*/ 35 h 36"/>
                  <a:gd name="T8" fmla="*/ 63 w 77"/>
                  <a:gd name="T9" fmla="*/ 35 h 36"/>
                  <a:gd name="T10" fmla="*/ 63 w 77"/>
                  <a:gd name="T11" fmla="*/ 27 h 36"/>
                  <a:gd name="T12" fmla="*/ 76 w 77"/>
                  <a:gd name="T13" fmla="*/ 26 h 36"/>
                  <a:gd name="T14" fmla="*/ 76 w 77"/>
                  <a:gd name="T15" fmla="*/ 0 h 36"/>
                  <a:gd name="T16" fmla="*/ 22 w 77"/>
                  <a:gd name="T17" fmla="*/ 0 h 36"/>
                  <a:gd name="T18" fmla="*/ 0 w 77"/>
                  <a:gd name="T19" fmla="*/ 2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7"/>
                  <a:gd name="T31" fmla="*/ 0 h 36"/>
                  <a:gd name="T32" fmla="*/ 77 w 77"/>
                  <a:gd name="T33" fmla="*/ 36 h 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7" h="36">
                    <a:moveTo>
                      <a:pt x="0" y="2"/>
                    </a:moveTo>
                    <a:lnTo>
                      <a:pt x="0" y="8"/>
                    </a:lnTo>
                    <a:lnTo>
                      <a:pt x="1" y="35"/>
                    </a:lnTo>
                    <a:lnTo>
                      <a:pt x="53" y="35"/>
                    </a:lnTo>
                    <a:lnTo>
                      <a:pt x="63" y="35"/>
                    </a:lnTo>
                    <a:lnTo>
                      <a:pt x="63" y="27"/>
                    </a:lnTo>
                    <a:lnTo>
                      <a:pt x="76" y="26"/>
                    </a:lnTo>
                    <a:lnTo>
                      <a:pt x="76" y="0"/>
                    </a:lnTo>
                    <a:lnTo>
                      <a:pt x="22" y="0"/>
                    </a:lnTo>
                    <a:lnTo>
                      <a:pt x="0" y="2"/>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30" name="Freeform 266">
                <a:extLst>
                  <a:ext uri="{FF2B5EF4-FFF2-40B4-BE49-F238E27FC236}">
                    <a16:creationId xmlns:a16="http://schemas.microsoft.com/office/drawing/2014/main" id="{BEFC8A54-F87A-469B-BA4E-E9EA77D3AEEF}"/>
                  </a:ext>
                </a:extLst>
              </p:cNvPr>
              <p:cNvSpPr>
                <a:spLocks/>
              </p:cNvSpPr>
              <p:nvPr/>
            </p:nvSpPr>
            <p:spPr bwMode="auto">
              <a:xfrm>
                <a:off x="697" y="580"/>
                <a:ext cx="79" cy="39"/>
              </a:xfrm>
              <a:custGeom>
                <a:avLst/>
                <a:gdLst>
                  <a:gd name="T0" fmla="*/ 0 w 79"/>
                  <a:gd name="T1" fmla="*/ 2 h 39"/>
                  <a:gd name="T2" fmla="*/ 0 w 79"/>
                  <a:gd name="T3" fmla="*/ 9 h 39"/>
                  <a:gd name="T4" fmla="*/ 1 w 79"/>
                  <a:gd name="T5" fmla="*/ 38 h 39"/>
                  <a:gd name="T6" fmla="*/ 55 w 79"/>
                  <a:gd name="T7" fmla="*/ 38 h 39"/>
                  <a:gd name="T8" fmla="*/ 65 w 79"/>
                  <a:gd name="T9" fmla="*/ 38 h 39"/>
                  <a:gd name="T10" fmla="*/ 64 w 79"/>
                  <a:gd name="T11" fmla="*/ 29 h 39"/>
                  <a:gd name="T12" fmla="*/ 78 w 79"/>
                  <a:gd name="T13" fmla="*/ 28 h 39"/>
                  <a:gd name="T14" fmla="*/ 78 w 79"/>
                  <a:gd name="T15" fmla="*/ 0 h 39"/>
                  <a:gd name="T16" fmla="*/ 22 w 79"/>
                  <a:gd name="T17" fmla="*/ 0 h 39"/>
                  <a:gd name="T18" fmla="*/ 0 w 79"/>
                  <a:gd name="T19" fmla="*/ 2 h 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9"/>
                  <a:gd name="T31" fmla="*/ 0 h 39"/>
                  <a:gd name="T32" fmla="*/ 79 w 79"/>
                  <a:gd name="T33" fmla="*/ 39 h 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9" h="39">
                    <a:moveTo>
                      <a:pt x="0" y="2"/>
                    </a:moveTo>
                    <a:lnTo>
                      <a:pt x="0" y="9"/>
                    </a:lnTo>
                    <a:lnTo>
                      <a:pt x="1" y="38"/>
                    </a:lnTo>
                    <a:lnTo>
                      <a:pt x="55" y="38"/>
                    </a:lnTo>
                    <a:lnTo>
                      <a:pt x="65" y="38"/>
                    </a:lnTo>
                    <a:lnTo>
                      <a:pt x="64" y="29"/>
                    </a:lnTo>
                    <a:lnTo>
                      <a:pt x="78" y="28"/>
                    </a:lnTo>
                    <a:lnTo>
                      <a:pt x="78" y="0"/>
                    </a:lnTo>
                    <a:lnTo>
                      <a:pt x="22" y="0"/>
                    </a:lnTo>
                    <a:lnTo>
                      <a:pt x="0" y="2"/>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31" name="Freeform 267">
                <a:extLst>
                  <a:ext uri="{FF2B5EF4-FFF2-40B4-BE49-F238E27FC236}">
                    <a16:creationId xmlns:a16="http://schemas.microsoft.com/office/drawing/2014/main" id="{52A221A4-1E0E-4DB5-ADE6-C947DE26A9B1}"/>
                  </a:ext>
                </a:extLst>
              </p:cNvPr>
              <p:cNvSpPr>
                <a:spLocks/>
              </p:cNvSpPr>
              <p:nvPr/>
            </p:nvSpPr>
            <p:spPr bwMode="auto">
              <a:xfrm>
                <a:off x="635" y="664"/>
                <a:ext cx="39" cy="64"/>
              </a:xfrm>
              <a:custGeom>
                <a:avLst/>
                <a:gdLst>
                  <a:gd name="T0" fmla="*/ 0 w 39"/>
                  <a:gd name="T1" fmla="*/ 40 h 64"/>
                  <a:gd name="T2" fmla="*/ 5 w 39"/>
                  <a:gd name="T3" fmla="*/ 51 h 64"/>
                  <a:gd name="T4" fmla="*/ 5 w 39"/>
                  <a:gd name="T5" fmla="*/ 58 h 64"/>
                  <a:gd name="T6" fmla="*/ 14 w 39"/>
                  <a:gd name="T7" fmla="*/ 62 h 64"/>
                  <a:gd name="T8" fmla="*/ 23 w 39"/>
                  <a:gd name="T9" fmla="*/ 63 h 64"/>
                  <a:gd name="T10" fmla="*/ 23 w 39"/>
                  <a:gd name="T11" fmla="*/ 56 h 64"/>
                  <a:gd name="T12" fmla="*/ 27 w 39"/>
                  <a:gd name="T13" fmla="*/ 54 h 64"/>
                  <a:gd name="T14" fmla="*/ 32 w 39"/>
                  <a:gd name="T15" fmla="*/ 56 h 64"/>
                  <a:gd name="T16" fmla="*/ 33 w 39"/>
                  <a:gd name="T17" fmla="*/ 53 h 64"/>
                  <a:gd name="T18" fmla="*/ 38 w 39"/>
                  <a:gd name="T19" fmla="*/ 53 h 64"/>
                  <a:gd name="T20" fmla="*/ 38 w 39"/>
                  <a:gd name="T21" fmla="*/ 0 h 64"/>
                  <a:gd name="T22" fmla="*/ 8 w 39"/>
                  <a:gd name="T23" fmla="*/ 0 h 64"/>
                  <a:gd name="T24" fmla="*/ 7 w 39"/>
                  <a:gd name="T25" fmla="*/ 35 h 64"/>
                  <a:gd name="T26" fmla="*/ 0 w 39"/>
                  <a:gd name="T27" fmla="*/ 40 h 6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9"/>
                  <a:gd name="T43" fmla="*/ 0 h 64"/>
                  <a:gd name="T44" fmla="*/ 39 w 39"/>
                  <a:gd name="T45" fmla="*/ 64 h 6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9" h="64">
                    <a:moveTo>
                      <a:pt x="0" y="40"/>
                    </a:moveTo>
                    <a:lnTo>
                      <a:pt x="5" y="51"/>
                    </a:lnTo>
                    <a:lnTo>
                      <a:pt x="5" y="58"/>
                    </a:lnTo>
                    <a:lnTo>
                      <a:pt x="14" y="62"/>
                    </a:lnTo>
                    <a:lnTo>
                      <a:pt x="23" y="63"/>
                    </a:lnTo>
                    <a:lnTo>
                      <a:pt x="23" y="56"/>
                    </a:lnTo>
                    <a:lnTo>
                      <a:pt x="27" y="54"/>
                    </a:lnTo>
                    <a:lnTo>
                      <a:pt x="32" y="56"/>
                    </a:lnTo>
                    <a:lnTo>
                      <a:pt x="33" y="53"/>
                    </a:lnTo>
                    <a:lnTo>
                      <a:pt x="38" y="53"/>
                    </a:lnTo>
                    <a:lnTo>
                      <a:pt x="38" y="0"/>
                    </a:lnTo>
                    <a:lnTo>
                      <a:pt x="8" y="0"/>
                    </a:lnTo>
                    <a:lnTo>
                      <a:pt x="7" y="35"/>
                    </a:lnTo>
                    <a:lnTo>
                      <a:pt x="0" y="4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32" name="Freeform 268">
                <a:extLst>
                  <a:ext uri="{FF2B5EF4-FFF2-40B4-BE49-F238E27FC236}">
                    <a16:creationId xmlns:a16="http://schemas.microsoft.com/office/drawing/2014/main" id="{14FA8436-ED2E-411D-9F28-7A975D1F9A8D}"/>
                  </a:ext>
                </a:extLst>
              </p:cNvPr>
              <p:cNvSpPr>
                <a:spLocks/>
              </p:cNvSpPr>
              <p:nvPr/>
            </p:nvSpPr>
            <p:spPr bwMode="auto">
              <a:xfrm>
                <a:off x="635" y="664"/>
                <a:ext cx="41" cy="66"/>
              </a:xfrm>
              <a:custGeom>
                <a:avLst/>
                <a:gdLst>
                  <a:gd name="T0" fmla="*/ 0 w 41"/>
                  <a:gd name="T1" fmla="*/ 41 h 66"/>
                  <a:gd name="T2" fmla="*/ 5 w 41"/>
                  <a:gd name="T3" fmla="*/ 53 h 66"/>
                  <a:gd name="T4" fmla="*/ 5 w 41"/>
                  <a:gd name="T5" fmla="*/ 60 h 66"/>
                  <a:gd name="T6" fmla="*/ 15 w 41"/>
                  <a:gd name="T7" fmla="*/ 64 h 66"/>
                  <a:gd name="T8" fmla="*/ 25 w 41"/>
                  <a:gd name="T9" fmla="*/ 65 h 66"/>
                  <a:gd name="T10" fmla="*/ 24 w 41"/>
                  <a:gd name="T11" fmla="*/ 58 h 66"/>
                  <a:gd name="T12" fmla="*/ 29 w 41"/>
                  <a:gd name="T13" fmla="*/ 56 h 66"/>
                  <a:gd name="T14" fmla="*/ 33 w 41"/>
                  <a:gd name="T15" fmla="*/ 58 h 66"/>
                  <a:gd name="T16" fmla="*/ 35 w 41"/>
                  <a:gd name="T17" fmla="*/ 55 h 66"/>
                  <a:gd name="T18" fmla="*/ 40 w 41"/>
                  <a:gd name="T19" fmla="*/ 54 h 66"/>
                  <a:gd name="T20" fmla="*/ 40 w 41"/>
                  <a:gd name="T21" fmla="*/ 0 h 66"/>
                  <a:gd name="T22" fmla="*/ 8 w 41"/>
                  <a:gd name="T23" fmla="*/ 0 h 66"/>
                  <a:gd name="T24" fmla="*/ 7 w 41"/>
                  <a:gd name="T25" fmla="*/ 37 h 66"/>
                  <a:gd name="T26" fmla="*/ 0 w 41"/>
                  <a:gd name="T27" fmla="*/ 41 h 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1"/>
                  <a:gd name="T43" fmla="*/ 0 h 66"/>
                  <a:gd name="T44" fmla="*/ 41 w 41"/>
                  <a:gd name="T45" fmla="*/ 66 h 6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1" h="66">
                    <a:moveTo>
                      <a:pt x="0" y="41"/>
                    </a:moveTo>
                    <a:lnTo>
                      <a:pt x="5" y="53"/>
                    </a:lnTo>
                    <a:lnTo>
                      <a:pt x="5" y="60"/>
                    </a:lnTo>
                    <a:lnTo>
                      <a:pt x="15" y="64"/>
                    </a:lnTo>
                    <a:lnTo>
                      <a:pt x="25" y="65"/>
                    </a:lnTo>
                    <a:lnTo>
                      <a:pt x="24" y="58"/>
                    </a:lnTo>
                    <a:lnTo>
                      <a:pt x="29" y="56"/>
                    </a:lnTo>
                    <a:lnTo>
                      <a:pt x="33" y="58"/>
                    </a:lnTo>
                    <a:lnTo>
                      <a:pt x="35" y="55"/>
                    </a:lnTo>
                    <a:lnTo>
                      <a:pt x="40" y="54"/>
                    </a:lnTo>
                    <a:lnTo>
                      <a:pt x="40" y="0"/>
                    </a:lnTo>
                    <a:lnTo>
                      <a:pt x="8" y="0"/>
                    </a:lnTo>
                    <a:lnTo>
                      <a:pt x="7" y="37"/>
                    </a:lnTo>
                    <a:lnTo>
                      <a:pt x="0" y="4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33" name="Freeform 269">
                <a:extLst>
                  <a:ext uri="{FF2B5EF4-FFF2-40B4-BE49-F238E27FC236}">
                    <a16:creationId xmlns:a16="http://schemas.microsoft.com/office/drawing/2014/main" id="{CC087818-FD40-4760-89F4-2648F9337265}"/>
                  </a:ext>
                </a:extLst>
              </p:cNvPr>
              <p:cNvSpPr>
                <a:spLocks/>
              </p:cNvSpPr>
              <p:nvPr/>
            </p:nvSpPr>
            <p:spPr bwMode="auto">
              <a:xfrm>
                <a:off x="667" y="755"/>
                <a:ext cx="83" cy="32"/>
              </a:xfrm>
              <a:custGeom>
                <a:avLst/>
                <a:gdLst>
                  <a:gd name="T0" fmla="*/ 0 w 83"/>
                  <a:gd name="T1" fmla="*/ 0 h 32"/>
                  <a:gd name="T2" fmla="*/ 2 w 83"/>
                  <a:gd name="T3" fmla="*/ 23 h 32"/>
                  <a:gd name="T4" fmla="*/ 4 w 83"/>
                  <a:gd name="T5" fmla="*/ 30 h 32"/>
                  <a:gd name="T6" fmla="*/ 51 w 83"/>
                  <a:gd name="T7" fmla="*/ 31 h 32"/>
                  <a:gd name="T8" fmla="*/ 52 w 83"/>
                  <a:gd name="T9" fmla="*/ 17 h 32"/>
                  <a:gd name="T10" fmla="*/ 82 w 83"/>
                  <a:gd name="T11" fmla="*/ 18 h 32"/>
                  <a:gd name="T12" fmla="*/ 82 w 83"/>
                  <a:gd name="T13" fmla="*/ 9 h 32"/>
                  <a:gd name="T14" fmla="*/ 82 w 83"/>
                  <a:gd name="T15" fmla="*/ 1 h 32"/>
                  <a:gd name="T16" fmla="*/ 29 w 83"/>
                  <a:gd name="T17" fmla="*/ 0 h 32"/>
                  <a:gd name="T18" fmla="*/ 0 w 83"/>
                  <a:gd name="T19" fmla="*/ 0 h 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3"/>
                  <a:gd name="T31" fmla="*/ 0 h 32"/>
                  <a:gd name="T32" fmla="*/ 83 w 83"/>
                  <a:gd name="T33" fmla="*/ 32 h 3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3" h="32">
                    <a:moveTo>
                      <a:pt x="0" y="0"/>
                    </a:moveTo>
                    <a:lnTo>
                      <a:pt x="2" y="23"/>
                    </a:lnTo>
                    <a:lnTo>
                      <a:pt x="4" y="30"/>
                    </a:lnTo>
                    <a:lnTo>
                      <a:pt x="51" y="31"/>
                    </a:lnTo>
                    <a:lnTo>
                      <a:pt x="52" y="17"/>
                    </a:lnTo>
                    <a:lnTo>
                      <a:pt x="82" y="18"/>
                    </a:lnTo>
                    <a:lnTo>
                      <a:pt x="82" y="9"/>
                    </a:lnTo>
                    <a:lnTo>
                      <a:pt x="82" y="1"/>
                    </a:lnTo>
                    <a:lnTo>
                      <a:pt x="29"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34" name="Freeform 270">
                <a:extLst>
                  <a:ext uri="{FF2B5EF4-FFF2-40B4-BE49-F238E27FC236}">
                    <a16:creationId xmlns:a16="http://schemas.microsoft.com/office/drawing/2014/main" id="{8AC67A0D-4631-41C2-B7D9-58B28151D152}"/>
                  </a:ext>
                </a:extLst>
              </p:cNvPr>
              <p:cNvSpPr>
                <a:spLocks/>
              </p:cNvSpPr>
              <p:nvPr/>
            </p:nvSpPr>
            <p:spPr bwMode="auto">
              <a:xfrm>
                <a:off x="667" y="755"/>
                <a:ext cx="86" cy="36"/>
              </a:xfrm>
              <a:custGeom>
                <a:avLst/>
                <a:gdLst>
                  <a:gd name="T0" fmla="*/ 0 w 86"/>
                  <a:gd name="T1" fmla="*/ 0 h 36"/>
                  <a:gd name="T2" fmla="*/ 2 w 86"/>
                  <a:gd name="T3" fmla="*/ 26 h 36"/>
                  <a:gd name="T4" fmla="*/ 4 w 86"/>
                  <a:gd name="T5" fmla="*/ 34 h 36"/>
                  <a:gd name="T6" fmla="*/ 53 w 86"/>
                  <a:gd name="T7" fmla="*/ 35 h 36"/>
                  <a:gd name="T8" fmla="*/ 54 w 86"/>
                  <a:gd name="T9" fmla="*/ 19 h 36"/>
                  <a:gd name="T10" fmla="*/ 85 w 86"/>
                  <a:gd name="T11" fmla="*/ 20 h 36"/>
                  <a:gd name="T12" fmla="*/ 85 w 86"/>
                  <a:gd name="T13" fmla="*/ 10 h 36"/>
                  <a:gd name="T14" fmla="*/ 85 w 86"/>
                  <a:gd name="T15" fmla="*/ 1 h 36"/>
                  <a:gd name="T16" fmla="*/ 30 w 86"/>
                  <a:gd name="T17" fmla="*/ 0 h 36"/>
                  <a:gd name="T18" fmla="*/ 0 w 86"/>
                  <a:gd name="T19" fmla="*/ 0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
                  <a:gd name="T31" fmla="*/ 0 h 36"/>
                  <a:gd name="T32" fmla="*/ 86 w 86"/>
                  <a:gd name="T33" fmla="*/ 36 h 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 h="36">
                    <a:moveTo>
                      <a:pt x="0" y="0"/>
                    </a:moveTo>
                    <a:lnTo>
                      <a:pt x="2" y="26"/>
                    </a:lnTo>
                    <a:lnTo>
                      <a:pt x="4" y="34"/>
                    </a:lnTo>
                    <a:lnTo>
                      <a:pt x="53" y="35"/>
                    </a:lnTo>
                    <a:lnTo>
                      <a:pt x="54" y="19"/>
                    </a:lnTo>
                    <a:lnTo>
                      <a:pt x="85" y="20"/>
                    </a:lnTo>
                    <a:lnTo>
                      <a:pt x="85" y="10"/>
                    </a:lnTo>
                    <a:lnTo>
                      <a:pt x="85" y="1"/>
                    </a:lnTo>
                    <a:lnTo>
                      <a:pt x="30"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35" name="Freeform 271">
                <a:extLst>
                  <a:ext uri="{FF2B5EF4-FFF2-40B4-BE49-F238E27FC236}">
                    <a16:creationId xmlns:a16="http://schemas.microsoft.com/office/drawing/2014/main" id="{2169C528-54DA-4353-B2D8-5089815A39E1}"/>
                  </a:ext>
                </a:extLst>
              </p:cNvPr>
              <p:cNvSpPr>
                <a:spLocks/>
              </p:cNvSpPr>
              <p:nvPr/>
            </p:nvSpPr>
            <p:spPr bwMode="auto">
              <a:xfrm>
                <a:off x="775" y="483"/>
                <a:ext cx="94" cy="46"/>
              </a:xfrm>
              <a:custGeom>
                <a:avLst/>
                <a:gdLst>
                  <a:gd name="T0" fmla="*/ 0 w 94"/>
                  <a:gd name="T1" fmla="*/ 31 h 46"/>
                  <a:gd name="T2" fmla="*/ 0 w 94"/>
                  <a:gd name="T3" fmla="*/ 40 h 46"/>
                  <a:gd name="T4" fmla="*/ 62 w 94"/>
                  <a:gd name="T5" fmla="*/ 41 h 46"/>
                  <a:gd name="T6" fmla="*/ 62 w 94"/>
                  <a:gd name="T7" fmla="*/ 45 h 46"/>
                  <a:gd name="T8" fmla="*/ 72 w 94"/>
                  <a:gd name="T9" fmla="*/ 45 h 46"/>
                  <a:gd name="T10" fmla="*/ 73 w 94"/>
                  <a:gd name="T11" fmla="*/ 40 h 46"/>
                  <a:gd name="T12" fmla="*/ 84 w 94"/>
                  <a:gd name="T13" fmla="*/ 39 h 46"/>
                  <a:gd name="T14" fmla="*/ 83 w 94"/>
                  <a:gd name="T15" fmla="*/ 32 h 46"/>
                  <a:gd name="T16" fmla="*/ 93 w 94"/>
                  <a:gd name="T17" fmla="*/ 32 h 46"/>
                  <a:gd name="T18" fmla="*/ 93 w 94"/>
                  <a:gd name="T19" fmla="*/ 20 h 46"/>
                  <a:gd name="T20" fmla="*/ 88 w 94"/>
                  <a:gd name="T21" fmla="*/ 19 h 46"/>
                  <a:gd name="T22" fmla="*/ 78 w 94"/>
                  <a:gd name="T23" fmla="*/ 15 h 46"/>
                  <a:gd name="T24" fmla="*/ 10 w 94"/>
                  <a:gd name="T25" fmla="*/ 0 h 46"/>
                  <a:gd name="T26" fmla="*/ 9 w 94"/>
                  <a:gd name="T27" fmla="*/ 33 h 46"/>
                  <a:gd name="T28" fmla="*/ 0 w 94"/>
                  <a:gd name="T29" fmla="*/ 31 h 4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4"/>
                  <a:gd name="T46" fmla="*/ 0 h 46"/>
                  <a:gd name="T47" fmla="*/ 94 w 94"/>
                  <a:gd name="T48" fmla="*/ 46 h 4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4" h="46">
                    <a:moveTo>
                      <a:pt x="0" y="31"/>
                    </a:moveTo>
                    <a:lnTo>
                      <a:pt x="0" y="40"/>
                    </a:lnTo>
                    <a:lnTo>
                      <a:pt x="62" y="41"/>
                    </a:lnTo>
                    <a:lnTo>
                      <a:pt x="62" y="45"/>
                    </a:lnTo>
                    <a:lnTo>
                      <a:pt x="72" y="45"/>
                    </a:lnTo>
                    <a:lnTo>
                      <a:pt x="73" y="40"/>
                    </a:lnTo>
                    <a:lnTo>
                      <a:pt x="84" y="39"/>
                    </a:lnTo>
                    <a:lnTo>
                      <a:pt x="83" y="32"/>
                    </a:lnTo>
                    <a:lnTo>
                      <a:pt x="93" y="32"/>
                    </a:lnTo>
                    <a:lnTo>
                      <a:pt x="93" y="20"/>
                    </a:lnTo>
                    <a:lnTo>
                      <a:pt x="88" y="19"/>
                    </a:lnTo>
                    <a:lnTo>
                      <a:pt x="78" y="15"/>
                    </a:lnTo>
                    <a:lnTo>
                      <a:pt x="10" y="0"/>
                    </a:lnTo>
                    <a:lnTo>
                      <a:pt x="9" y="33"/>
                    </a:lnTo>
                    <a:lnTo>
                      <a:pt x="0" y="3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36" name="Freeform 272">
                <a:extLst>
                  <a:ext uri="{FF2B5EF4-FFF2-40B4-BE49-F238E27FC236}">
                    <a16:creationId xmlns:a16="http://schemas.microsoft.com/office/drawing/2014/main" id="{F56B7E12-1399-4FF6-A7C1-DBB453B44D45}"/>
                  </a:ext>
                </a:extLst>
              </p:cNvPr>
              <p:cNvSpPr>
                <a:spLocks/>
              </p:cNvSpPr>
              <p:nvPr/>
            </p:nvSpPr>
            <p:spPr bwMode="auto">
              <a:xfrm>
                <a:off x="775" y="483"/>
                <a:ext cx="96" cy="49"/>
              </a:xfrm>
              <a:custGeom>
                <a:avLst/>
                <a:gdLst>
                  <a:gd name="T0" fmla="*/ 0 w 96"/>
                  <a:gd name="T1" fmla="*/ 33 h 49"/>
                  <a:gd name="T2" fmla="*/ 0 w 96"/>
                  <a:gd name="T3" fmla="*/ 43 h 49"/>
                  <a:gd name="T4" fmla="*/ 63 w 96"/>
                  <a:gd name="T5" fmla="*/ 44 h 49"/>
                  <a:gd name="T6" fmla="*/ 64 w 96"/>
                  <a:gd name="T7" fmla="*/ 48 h 49"/>
                  <a:gd name="T8" fmla="*/ 74 w 96"/>
                  <a:gd name="T9" fmla="*/ 48 h 49"/>
                  <a:gd name="T10" fmla="*/ 74 w 96"/>
                  <a:gd name="T11" fmla="*/ 43 h 49"/>
                  <a:gd name="T12" fmla="*/ 86 w 96"/>
                  <a:gd name="T13" fmla="*/ 42 h 49"/>
                  <a:gd name="T14" fmla="*/ 85 w 96"/>
                  <a:gd name="T15" fmla="*/ 34 h 49"/>
                  <a:gd name="T16" fmla="*/ 95 w 96"/>
                  <a:gd name="T17" fmla="*/ 34 h 49"/>
                  <a:gd name="T18" fmla="*/ 95 w 96"/>
                  <a:gd name="T19" fmla="*/ 22 h 49"/>
                  <a:gd name="T20" fmla="*/ 90 w 96"/>
                  <a:gd name="T21" fmla="*/ 20 h 49"/>
                  <a:gd name="T22" fmla="*/ 79 w 96"/>
                  <a:gd name="T23" fmla="*/ 16 h 49"/>
                  <a:gd name="T24" fmla="*/ 10 w 96"/>
                  <a:gd name="T25" fmla="*/ 0 h 49"/>
                  <a:gd name="T26" fmla="*/ 9 w 96"/>
                  <a:gd name="T27" fmla="*/ 35 h 49"/>
                  <a:gd name="T28" fmla="*/ 0 w 96"/>
                  <a:gd name="T29" fmla="*/ 33 h 4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6"/>
                  <a:gd name="T46" fmla="*/ 0 h 49"/>
                  <a:gd name="T47" fmla="*/ 96 w 96"/>
                  <a:gd name="T48" fmla="*/ 49 h 4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6" h="49">
                    <a:moveTo>
                      <a:pt x="0" y="33"/>
                    </a:moveTo>
                    <a:lnTo>
                      <a:pt x="0" y="43"/>
                    </a:lnTo>
                    <a:lnTo>
                      <a:pt x="63" y="44"/>
                    </a:lnTo>
                    <a:lnTo>
                      <a:pt x="64" y="48"/>
                    </a:lnTo>
                    <a:lnTo>
                      <a:pt x="74" y="48"/>
                    </a:lnTo>
                    <a:lnTo>
                      <a:pt x="74" y="43"/>
                    </a:lnTo>
                    <a:lnTo>
                      <a:pt x="86" y="42"/>
                    </a:lnTo>
                    <a:lnTo>
                      <a:pt x="85" y="34"/>
                    </a:lnTo>
                    <a:lnTo>
                      <a:pt x="95" y="34"/>
                    </a:lnTo>
                    <a:lnTo>
                      <a:pt x="95" y="22"/>
                    </a:lnTo>
                    <a:lnTo>
                      <a:pt x="90" y="20"/>
                    </a:lnTo>
                    <a:lnTo>
                      <a:pt x="79" y="16"/>
                    </a:lnTo>
                    <a:lnTo>
                      <a:pt x="10" y="0"/>
                    </a:lnTo>
                    <a:lnTo>
                      <a:pt x="9" y="35"/>
                    </a:lnTo>
                    <a:lnTo>
                      <a:pt x="0" y="33"/>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37" name="Freeform 273">
                <a:extLst>
                  <a:ext uri="{FF2B5EF4-FFF2-40B4-BE49-F238E27FC236}">
                    <a16:creationId xmlns:a16="http://schemas.microsoft.com/office/drawing/2014/main" id="{3C8FAC6F-E3FD-4FFA-A250-86C6D64A11D9}"/>
                  </a:ext>
                </a:extLst>
              </p:cNvPr>
              <p:cNvSpPr>
                <a:spLocks/>
              </p:cNvSpPr>
              <p:nvPr/>
            </p:nvSpPr>
            <p:spPr bwMode="auto">
              <a:xfrm>
                <a:off x="891" y="850"/>
                <a:ext cx="42" cy="35"/>
              </a:xfrm>
              <a:custGeom>
                <a:avLst/>
                <a:gdLst>
                  <a:gd name="T0" fmla="*/ 0 w 42"/>
                  <a:gd name="T1" fmla="*/ 0 h 35"/>
                  <a:gd name="T2" fmla="*/ 1 w 42"/>
                  <a:gd name="T3" fmla="*/ 34 h 35"/>
                  <a:gd name="T4" fmla="*/ 7 w 42"/>
                  <a:gd name="T5" fmla="*/ 34 h 35"/>
                  <a:gd name="T6" fmla="*/ 41 w 42"/>
                  <a:gd name="T7" fmla="*/ 33 h 35"/>
                  <a:gd name="T8" fmla="*/ 41 w 42"/>
                  <a:gd name="T9" fmla="*/ 22 h 35"/>
                  <a:gd name="T10" fmla="*/ 40 w 42"/>
                  <a:gd name="T11" fmla="*/ 0 h 35"/>
                  <a:gd name="T12" fmla="*/ 21 w 42"/>
                  <a:gd name="T13" fmla="*/ 0 h 35"/>
                  <a:gd name="T14" fmla="*/ 0 w 42"/>
                  <a:gd name="T15" fmla="*/ 0 h 35"/>
                  <a:gd name="T16" fmla="*/ 0 60000 65536"/>
                  <a:gd name="T17" fmla="*/ 0 60000 65536"/>
                  <a:gd name="T18" fmla="*/ 0 60000 65536"/>
                  <a:gd name="T19" fmla="*/ 0 60000 65536"/>
                  <a:gd name="T20" fmla="*/ 0 60000 65536"/>
                  <a:gd name="T21" fmla="*/ 0 60000 65536"/>
                  <a:gd name="T22" fmla="*/ 0 60000 65536"/>
                  <a:gd name="T23" fmla="*/ 0 60000 65536"/>
                  <a:gd name="T24" fmla="*/ 0 w 42"/>
                  <a:gd name="T25" fmla="*/ 0 h 35"/>
                  <a:gd name="T26" fmla="*/ 42 w 42"/>
                  <a:gd name="T27" fmla="*/ 35 h 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2" h="35">
                    <a:moveTo>
                      <a:pt x="0" y="0"/>
                    </a:moveTo>
                    <a:lnTo>
                      <a:pt x="1" y="34"/>
                    </a:lnTo>
                    <a:lnTo>
                      <a:pt x="7" y="34"/>
                    </a:lnTo>
                    <a:lnTo>
                      <a:pt x="41" y="33"/>
                    </a:lnTo>
                    <a:lnTo>
                      <a:pt x="41" y="22"/>
                    </a:lnTo>
                    <a:lnTo>
                      <a:pt x="40" y="0"/>
                    </a:lnTo>
                    <a:lnTo>
                      <a:pt x="21"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38" name="Freeform 274">
                <a:extLst>
                  <a:ext uri="{FF2B5EF4-FFF2-40B4-BE49-F238E27FC236}">
                    <a16:creationId xmlns:a16="http://schemas.microsoft.com/office/drawing/2014/main" id="{7FF2EEA3-3E48-4FA2-9F7C-DC8948B9A2AD}"/>
                  </a:ext>
                </a:extLst>
              </p:cNvPr>
              <p:cNvSpPr>
                <a:spLocks/>
              </p:cNvSpPr>
              <p:nvPr/>
            </p:nvSpPr>
            <p:spPr bwMode="auto">
              <a:xfrm>
                <a:off x="891" y="850"/>
                <a:ext cx="45" cy="37"/>
              </a:xfrm>
              <a:custGeom>
                <a:avLst/>
                <a:gdLst>
                  <a:gd name="T0" fmla="*/ 0 w 45"/>
                  <a:gd name="T1" fmla="*/ 0 h 37"/>
                  <a:gd name="T2" fmla="*/ 1 w 45"/>
                  <a:gd name="T3" fmla="*/ 36 h 37"/>
                  <a:gd name="T4" fmla="*/ 8 w 45"/>
                  <a:gd name="T5" fmla="*/ 36 h 37"/>
                  <a:gd name="T6" fmla="*/ 44 w 45"/>
                  <a:gd name="T7" fmla="*/ 35 h 37"/>
                  <a:gd name="T8" fmla="*/ 44 w 45"/>
                  <a:gd name="T9" fmla="*/ 23 h 37"/>
                  <a:gd name="T10" fmla="*/ 43 w 45"/>
                  <a:gd name="T11" fmla="*/ 0 h 37"/>
                  <a:gd name="T12" fmla="*/ 22 w 45"/>
                  <a:gd name="T13" fmla="*/ 0 h 37"/>
                  <a:gd name="T14" fmla="*/ 0 w 45"/>
                  <a:gd name="T15" fmla="*/ 0 h 37"/>
                  <a:gd name="T16" fmla="*/ 0 60000 65536"/>
                  <a:gd name="T17" fmla="*/ 0 60000 65536"/>
                  <a:gd name="T18" fmla="*/ 0 60000 65536"/>
                  <a:gd name="T19" fmla="*/ 0 60000 65536"/>
                  <a:gd name="T20" fmla="*/ 0 60000 65536"/>
                  <a:gd name="T21" fmla="*/ 0 60000 65536"/>
                  <a:gd name="T22" fmla="*/ 0 60000 65536"/>
                  <a:gd name="T23" fmla="*/ 0 60000 65536"/>
                  <a:gd name="T24" fmla="*/ 0 w 45"/>
                  <a:gd name="T25" fmla="*/ 0 h 37"/>
                  <a:gd name="T26" fmla="*/ 45 w 45"/>
                  <a:gd name="T27" fmla="*/ 37 h 3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5" h="37">
                    <a:moveTo>
                      <a:pt x="0" y="0"/>
                    </a:moveTo>
                    <a:lnTo>
                      <a:pt x="1" y="36"/>
                    </a:lnTo>
                    <a:lnTo>
                      <a:pt x="8" y="36"/>
                    </a:lnTo>
                    <a:lnTo>
                      <a:pt x="44" y="35"/>
                    </a:lnTo>
                    <a:lnTo>
                      <a:pt x="44" y="23"/>
                    </a:lnTo>
                    <a:lnTo>
                      <a:pt x="43" y="0"/>
                    </a:lnTo>
                    <a:lnTo>
                      <a:pt x="22"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39" name="Freeform 275">
                <a:extLst>
                  <a:ext uri="{FF2B5EF4-FFF2-40B4-BE49-F238E27FC236}">
                    <a16:creationId xmlns:a16="http://schemas.microsoft.com/office/drawing/2014/main" id="{61E6BD8C-4F0C-405C-9402-59084E4FDD1A}"/>
                  </a:ext>
                </a:extLst>
              </p:cNvPr>
              <p:cNvSpPr>
                <a:spLocks/>
              </p:cNvSpPr>
              <p:nvPr/>
            </p:nvSpPr>
            <p:spPr bwMode="auto">
              <a:xfrm>
                <a:off x="600" y="497"/>
                <a:ext cx="42" cy="54"/>
              </a:xfrm>
              <a:custGeom>
                <a:avLst/>
                <a:gdLst>
                  <a:gd name="T0" fmla="*/ 0 w 42"/>
                  <a:gd name="T1" fmla="*/ 0 h 54"/>
                  <a:gd name="T2" fmla="*/ 0 w 42"/>
                  <a:gd name="T3" fmla="*/ 52 h 54"/>
                  <a:gd name="T4" fmla="*/ 41 w 42"/>
                  <a:gd name="T5" fmla="*/ 53 h 54"/>
                  <a:gd name="T6" fmla="*/ 40 w 42"/>
                  <a:gd name="T7" fmla="*/ 0 h 54"/>
                  <a:gd name="T8" fmla="*/ 0 w 42"/>
                  <a:gd name="T9" fmla="*/ 0 h 54"/>
                  <a:gd name="T10" fmla="*/ 0 60000 65536"/>
                  <a:gd name="T11" fmla="*/ 0 60000 65536"/>
                  <a:gd name="T12" fmla="*/ 0 60000 65536"/>
                  <a:gd name="T13" fmla="*/ 0 60000 65536"/>
                  <a:gd name="T14" fmla="*/ 0 60000 65536"/>
                  <a:gd name="T15" fmla="*/ 0 w 42"/>
                  <a:gd name="T16" fmla="*/ 0 h 54"/>
                  <a:gd name="T17" fmla="*/ 42 w 42"/>
                  <a:gd name="T18" fmla="*/ 54 h 54"/>
                </a:gdLst>
                <a:ahLst/>
                <a:cxnLst>
                  <a:cxn ang="T10">
                    <a:pos x="T0" y="T1"/>
                  </a:cxn>
                  <a:cxn ang="T11">
                    <a:pos x="T2" y="T3"/>
                  </a:cxn>
                  <a:cxn ang="T12">
                    <a:pos x="T4" y="T5"/>
                  </a:cxn>
                  <a:cxn ang="T13">
                    <a:pos x="T6" y="T7"/>
                  </a:cxn>
                  <a:cxn ang="T14">
                    <a:pos x="T8" y="T9"/>
                  </a:cxn>
                </a:cxnLst>
                <a:rect l="T15" t="T16" r="T17" b="T18"/>
                <a:pathLst>
                  <a:path w="42" h="54">
                    <a:moveTo>
                      <a:pt x="0" y="0"/>
                    </a:moveTo>
                    <a:lnTo>
                      <a:pt x="0" y="52"/>
                    </a:lnTo>
                    <a:lnTo>
                      <a:pt x="41" y="53"/>
                    </a:lnTo>
                    <a:lnTo>
                      <a:pt x="40"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40" name="Freeform 276">
                <a:extLst>
                  <a:ext uri="{FF2B5EF4-FFF2-40B4-BE49-F238E27FC236}">
                    <a16:creationId xmlns:a16="http://schemas.microsoft.com/office/drawing/2014/main" id="{FD27E97D-AF69-42C7-A989-6E28404B7F81}"/>
                  </a:ext>
                </a:extLst>
              </p:cNvPr>
              <p:cNvSpPr>
                <a:spLocks/>
              </p:cNvSpPr>
              <p:nvPr/>
            </p:nvSpPr>
            <p:spPr bwMode="auto">
              <a:xfrm>
                <a:off x="600" y="497"/>
                <a:ext cx="45" cy="56"/>
              </a:xfrm>
              <a:custGeom>
                <a:avLst/>
                <a:gdLst>
                  <a:gd name="T0" fmla="*/ 0 w 45"/>
                  <a:gd name="T1" fmla="*/ 0 h 56"/>
                  <a:gd name="T2" fmla="*/ 0 w 45"/>
                  <a:gd name="T3" fmla="*/ 54 h 56"/>
                  <a:gd name="T4" fmla="*/ 44 w 45"/>
                  <a:gd name="T5" fmla="*/ 55 h 56"/>
                  <a:gd name="T6" fmla="*/ 43 w 45"/>
                  <a:gd name="T7" fmla="*/ 0 h 56"/>
                  <a:gd name="T8" fmla="*/ 0 w 45"/>
                  <a:gd name="T9" fmla="*/ 0 h 56"/>
                  <a:gd name="T10" fmla="*/ 0 60000 65536"/>
                  <a:gd name="T11" fmla="*/ 0 60000 65536"/>
                  <a:gd name="T12" fmla="*/ 0 60000 65536"/>
                  <a:gd name="T13" fmla="*/ 0 60000 65536"/>
                  <a:gd name="T14" fmla="*/ 0 60000 65536"/>
                  <a:gd name="T15" fmla="*/ 0 w 45"/>
                  <a:gd name="T16" fmla="*/ 0 h 56"/>
                  <a:gd name="T17" fmla="*/ 45 w 45"/>
                  <a:gd name="T18" fmla="*/ 56 h 56"/>
                </a:gdLst>
                <a:ahLst/>
                <a:cxnLst>
                  <a:cxn ang="T10">
                    <a:pos x="T0" y="T1"/>
                  </a:cxn>
                  <a:cxn ang="T11">
                    <a:pos x="T2" y="T3"/>
                  </a:cxn>
                  <a:cxn ang="T12">
                    <a:pos x="T4" y="T5"/>
                  </a:cxn>
                  <a:cxn ang="T13">
                    <a:pos x="T6" y="T7"/>
                  </a:cxn>
                  <a:cxn ang="T14">
                    <a:pos x="T8" y="T9"/>
                  </a:cxn>
                </a:cxnLst>
                <a:rect l="T15" t="T16" r="T17" b="T18"/>
                <a:pathLst>
                  <a:path w="45" h="56">
                    <a:moveTo>
                      <a:pt x="0" y="0"/>
                    </a:moveTo>
                    <a:lnTo>
                      <a:pt x="0" y="54"/>
                    </a:lnTo>
                    <a:lnTo>
                      <a:pt x="44" y="55"/>
                    </a:lnTo>
                    <a:lnTo>
                      <a:pt x="43"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41" name="Freeform 277">
                <a:extLst>
                  <a:ext uri="{FF2B5EF4-FFF2-40B4-BE49-F238E27FC236}">
                    <a16:creationId xmlns:a16="http://schemas.microsoft.com/office/drawing/2014/main" id="{39C30356-D092-4954-AA99-B0EB139E7629}"/>
                  </a:ext>
                </a:extLst>
              </p:cNvPr>
              <p:cNvSpPr>
                <a:spLocks/>
              </p:cNvSpPr>
              <p:nvPr/>
            </p:nvSpPr>
            <p:spPr bwMode="auto">
              <a:xfrm>
                <a:off x="924" y="773"/>
                <a:ext cx="30" cy="37"/>
              </a:xfrm>
              <a:custGeom>
                <a:avLst/>
                <a:gdLst>
                  <a:gd name="T0" fmla="*/ 0 w 30"/>
                  <a:gd name="T1" fmla="*/ 1 h 37"/>
                  <a:gd name="T2" fmla="*/ 0 w 30"/>
                  <a:gd name="T3" fmla="*/ 36 h 37"/>
                  <a:gd name="T4" fmla="*/ 28 w 30"/>
                  <a:gd name="T5" fmla="*/ 36 h 37"/>
                  <a:gd name="T6" fmla="*/ 29 w 30"/>
                  <a:gd name="T7" fmla="*/ 0 h 37"/>
                  <a:gd name="T8" fmla="*/ 19 w 30"/>
                  <a:gd name="T9" fmla="*/ 0 h 37"/>
                  <a:gd name="T10" fmla="*/ 0 w 30"/>
                  <a:gd name="T11" fmla="*/ 1 h 37"/>
                  <a:gd name="T12" fmla="*/ 0 60000 65536"/>
                  <a:gd name="T13" fmla="*/ 0 60000 65536"/>
                  <a:gd name="T14" fmla="*/ 0 60000 65536"/>
                  <a:gd name="T15" fmla="*/ 0 60000 65536"/>
                  <a:gd name="T16" fmla="*/ 0 60000 65536"/>
                  <a:gd name="T17" fmla="*/ 0 60000 65536"/>
                  <a:gd name="T18" fmla="*/ 0 w 30"/>
                  <a:gd name="T19" fmla="*/ 0 h 37"/>
                  <a:gd name="T20" fmla="*/ 30 w 30"/>
                  <a:gd name="T21" fmla="*/ 37 h 37"/>
                </a:gdLst>
                <a:ahLst/>
                <a:cxnLst>
                  <a:cxn ang="T12">
                    <a:pos x="T0" y="T1"/>
                  </a:cxn>
                  <a:cxn ang="T13">
                    <a:pos x="T2" y="T3"/>
                  </a:cxn>
                  <a:cxn ang="T14">
                    <a:pos x="T4" y="T5"/>
                  </a:cxn>
                  <a:cxn ang="T15">
                    <a:pos x="T6" y="T7"/>
                  </a:cxn>
                  <a:cxn ang="T16">
                    <a:pos x="T8" y="T9"/>
                  </a:cxn>
                  <a:cxn ang="T17">
                    <a:pos x="T10" y="T11"/>
                  </a:cxn>
                </a:cxnLst>
                <a:rect l="T18" t="T19" r="T20" b="T21"/>
                <a:pathLst>
                  <a:path w="30" h="37">
                    <a:moveTo>
                      <a:pt x="0" y="1"/>
                    </a:moveTo>
                    <a:lnTo>
                      <a:pt x="0" y="36"/>
                    </a:lnTo>
                    <a:lnTo>
                      <a:pt x="28" y="36"/>
                    </a:lnTo>
                    <a:lnTo>
                      <a:pt x="29" y="0"/>
                    </a:lnTo>
                    <a:lnTo>
                      <a:pt x="19" y="0"/>
                    </a:lnTo>
                    <a:lnTo>
                      <a:pt x="0" y="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42" name="Freeform 278">
                <a:extLst>
                  <a:ext uri="{FF2B5EF4-FFF2-40B4-BE49-F238E27FC236}">
                    <a16:creationId xmlns:a16="http://schemas.microsoft.com/office/drawing/2014/main" id="{083B3572-B93A-41A7-8F71-4C57A6B8C783}"/>
                  </a:ext>
                </a:extLst>
              </p:cNvPr>
              <p:cNvSpPr>
                <a:spLocks/>
              </p:cNvSpPr>
              <p:nvPr/>
            </p:nvSpPr>
            <p:spPr bwMode="auto">
              <a:xfrm>
                <a:off x="924" y="773"/>
                <a:ext cx="32" cy="39"/>
              </a:xfrm>
              <a:custGeom>
                <a:avLst/>
                <a:gdLst>
                  <a:gd name="T0" fmla="*/ 0 w 32"/>
                  <a:gd name="T1" fmla="*/ 1 h 39"/>
                  <a:gd name="T2" fmla="*/ 0 w 32"/>
                  <a:gd name="T3" fmla="*/ 38 h 39"/>
                  <a:gd name="T4" fmla="*/ 30 w 32"/>
                  <a:gd name="T5" fmla="*/ 38 h 39"/>
                  <a:gd name="T6" fmla="*/ 31 w 32"/>
                  <a:gd name="T7" fmla="*/ 0 h 39"/>
                  <a:gd name="T8" fmla="*/ 20 w 32"/>
                  <a:gd name="T9" fmla="*/ 0 h 39"/>
                  <a:gd name="T10" fmla="*/ 0 w 32"/>
                  <a:gd name="T11" fmla="*/ 1 h 39"/>
                  <a:gd name="T12" fmla="*/ 0 60000 65536"/>
                  <a:gd name="T13" fmla="*/ 0 60000 65536"/>
                  <a:gd name="T14" fmla="*/ 0 60000 65536"/>
                  <a:gd name="T15" fmla="*/ 0 60000 65536"/>
                  <a:gd name="T16" fmla="*/ 0 60000 65536"/>
                  <a:gd name="T17" fmla="*/ 0 60000 65536"/>
                  <a:gd name="T18" fmla="*/ 0 w 32"/>
                  <a:gd name="T19" fmla="*/ 0 h 39"/>
                  <a:gd name="T20" fmla="*/ 32 w 32"/>
                  <a:gd name="T21" fmla="*/ 39 h 39"/>
                </a:gdLst>
                <a:ahLst/>
                <a:cxnLst>
                  <a:cxn ang="T12">
                    <a:pos x="T0" y="T1"/>
                  </a:cxn>
                  <a:cxn ang="T13">
                    <a:pos x="T2" y="T3"/>
                  </a:cxn>
                  <a:cxn ang="T14">
                    <a:pos x="T4" y="T5"/>
                  </a:cxn>
                  <a:cxn ang="T15">
                    <a:pos x="T6" y="T7"/>
                  </a:cxn>
                  <a:cxn ang="T16">
                    <a:pos x="T8" y="T9"/>
                  </a:cxn>
                  <a:cxn ang="T17">
                    <a:pos x="T10" y="T11"/>
                  </a:cxn>
                </a:cxnLst>
                <a:rect l="T18" t="T19" r="T20" b="T21"/>
                <a:pathLst>
                  <a:path w="32" h="39">
                    <a:moveTo>
                      <a:pt x="0" y="1"/>
                    </a:moveTo>
                    <a:lnTo>
                      <a:pt x="0" y="38"/>
                    </a:lnTo>
                    <a:lnTo>
                      <a:pt x="30" y="38"/>
                    </a:lnTo>
                    <a:lnTo>
                      <a:pt x="31" y="0"/>
                    </a:lnTo>
                    <a:lnTo>
                      <a:pt x="20" y="0"/>
                    </a:lnTo>
                    <a:lnTo>
                      <a:pt x="0" y="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43" name="Freeform 279">
                <a:extLst>
                  <a:ext uri="{FF2B5EF4-FFF2-40B4-BE49-F238E27FC236}">
                    <a16:creationId xmlns:a16="http://schemas.microsoft.com/office/drawing/2014/main" id="{84EF4C04-24CB-46CB-8057-918768B4F4B7}"/>
                  </a:ext>
                </a:extLst>
              </p:cNvPr>
              <p:cNvSpPr>
                <a:spLocks/>
              </p:cNvSpPr>
              <p:nvPr/>
            </p:nvSpPr>
            <p:spPr bwMode="auto">
              <a:xfrm>
                <a:off x="912" y="811"/>
                <a:ext cx="42" cy="38"/>
              </a:xfrm>
              <a:custGeom>
                <a:avLst/>
                <a:gdLst>
                  <a:gd name="T0" fmla="*/ 0 w 42"/>
                  <a:gd name="T1" fmla="*/ 0 h 38"/>
                  <a:gd name="T2" fmla="*/ 1 w 42"/>
                  <a:gd name="T3" fmla="*/ 37 h 38"/>
                  <a:gd name="T4" fmla="*/ 21 w 42"/>
                  <a:gd name="T5" fmla="*/ 37 h 38"/>
                  <a:gd name="T6" fmla="*/ 41 w 42"/>
                  <a:gd name="T7" fmla="*/ 36 h 38"/>
                  <a:gd name="T8" fmla="*/ 41 w 42"/>
                  <a:gd name="T9" fmla="*/ 0 h 38"/>
                  <a:gd name="T10" fmla="*/ 11 w 42"/>
                  <a:gd name="T11" fmla="*/ 0 h 38"/>
                  <a:gd name="T12" fmla="*/ 0 w 42"/>
                  <a:gd name="T13" fmla="*/ 0 h 38"/>
                  <a:gd name="T14" fmla="*/ 0 60000 65536"/>
                  <a:gd name="T15" fmla="*/ 0 60000 65536"/>
                  <a:gd name="T16" fmla="*/ 0 60000 65536"/>
                  <a:gd name="T17" fmla="*/ 0 60000 65536"/>
                  <a:gd name="T18" fmla="*/ 0 60000 65536"/>
                  <a:gd name="T19" fmla="*/ 0 60000 65536"/>
                  <a:gd name="T20" fmla="*/ 0 60000 65536"/>
                  <a:gd name="T21" fmla="*/ 0 w 42"/>
                  <a:gd name="T22" fmla="*/ 0 h 38"/>
                  <a:gd name="T23" fmla="*/ 42 w 42"/>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38">
                    <a:moveTo>
                      <a:pt x="0" y="0"/>
                    </a:moveTo>
                    <a:lnTo>
                      <a:pt x="1" y="37"/>
                    </a:lnTo>
                    <a:lnTo>
                      <a:pt x="21" y="37"/>
                    </a:lnTo>
                    <a:lnTo>
                      <a:pt x="41" y="36"/>
                    </a:lnTo>
                    <a:lnTo>
                      <a:pt x="41" y="0"/>
                    </a:lnTo>
                    <a:lnTo>
                      <a:pt x="11"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44" name="Freeform 280">
                <a:extLst>
                  <a:ext uri="{FF2B5EF4-FFF2-40B4-BE49-F238E27FC236}">
                    <a16:creationId xmlns:a16="http://schemas.microsoft.com/office/drawing/2014/main" id="{532D10C6-89C0-4D49-9D35-463022728EB4}"/>
                  </a:ext>
                </a:extLst>
              </p:cNvPr>
              <p:cNvSpPr>
                <a:spLocks/>
              </p:cNvSpPr>
              <p:nvPr/>
            </p:nvSpPr>
            <p:spPr bwMode="auto">
              <a:xfrm>
                <a:off x="912" y="811"/>
                <a:ext cx="44" cy="40"/>
              </a:xfrm>
              <a:custGeom>
                <a:avLst/>
                <a:gdLst>
                  <a:gd name="T0" fmla="*/ 0 w 44"/>
                  <a:gd name="T1" fmla="*/ 0 h 40"/>
                  <a:gd name="T2" fmla="*/ 1 w 44"/>
                  <a:gd name="T3" fmla="*/ 39 h 40"/>
                  <a:gd name="T4" fmla="*/ 22 w 44"/>
                  <a:gd name="T5" fmla="*/ 39 h 40"/>
                  <a:gd name="T6" fmla="*/ 43 w 44"/>
                  <a:gd name="T7" fmla="*/ 38 h 40"/>
                  <a:gd name="T8" fmla="*/ 43 w 44"/>
                  <a:gd name="T9" fmla="*/ 0 h 40"/>
                  <a:gd name="T10" fmla="*/ 11 w 44"/>
                  <a:gd name="T11" fmla="*/ 0 h 40"/>
                  <a:gd name="T12" fmla="*/ 0 w 44"/>
                  <a:gd name="T13" fmla="*/ 0 h 40"/>
                  <a:gd name="T14" fmla="*/ 0 60000 65536"/>
                  <a:gd name="T15" fmla="*/ 0 60000 65536"/>
                  <a:gd name="T16" fmla="*/ 0 60000 65536"/>
                  <a:gd name="T17" fmla="*/ 0 60000 65536"/>
                  <a:gd name="T18" fmla="*/ 0 60000 65536"/>
                  <a:gd name="T19" fmla="*/ 0 60000 65536"/>
                  <a:gd name="T20" fmla="*/ 0 60000 65536"/>
                  <a:gd name="T21" fmla="*/ 0 w 44"/>
                  <a:gd name="T22" fmla="*/ 0 h 40"/>
                  <a:gd name="T23" fmla="*/ 44 w 44"/>
                  <a:gd name="T24" fmla="*/ 40 h 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4" h="40">
                    <a:moveTo>
                      <a:pt x="0" y="0"/>
                    </a:moveTo>
                    <a:lnTo>
                      <a:pt x="1" y="39"/>
                    </a:lnTo>
                    <a:lnTo>
                      <a:pt x="22" y="39"/>
                    </a:lnTo>
                    <a:lnTo>
                      <a:pt x="43" y="38"/>
                    </a:lnTo>
                    <a:lnTo>
                      <a:pt x="43" y="0"/>
                    </a:lnTo>
                    <a:lnTo>
                      <a:pt x="11"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45" name="Freeform 281">
                <a:extLst>
                  <a:ext uri="{FF2B5EF4-FFF2-40B4-BE49-F238E27FC236}">
                    <a16:creationId xmlns:a16="http://schemas.microsoft.com/office/drawing/2014/main" id="{E407EF27-62A1-46CE-B42B-1F624F834FCA}"/>
                  </a:ext>
                </a:extLst>
              </p:cNvPr>
              <p:cNvSpPr>
                <a:spLocks/>
              </p:cNvSpPr>
              <p:nvPr/>
            </p:nvSpPr>
            <p:spPr bwMode="auto">
              <a:xfrm>
                <a:off x="848" y="655"/>
                <a:ext cx="54" cy="46"/>
              </a:xfrm>
              <a:custGeom>
                <a:avLst/>
                <a:gdLst>
                  <a:gd name="T0" fmla="*/ 0 w 54"/>
                  <a:gd name="T1" fmla="*/ 0 h 46"/>
                  <a:gd name="T2" fmla="*/ 0 w 54"/>
                  <a:gd name="T3" fmla="*/ 45 h 46"/>
                  <a:gd name="T4" fmla="*/ 29 w 54"/>
                  <a:gd name="T5" fmla="*/ 44 h 46"/>
                  <a:gd name="T6" fmla="*/ 42 w 54"/>
                  <a:gd name="T7" fmla="*/ 44 h 46"/>
                  <a:gd name="T8" fmla="*/ 42 w 54"/>
                  <a:gd name="T9" fmla="*/ 9 h 46"/>
                  <a:gd name="T10" fmla="*/ 53 w 54"/>
                  <a:gd name="T11" fmla="*/ 9 h 46"/>
                  <a:gd name="T12" fmla="*/ 53 w 54"/>
                  <a:gd name="T13" fmla="*/ 0 h 46"/>
                  <a:gd name="T14" fmla="*/ 0 w 54"/>
                  <a:gd name="T15" fmla="*/ 0 h 46"/>
                  <a:gd name="T16" fmla="*/ 0 60000 65536"/>
                  <a:gd name="T17" fmla="*/ 0 60000 65536"/>
                  <a:gd name="T18" fmla="*/ 0 60000 65536"/>
                  <a:gd name="T19" fmla="*/ 0 60000 65536"/>
                  <a:gd name="T20" fmla="*/ 0 60000 65536"/>
                  <a:gd name="T21" fmla="*/ 0 60000 65536"/>
                  <a:gd name="T22" fmla="*/ 0 60000 65536"/>
                  <a:gd name="T23" fmla="*/ 0 60000 65536"/>
                  <a:gd name="T24" fmla="*/ 0 w 54"/>
                  <a:gd name="T25" fmla="*/ 0 h 46"/>
                  <a:gd name="T26" fmla="*/ 54 w 54"/>
                  <a:gd name="T27" fmla="*/ 46 h 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4" h="46">
                    <a:moveTo>
                      <a:pt x="0" y="0"/>
                    </a:moveTo>
                    <a:lnTo>
                      <a:pt x="0" y="45"/>
                    </a:lnTo>
                    <a:lnTo>
                      <a:pt x="29" y="44"/>
                    </a:lnTo>
                    <a:lnTo>
                      <a:pt x="42" y="44"/>
                    </a:lnTo>
                    <a:lnTo>
                      <a:pt x="42" y="9"/>
                    </a:lnTo>
                    <a:lnTo>
                      <a:pt x="53" y="9"/>
                    </a:lnTo>
                    <a:lnTo>
                      <a:pt x="53"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46" name="Freeform 282">
                <a:extLst>
                  <a:ext uri="{FF2B5EF4-FFF2-40B4-BE49-F238E27FC236}">
                    <a16:creationId xmlns:a16="http://schemas.microsoft.com/office/drawing/2014/main" id="{6E2AF2F0-4FA5-4FC6-8B1F-36CE2CD765C7}"/>
                  </a:ext>
                </a:extLst>
              </p:cNvPr>
              <p:cNvSpPr>
                <a:spLocks/>
              </p:cNvSpPr>
              <p:nvPr/>
            </p:nvSpPr>
            <p:spPr bwMode="auto">
              <a:xfrm>
                <a:off x="848" y="655"/>
                <a:ext cx="56" cy="47"/>
              </a:xfrm>
              <a:custGeom>
                <a:avLst/>
                <a:gdLst>
                  <a:gd name="T0" fmla="*/ 0 w 56"/>
                  <a:gd name="T1" fmla="*/ 0 h 47"/>
                  <a:gd name="T2" fmla="*/ 0 w 56"/>
                  <a:gd name="T3" fmla="*/ 46 h 47"/>
                  <a:gd name="T4" fmla="*/ 30 w 56"/>
                  <a:gd name="T5" fmla="*/ 45 h 47"/>
                  <a:gd name="T6" fmla="*/ 44 w 56"/>
                  <a:gd name="T7" fmla="*/ 45 h 47"/>
                  <a:gd name="T8" fmla="*/ 44 w 56"/>
                  <a:gd name="T9" fmla="*/ 10 h 47"/>
                  <a:gd name="T10" fmla="*/ 55 w 56"/>
                  <a:gd name="T11" fmla="*/ 9 h 47"/>
                  <a:gd name="T12" fmla="*/ 55 w 56"/>
                  <a:gd name="T13" fmla="*/ 0 h 47"/>
                  <a:gd name="T14" fmla="*/ 0 w 56"/>
                  <a:gd name="T15" fmla="*/ 0 h 47"/>
                  <a:gd name="T16" fmla="*/ 0 60000 65536"/>
                  <a:gd name="T17" fmla="*/ 0 60000 65536"/>
                  <a:gd name="T18" fmla="*/ 0 60000 65536"/>
                  <a:gd name="T19" fmla="*/ 0 60000 65536"/>
                  <a:gd name="T20" fmla="*/ 0 60000 65536"/>
                  <a:gd name="T21" fmla="*/ 0 60000 65536"/>
                  <a:gd name="T22" fmla="*/ 0 60000 65536"/>
                  <a:gd name="T23" fmla="*/ 0 60000 65536"/>
                  <a:gd name="T24" fmla="*/ 0 w 56"/>
                  <a:gd name="T25" fmla="*/ 0 h 47"/>
                  <a:gd name="T26" fmla="*/ 56 w 56"/>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6" h="47">
                    <a:moveTo>
                      <a:pt x="0" y="0"/>
                    </a:moveTo>
                    <a:lnTo>
                      <a:pt x="0" y="46"/>
                    </a:lnTo>
                    <a:lnTo>
                      <a:pt x="30" y="45"/>
                    </a:lnTo>
                    <a:lnTo>
                      <a:pt x="44" y="45"/>
                    </a:lnTo>
                    <a:lnTo>
                      <a:pt x="44" y="10"/>
                    </a:lnTo>
                    <a:lnTo>
                      <a:pt x="55" y="9"/>
                    </a:lnTo>
                    <a:lnTo>
                      <a:pt x="55"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47" name="Freeform 283">
                <a:extLst>
                  <a:ext uri="{FF2B5EF4-FFF2-40B4-BE49-F238E27FC236}">
                    <a16:creationId xmlns:a16="http://schemas.microsoft.com/office/drawing/2014/main" id="{BFBDA3FF-84AF-47F0-AFB8-C937E36523CD}"/>
                  </a:ext>
                </a:extLst>
              </p:cNvPr>
              <p:cNvSpPr>
                <a:spLocks/>
              </p:cNvSpPr>
              <p:nvPr/>
            </p:nvSpPr>
            <p:spPr bwMode="auto">
              <a:xfrm>
                <a:off x="816" y="700"/>
                <a:ext cx="62" cy="29"/>
              </a:xfrm>
              <a:custGeom>
                <a:avLst/>
                <a:gdLst>
                  <a:gd name="T0" fmla="*/ 0 w 62"/>
                  <a:gd name="T1" fmla="*/ 0 h 29"/>
                  <a:gd name="T2" fmla="*/ 0 w 62"/>
                  <a:gd name="T3" fmla="*/ 28 h 29"/>
                  <a:gd name="T4" fmla="*/ 36 w 62"/>
                  <a:gd name="T5" fmla="*/ 27 h 29"/>
                  <a:gd name="T6" fmla="*/ 61 w 62"/>
                  <a:gd name="T7" fmla="*/ 28 h 29"/>
                  <a:gd name="T8" fmla="*/ 60 w 62"/>
                  <a:gd name="T9" fmla="*/ 0 h 29"/>
                  <a:gd name="T10" fmla="*/ 31 w 62"/>
                  <a:gd name="T11" fmla="*/ 1 h 29"/>
                  <a:gd name="T12" fmla="*/ 0 w 62"/>
                  <a:gd name="T13" fmla="*/ 0 h 29"/>
                  <a:gd name="T14" fmla="*/ 0 60000 65536"/>
                  <a:gd name="T15" fmla="*/ 0 60000 65536"/>
                  <a:gd name="T16" fmla="*/ 0 60000 65536"/>
                  <a:gd name="T17" fmla="*/ 0 60000 65536"/>
                  <a:gd name="T18" fmla="*/ 0 60000 65536"/>
                  <a:gd name="T19" fmla="*/ 0 60000 65536"/>
                  <a:gd name="T20" fmla="*/ 0 60000 65536"/>
                  <a:gd name="T21" fmla="*/ 0 w 62"/>
                  <a:gd name="T22" fmla="*/ 0 h 29"/>
                  <a:gd name="T23" fmla="*/ 62 w 62"/>
                  <a:gd name="T24" fmla="*/ 29 h 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2" h="29">
                    <a:moveTo>
                      <a:pt x="0" y="0"/>
                    </a:moveTo>
                    <a:lnTo>
                      <a:pt x="0" y="28"/>
                    </a:lnTo>
                    <a:lnTo>
                      <a:pt x="36" y="27"/>
                    </a:lnTo>
                    <a:lnTo>
                      <a:pt x="61" y="28"/>
                    </a:lnTo>
                    <a:lnTo>
                      <a:pt x="60" y="0"/>
                    </a:lnTo>
                    <a:lnTo>
                      <a:pt x="31" y="1"/>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48" name="Freeform 284">
                <a:extLst>
                  <a:ext uri="{FF2B5EF4-FFF2-40B4-BE49-F238E27FC236}">
                    <a16:creationId xmlns:a16="http://schemas.microsoft.com/office/drawing/2014/main" id="{6BEBE265-E697-4BC0-8C83-9726E0EAFAB5}"/>
                  </a:ext>
                </a:extLst>
              </p:cNvPr>
              <p:cNvSpPr>
                <a:spLocks/>
              </p:cNvSpPr>
              <p:nvPr/>
            </p:nvSpPr>
            <p:spPr bwMode="auto">
              <a:xfrm>
                <a:off x="816" y="700"/>
                <a:ext cx="66" cy="30"/>
              </a:xfrm>
              <a:custGeom>
                <a:avLst/>
                <a:gdLst>
                  <a:gd name="T0" fmla="*/ 0 w 66"/>
                  <a:gd name="T1" fmla="*/ 0 h 30"/>
                  <a:gd name="T2" fmla="*/ 0 w 66"/>
                  <a:gd name="T3" fmla="*/ 29 h 30"/>
                  <a:gd name="T4" fmla="*/ 38 w 66"/>
                  <a:gd name="T5" fmla="*/ 28 h 30"/>
                  <a:gd name="T6" fmla="*/ 65 w 66"/>
                  <a:gd name="T7" fmla="*/ 29 h 30"/>
                  <a:gd name="T8" fmla="*/ 64 w 66"/>
                  <a:gd name="T9" fmla="*/ 0 h 30"/>
                  <a:gd name="T10" fmla="*/ 33 w 66"/>
                  <a:gd name="T11" fmla="*/ 1 h 30"/>
                  <a:gd name="T12" fmla="*/ 0 w 66"/>
                  <a:gd name="T13" fmla="*/ 0 h 30"/>
                  <a:gd name="T14" fmla="*/ 0 60000 65536"/>
                  <a:gd name="T15" fmla="*/ 0 60000 65536"/>
                  <a:gd name="T16" fmla="*/ 0 60000 65536"/>
                  <a:gd name="T17" fmla="*/ 0 60000 65536"/>
                  <a:gd name="T18" fmla="*/ 0 60000 65536"/>
                  <a:gd name="T19" fmla="*/ 0 60000 65536"/>
                  <a:gd name="T20" fmla="*/ 0 60000 65536"/>
                  <a:gd name="T21" fmla="*/ 0 w 66"/>
                  <a:gd name="T22" fmla="*/ 0 h 30"/>
                  <a:gd name="T23" fmla="*/ 66 w 66"/>
                  <a:gd name="T24" fmla="*/ 30 h 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6" h="30">
                    <a:moveTo>
                      <a:pt x="0" y="0"/>
                    </a:moveTo>
                    <a:lnTo>
                      <a:pt x="0" y="29"/>
                    </a:lnTo>
                    <a:lnTo>
                      <a:pt x="38" y="28"/>
                    </a:lnTo>
                    <a:lnTo>
                      <a:pt x="65" y="29"/>
                    </a:lnTo>
                    <a:lnTo>
                      <a:pt x="64" y="0"/>
                    </a:lnTo>
                    <a:lnTo>
                      <a:pt x="33" y="1"/>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49" name="Freeform 285">
                <a:extLst>
                  <a:ext uri="{FF2B5EF4-FFF2-40B4-BE49-F238E27FC236}">
                    <a16:creationId xmlns:a16="http://schemas.microsoft.com/office/drawing/2014/main" id="{E629CC52-EFFD-4858-833A-54FA6FE73FB4}"/>
                  </a:ext>
                </a:extLst>
              </p:cNvPr>
              <p:cNvSpPr>
                <a:spLocks/>
              </p:cNvSpPr>
              <p:nvPr/>
            </p:nvSpPr>
            <p:spPr bwMode="auto">
              <a:xfrm>
                <a:off x="878" y="700"/>
                <a:ext cx="44" cy="36"/>
              </a:xfrm>
              <a:custGeom>
                <a:avLst/>
                <a:gdLst>
                  <a:gd name="T0" fmla="*/ 0 w 44"/>
                  <a:gd name="T1" fmla="*/ 1 h 36"/>
                  <a:gd name="T2" fmla="*/ 1 w 44"/>
                  <a:gd name="T3" fmla="*/ 27 h 36"/>
                  <a:gd name="T4" fmla="*/ 1 w 44"/>
                  <a:gd name="T5" fmla="*/ 35 h 36"/>
                  <a:gd name="T6" fmla="*/ 43 w 44"/>
                  <a:gd name="T7" fmla="*/ 35 h 36"/>
                  <a:gd name="T8" fmla="*/ 43 w 44"/>
                  <a:gd name="T9" fmla="*/ 31 h 36"/>
                  <a:gd name="T10" fmla="*/ 42 w 44"/>
                  <a:gd name="T11" fmla="*/ 0 h 36"/>
                  <a:gd name="T12" fmla="*/ 13 w 44"/>
                  <a:gd name="T13" fmla="*/ 1 h 36"/>
                  <a:gd name="T14" fmla="*/ 0 w 44"/>
                  <a:gd name="T15" fmla="*/ 1 h 36"/>
                  <a:gd name="T16" fmla="*/ 0 60000 65536"/>
                  <a:gd name="T17" fmla="*/ 0 60000 65536"/>
                  <a:gd name="T18" fmla="*/ 0 60000 65536"/>
                  <a:gd name="T19" fmla="*/ 0 60000 65536"/>
                  <a:gd name="T20" fmla="*/ 0 60000 65536"/>
                  <a:gd name="T21" fmla="*/ 0 60000 65536"/>
                  <a:gd name="T22" fmla="*/ 0 60000 65536"/>
                  <a:gd name="T23" fmla="*/ 0 60000 65536"/>
                  <a:gd name="T24" fmla="*/ 0 w 44"/>
                  <a:gd name="T25" fmla="*/ 0 h 36"/>
                  <a:gd name="T26" fmla="*/ 44 w 44"/>
                  <a:gd name="T27" fmla="*/ 36 h 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 h="36">
                    <a:moveTo>
                      <a:pt x="0" y="1"/>
                    </a:moveTo>
                    <a:lnTo>
                      <a:pt x="1" y="27"/>
                    </a:lnTo>
                    <a:lnTo>
                      <a:pt x="1" y="35"/>
                    </a:lnTo>
                    <a:lnTo>
                      <a:pt x="43" y="35"/>
                    </a:lnTo>
                    <a:lnTo>
                      <a:pt x="43" y="31"/>
                    </a:lnTo>
                    <a:lnTo>
                      <a:pt x="42" y="0"/>
                    </a:lnTo>
                    <a:lnTo>
                      <a:pt x="13" y="1"/>
                    </a:lnTo>
                    <a:lnTo>
                      <a:pt x="0" y="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50" name="Freeform 286">
                <a:extLst>
                  <a:ext uri="{FF2B5EF4-FFF2-40B4-BE49-F238E27FC236}">
                    <a16:creationId xmlns:a16="http://schemas.microsoft.com/office/drawing/2014/main" id="{C66AC3CF-FE5B-4E6B-9C37-BA0E4144DE56}"/>
                  </a:ext>
                </a:extLst>
              </p:cNvPr>
              <p:cNvSpPr>
                <a:spLocks/>
              </p:cNvSpPr>
              <p:nvPr/>
            </p:nvSpPr>
            <p:spPr bwMode="auto">
              <a:xfrm>
                <a:off x="878" y="700"/>
                <a:ext cx="47" cy="39"/>
              </a:xfrm>
              <a:custGeom>
                <a:avLst/>
                <a:gdLst>
                  <a:gd name="T0" fmla="*/ 0 w 47"/>
                  <a:gd name="T1" fmla="*/ 1 h 39"/>
                  <a:gd name="T2" fmla="*/ 1 w 47"/>
                  <a:gd name="T3" fmla="*/ 30 h 39"/>
                  <a:gd name="T4" fmla="*/ 1 w 47"/>
                  <a:gd name="T5" fmla="*/ 38 h 39"/>
                  <a:gd name="T6" fmla="*/ 46 w 47"/>
                  <a:gd name="T7" fmla="*/ 38 h 39"/>
                  <a:gd name="T8" fmla="*/ 46 w 47"/>
                  <a:gd name="T9" fmla="*/ 33 h 39"/>
                  <a:gd name="T10" fmla="*/ 45 w 47"/>
                  <a:gd name="T11" fmla="*/ 0 h 39"/>
                  <a:gd name="T12" fmla="*/ 14 w 47"/>
                  <a:gd name="T13" fmla="*/ 1 h 39"/>
                  <a:gd name="T14" fmla="*/ 0 w 47"/>
                  <a:gd name="T15" fmla="*/ 1 h 39"/>
                  <a:gd name="T16" fmla="*/ 0 60000 65536"/>
                  <a:gd name="T17" fmla="*/ 0 60000 65536"/>
                  <a:gd name="T18" fmla="*/ 0 60000 65536"/>
                  <a:gd name="T19" fmla="*/ 0 60000 65536"/>
                  <a:gd name="T20" fmla="*/ 0 60000 65536"/>
                  <a:gd name="T21" fmla="*/ 0 60000 65536"/>
                  <a:gd name="T22" fmla="*/ 0 60000 65536"/>
                  <a:gd name="T23" fmla="*/ 0 60000 65536"/>
                  <a:gd name="T24" fmla="*/ 0 w 47"/>
                  <a:gd name="T25" fmla="*/ 0 h 39"/>
                  <a:gd name="T26" fmla="*/ 47 w 47"/>
                  <a:gd name="T27" fmla="*/ 39 h 3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7" h="39">
                    <a:moveTo>
                      <a:pt x="0" y="1"/>
                    </a:moveTo>
                    <a:lnTo>
                      <a:pt x="1" y="30"/>
                    </a:lnTo>
                    <a:lnTo>
                      <a:pt x="1" y="38"/>
                    </a:lnTo>
                    <a:lnTo>
                      <a:pt x="46" y="38"/>
                    </a:lnTo>
                    <a:lnTo>
                      <a:pt x="46" y="33"/>
                    </a:lnTo>
                    <a:lnTo>
                      <a:pt x="45" y="0"/>
                    </a:lnTo>
                    <a:lnTo>
                      <a:pt x="14" y="1"/>
                    </a:lnTo>
                    <a:lnTo>
                      <a:pt x="0" y="1"/>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51" name="Freeform 287">
                <a:extLst>
                  <a:ext uri="{FF2B5EF4-FFF2-40B4-BE49-F238E27FC236}">
                    <a16:creationId xmlns:a16="http://schemas.microsoft.com/office/drawing/2014/main" id="{38C0E029-11FF-45A7-9EA9-87CE9C843745}"/>
                  </a:ext>
                </a:extLst>
              </p:cNvPr>
              <p:cNvSpPr>
                <a:spLocks/>
              </p:cNvSpPr>
              <p:nvPr/>
            </p:nvSpPr>
            <p:spPr bwMode="auto">
              <a:xfrm>
                <a:off x="751" y="655"/>
                <a:ext cx="53" cy="46"/>
              </a:xfrm>
              <a:custGeom>
                <a:avLst/>
                <a:gdLst>
                  <a:gd name="T0" fmla="*/ 0 w 53"/>
                  <a:gd name="T1" fmla="*/ 0 h 46"/>
                  <a:gd name="T2" fmla="*/ 0 w 53"/>
                  <a:gd name="T3" fmla="*/ 27 h 46"/>
                  <a:gd name="T4" fmla="*/ 1 w 53"/>
                  <a:gd name="T5" fmla="*/ 45 h 46"/>
                  <a:gd name="T6" fmla="*/ 37 w 53"/>
                  <a:gd name="T7" fmla="*/ 45 h 46"/>
                  <a:gd name="T8" fmla="*/ 52 w 53"/>
                  <a:gd name="T9" fmla="*/ 45 h 46"/>
                  <a:gd name="T10" fmla="*/ 52 w 53"/>
                  <a:gd name="T11" fmla="*/ 18 h 46"/>
                  <a:gd name="T12" fmla="*/ 42 w 53"/>
                  <a:gd name="T13" fmla="*/ 17 h 46"/>
                  <a:gd name="T14" fmla="*/ 41 w 53"/>
                  <a:gd name="T15" fmla="*/ 0 h 46"/>
                  <a:gd name="T16" fmla="*/ 0 w 53"/>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3"/>
                  <a:gd name="T28" fmla="*/ 0 h 46"/>
                  <a:gd name="T29" fmla="*/ 53 w 53"/>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3" h="46">
                    <a:moveTo>
                      <a:pt x="0" y="0"/>
                    </a:moveTo>
                    <a:lnTo>
                      <a:pt x="0" y="27"/>
                    </a:lnTo>
                    <a:lnTo>
                      <a:pt x="1" y="45"/>
                    </a:lnTo>
                    <a:lnTo>
                      <a:pt x="37" y="45"/>
                    </a:lnTo>
                    <a:lnTo>
                      <a:pt x="52" y="45"/>
                    </a:lnTo>
                    <a:lnTo>
                      <a:pt x="52" y="18"/>
                    </a:lnTo>
                    <a:lnTo>
                      <a:pt x="42" y="17"/>
                    </a:lnTo>
                    <a:lnTo>
                      <a:pt x="41"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52" name="Freeform 288">
                <a:extLst>
                  <a:ext uri="{FF2B5EF4-FFF2-40B4-BE49-F238E27FC236}">
                    <a16:creationId xmlns:a16="http://schemas.microsoft.com/office/drawing/2014/main" id="{4DD93E5F-9BB4-4866-A5E8-D374195EA351}"/>
                  </a:ext>
                </a:extLst>
              </p:cNvPr>
              <p:cNvSpPr>
                <a:spLocks/>
              </p:cNvSpPr>
              <p:nvPr/>
            </p:nvSpPr>
            <p:spPr bwMode="auto">
              <a:xfrm>
                <a:off x="751" y="655"/>
                <a:ext cx="54" cy="46"/>
              </a:xfrm>
              <a:custGeom>
                <a:avLst/>
                <a:gdLst>
                  <a:gd name="T0" fmla="*/ 0 w 54"/>
                  <a:gd name="T1" fmla="*/ 0 h 46"/>
                  <a:gd name="T2" fmla="*/ 0 w 54"/>
                  <a:gd name="T3" fmla="*/ 27 h 46"/>
                  <a:gd name="T4" fmla="*/ 1 w 54"/>
                  <a:gd name="T5" fmla="*/ 45 h 46"/>
                  <a:gd name="T6" fmla="*/ 37 w 54"/>
                  <a:gd name="T7" fmla="*/ 45 h 46"/>
                  <a:gd name="T8" fmla="*/ 53 w 54"/>
                  <a:gd name="T9" fmla="*/ 45 h 46"/>
                  <a:gd name="T10" fmla="*/ 53 w 54"/>
                  <a:gd name="T11" fmla="*/ 18 h 46"/>
                  <a:gd name="T12" fmla="*/ 42 w 54"/>
                  <a:gd name="T13" fmla="*/ 17 h 46"/>
                  <a:gd name="T14" fmla="*/ 42 w 54"/>
                  <a:gd name="T15" fmla="*/ 0 h 46"/>
                  <a:gd name="T16" fmla="*/ 0 w 54"/>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4"/>
                  <a:gd name="T28" fmla="*/ 0 h 46"/>
                  <a:gd name="T29" fmla="*/ 54 w 54"/>
                  <a:gd name="T30" fmla="*/ 46 h 4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4" h="46">
                    <a:moveTo>
                      <a:pt x="0" y="0"/>
                    </a:moveTo>
                    <a:lnTo>
                      <a:pt x="0" y="27"/>
                    </a:lnTo>
                    <a:lnTo>
                      <a:pt x="1" y="45"/>
                    </a:lnTo>
                    <a:lnTo>
                      <a:pt x="37" y="45"/>
                    </a:lnTo>
                    <a:lnTo>
                      <a:pt x="53" y="45"/>
                    </a:lnTo>
                    <a:lnTo>
                      <a:pt x="53" y="18"/>
                    </a:lnTo>
                    <a:lnTo>
                      <a:pt x="42" y="17"/>
                    </a:lnTo>
                    <a:lnTo>
                      <a:pt x="42" y="0"/>
                    </a:lnTo>
                    <a:lnTo>
                      <a:pt x="0"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53" name="Freeform 289">
                <a:extLst>
                  <a:ext uri="{FF2B5EF4-FFF2-40B4-BE49-F238E27FC236}">
                    <a16:creationId xmlns:a16="http://schemas.microsoft.com/office/drawing/2014/main" id="{0FB38512-DBD3-4514-AE25-A1A48A5DC810}"/>
                  </a:ext>
                </a:extLst>
              </p:cNvPr>
              <p:cNvSpPr>
                <a:spLocks/>
              </p:cNvSpPr>
              <p:nvPr/>
            </p:nvSpPr>
            <p:spPr bwMode="auto">
              <a:xfrm>
                <a:off x="643" y="552"/>
                <a:ext cx="79" cy="39"/>
              </a:xfrm>
              <a:custGeom>
                <a:avLst/>
                <a:gdLst>
                  <a:gd name="T0" fmla="*/ 1 w 79"/>
                  <a:gd name="T1" fmla="*/ 0 h 39"/>
                  <a:gd name="T2" fmla="*/ 76 w 79"/>
                  <a:gd name="T3" fmla="*/ 1 h 39"/>
                  <a:gd name="T4" fmla="*/ 78 w 79"/>
                  <a:gd name="T5" fmla="*/ 29 h 39"/>
                  <a:gd name="T6" fmla="*/ 55 w 79"/>
                  <a:gd name="T7" fmla="*/ 30 h 39"/>
                  <a:gd name="T8" fmla="*/ 55 w 79"/>
                  <a:gd name="T9" fmla="*/ 37 h 39"/>
                  <a:gd name="T10" fmla="*/ 0 w 79"/>
                  <a:gd name="T11" fmla="*/ 38 h 39"/>
                  <a:gd name="T12" fmla="*/ 1 w 79"/>
                  <a:gd name="T13" fmla="*/ 0 h 39"/>
                  <a:gd name="T14" fmla="*/ 0 60000 65536"/>
                  <a:gd name="T15" fmla="*/ 0 60000 65536"/>
                  <a:gd name="T16" fmla="*/ 0 60000 65536"/>
                  <a:gd name="T17" fmla="*/ 0 60000 65536"/>
                  <a:gd name="T18" fmla="*/ 0 60000 65536"/>
                  <a:gd name="T19" fmla="*/ 0 60000 65536"/>
                  <a:gd name="T20" fmla="*/ 0 60000 65536"/>
                  <a:gd name="T21" fmla="*/ 0 w 79"/>
                  <a:gd name="T22" fmla="*/ 0 h 39"/>
                  <a:gd name="T23" fmla="*/ 79 w 79"/>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9" h="39">
                    <a:moveTo>
                      <a:pt x="1" y="0"/>
                    </a:moveTo>
                    <a:lnTo>
                      <a:pt x="76" y="1"/>
                    </a:lnTo>
                    <a:lnTo>
                      <a:pt x="78" y="29"/>
                    </a:lnTo>
                    <a:lnTo>
                      <a:pt x="55" y="30"/>
                    </a:lnTo>
                    <a:lnTo>
                      <a:pt x="55" y="37"/>
                    </a:lnTo>
                    <a:lnTo>
                      <a:pt x="0" y="38"/>
                    </a:lnTo>
                    <a:lnTo>
                      <a:pt x="1" y="0"/>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1654" name="Freeform 290">
                <a:extLst>
                  <a:ext uri="{FF2B5EF4-FFF2-40B4-BE49-F238E27FC236}">
                    <a16:creationId xmlns:a16="http://schemas.microsoft.com/office/drawing/2014/main" id="{74BEAF21-3A69-43AB-AB12-9CF5356CDF71}"/>
                  </a:ext>
                </a:extLst>
              </p:cNvPr>
              <p:cNvSpPr>
                <a:spLocks/>
              </p:cNvSpPr>
              <p:nvPr/>
            </p:nvSpPr>
            <p:spPr bwMode="auto">
              <a:xfrm>
                <a:off x="690" y="711"/>
                <a:ext cx="64" cy="47"/>
              </a:xfrm>
              <a:custGeom>
                <a:avLst/>
                <a:gdLst>
                  <a:gd name="T0" fmla="*/ 5 w 64"/>
                  <a:gd name="T1" fmla="*/ 9 h 47"/>
                  <a:gd name="T2" fmla="*/ 2 w 64"/>
                  <a:gd name="T3" fmla="*/ 10 h 47"/>
                  <a:gd name="T4" fmla="*/ 0 w 64"/>
                  <a:gd name="T5" fmla="*/ 4 h 47"/>
                  <a:gd name="T6" fmla="*/ 5 w 64"/>
                  <a:gd name="T7" fmla="*/ 0 h 47"/>
                  <a:gd name="T8" fmla="*/ 63 w 64"/>
                  <a:gd name="T9" fmla="*/ 1 h 47"/>
                  <a:gd name="T10" fmla="*/ 60 w 64"/>
                  <a:gd name="T11" fmla="*/ 46 h 47"/>
                  <a:gd name="T12" fmla="*/ 6 w 64"/>
                  <a:gd name="T13" fmla="*/ 46 h 47"/>
                  <a:gd name="T14" fmla="*/ 5 w 64"/>
                  <a:gd name="T15" fmla="*/ 9 h 47"/>
                  <a:gd name="T16" fmla="*/ 0 60000 65536"/>
                  <a:gd name="T17" fmla="*/ 0 60000 65536"/>
                  <a:gd name="T18" fmla="*/ 0 60000 65536"/>
                  <a:gd name="T19" fmla="*/ 0 60000 65536"/>
                  <a:gd name="T20" fmla="*/ 0 60000 65536"/>
                  <a:gd name="T21" fmla="*/ 0 60000 65536"/>
                  <a:gd name="T22" fmla="*/ 0 60000 65536"/>
                  <a:gd name="T23" fmla="*/ 0 60000 65536"/>
                  <a:gd name="T24" fmla="*/ 0 w 64"/>
                  <a:gd name="T25" fmla="*/ 0 h 47"/>
                  <a:gd name="T26" fmla="*/ 64 w 64"/>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4" h="47">
                    <a:moveTo>
                      <a:pt x="5" y="9"/>
                    </a:moveTo>
                    <a:lnTo>
                      <a:pt x="2" y="10"/>
                    </a:lnTo>
                    <a:lnTo>
                      <a:pt x="0" y="4"/>
                    </a:lnTo>
                    <a:lnTo>
                      <a:pt x="5" y="0"/>
                    </a:lnTo>
                    <a:lnTo>
                      <a:pt x="63" y="1"/>
                    </a:lnTo>
                    <a:lnTo>
                      <a:pt x="60" y="46"/>
                    </a:lnTo>
                    <a:lnTo>
                      <a:pt x="6" y="46"/>
                    </a:lnTo>
                    <a:lnTo>
                      <a:pt x="5" y="9"/>
                    </a:lnTo>
                  </a:path>
                </a:pathLst>
              </a:custGeom>
              <a:solidFill>
                <a:srgbClr val="FF0000"/>
              </a:solidFill>
              <a:ln w="9525" cap="rnd">
                <a:solidFill>
                  <a:srgbClr val="FF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B1E54D-DDAA-4371-B378-DEAD40E6D052}"/>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179ED46-FA20-4AE1-AC58-2124F23EED37}" type="slidenum">
              <a:rPr lang="en-US" altLang="en-US">
                <a:solidFill>
                  <a:srgbClr val="898989"/>
                </a:solidFill>
                <a:latin typeface="Calibri" panose="020F0502020204030204" pitchFamily="34" charset="0"/>
              </a:rPr>
              <a:pPr eaLnBrk="1" hangingPunct="1"/>
              <a:t>17</a:t>
            </a:fld>
            <a:endParaRPr lang="en-US" altLang="en-US">
              <a:solidFill>
                <a:srgbClr val="898989"/>
              </a:solidFill>
              <a:latin typeface="Calibri" panose="020F0502020204030204" pitchFamily="34" charset="0"/>
            </a:endParaRPr>
          </a:p>
        </p:txBody>
      </p:sp>
      <p:pic>
        <p:nvPicPr>
          <p:cNvPr id="22531" name="Picture 2">
            <a:extLst>
              <a:ext uri="{FF2B5EF4-FFF2-40B4-BE49-F238E27FC236}">
                <a16:creationId xmlns:a16="http://schemas.microsoft.com/office/drawing/2014/main" id="{3350E9A4-02DC-474A-9F1B-A34A375042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533400"/>
            <a:ext cx="5229225"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3">
            <a:extLst>
              <a:ext uri="{FF2B5EF4-FFF2-40B4-BE49-F238E27FC236}">
                <a16:creationId xmlns:a16="http://schemas.microsoft.com/office/drawing/2014/main" id="{E15869BD-1ED0-4941-9F08-82479A517D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5105400"/>
            <a:ext cx="2887663"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TextBox 295">
            <a:extLst>
              <a:ext uri="{FF2B5EF4-FFF2-40B4-BE49-F238E27FC236}">
                <a16:creationId xmlns:a16="http://schemas.microsoft.com/office/drawing/2014/main" id="{5390FF8C-DC54-45E3-AF5B-28D6B2D71A06}"/>
              </a:ext>
            </a:extLst>
          </p:cNvPr>
          <p:cNvSpPr txBox="1">
            <a:spLocks noChangeArrowheads="1"/>
          </p:cNvSpPr>
          <p:nvPr/>
        </p:nvSpPr>
        <p:spPr bwMode="auto">
          <a:xfrm>
            <a:off x="5638800" y="1828800"/>
            <a:ext cx="3228975"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Char char="•"/>
            </a:pPr>
            <a:r>
              <a:rPr lang="en-US" altLang="en-US" sz="2800"/>
              <a:t>Strategic Planning</a:t>
            </a:r>
          </a:p>
          <a:p>
            <a:pPr eaLnBrk="1" hangingPunct="1">
              <a:buFont typeface="Arial" panose="020B0604020202020204" pitchFamily="34" charset="0"/>
              <a:buChar char="•"/>
            </a:pPr>
            <a:r>
              <a:rPr lang="en-US" altLang="en-US" sz="2800"/>
              <a:t>Dialogue</a:t>
            </a:r>
          </a:p>
          <a:p>
            <a:pPr eaLnBrk="1" hangingPunct="1">
              <a:buFont typeface="Arial" panose="020B0604020202020204" pitchFamily="34" charset="0"/>
              <a:buChar char="•"/>
            </a:pPr>
            <a:r>
              <a:rPr lang="en-US" altLang="en-US" sz="2800"/>
              <a:t>Systems Thinking</a:t>
            </a:r>
          </a:p>
          <a:p>
            <a:pPr eaLnBrk="1" hangingPunct="1">
              <a:buFont typeface="Arial" panose="020B0604020202020204" pitchFamily="34" charset="0"/>
              <a:buChar char="•"/>
            </a:pPr>
            <a:r>
              <a:rPr lang="en-US" altLang="en-US" sz="2800"/>
              <a:t>Shared Vision</a:t>
            </a:r>
          </a:p>
          <a:p>
            <a:pPr eaLnBrk="1" hangingPunct="1">
              <a:buFont typeface="Arial" panose="020B0604020202020204" pitchFamily="34" charset="0"/>
              <a:buChar char="•"/>
            </a:pPr>
            <a:r>
              <a:rPr lang="en-US" altLang="en-US" sz="2800"/>
              <a:t>Collaboration &amp; </a:t>
            </a:r>
          </a:p>
          <a:p>
            <a:pPr eaLnBrk="1" hangingPunct="1"/>
            <a:r>
              <a:rPr lang="en-US" altLang="en-US" sz="2800"/>
              <a:t>	Partnership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B8FF3B-7614-4467-AA87-45F3080F93C7}"/>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72F8FD6-A201-41E0-AE8F-C763D6459961}" type="slidenum">
              <a:rPr lang="en-US" altLang="en-US">
                <a:solidFill>
                  <a:srgbClr val="898989"/>
                </a:solidFill>
                <a:latin typeface="Calibri" panose="020F0502020204030204" pitchFamily="34" charset="0"/>
              </a:rPr>
              <a:pPr eaLnBrk="1" hangingPunct="1"/>
              <a:t>18</a:t>
            </a:fld>
            <a:endParaRPr lang="en-US" altLang="en-US">
              <a:solidFill>
                <a:srgbClr val="898989"/>
              </a:solidFill>
              <a:latin typeface="Calibri" panose="020F0502020204030204" pitchFamily="34" charset="0"/>
            </a:endParaRPr>
          </a:p>
        </p:txBody>
      </p:sp>
      <p:pic>
        <p:nvPicPr>
          <p:cNvPr id="23555" name="Picture 4">
            <a:extLst>
              <a:ext uri="{FF2B5EF4-FFF2-40B4-BE49-F238E27FC236}">
                <a16:creationId xmlns:a16="http://schemas.microsoft.com/office/drawing/2014/main" id="{00C1EBF1-D419-4681-A150-61C32ED7E3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466725"/>
            <a:ext cx="7045325" cy="608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3DC1BAB5-48F6-4BC3-9EF1-A31069D8DA09}"/>
              </a:ext>
            </a:extLst>
          </p:cNvPr>
          <p:cNvSpPr txBox="1">
            <a:spLocks/>
          </p:cNvSpPr>
          <p:nvPr/>
        </p:nvSpPr>
        <p:spPr bwMode="auto">
          <a:xfrm>
            <a:off x="457200" y="76200"/>
            <a:ext cx="8229600"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5400" b="1">
                <a:solidFill>
                  <a:srgbClr val="000000"/>
                </a:solidFill>
                <a:latin typeface="Calibri" panose="020F0502020204030204" pitchFamily="34" charset="0"/>
              </a:rPr>
              <a:t>Logic Model</a:t>
            </a:r>
          </a:p>
        </p:txBody>
      </p:sp>
      <p:sp>
        <p:nvSpPr>
          <p:cNvPr id="23555" name="Slide Number Placeholder 4">
            <a:extLst>
              <a:ext uri="{FF2B5EF4-FFF2-40B4-BE49-F238E27FC236}">
                <a16:creationId xmlns:a16="http://schemas.microsoft.com/office/drawing/2014/main" id="{B2E35818-A4CB-4017-811D-4059D723A929}"/>
              </a:ext>
            </a:extLst>
          </p:cNvPr>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DDB3D16-97EE-45E4-94D6-69E20C4A88A4}" type="slidenum">
              <a:rPr lang="en-US" altLang="en-US">
                <a:solidFill>
                  <a:srgbClr val="898989"/>
                </a:solidFill>
                <a:latin typeface="Calibri" panose="020F0502020204030204" pitchFamily="34" charset="0"/>
                <a:ea typeface="ＭＳ Ｐゴシック" panose="020B0600070205080204" pitchFamily="34" charset="-128"/>
              </a:rPr>
              <a:pPr eaLnBrk="1" hangingPunct="1"/>
              <a:t>19</a:t>
            </a:fld>
            <a:endParaRPr lang="en-US" altLang="en-US">
              <a:solidFill>
                <a:srgbClr val="898989"/>
              </a:solidFill>
              <a:latin typeface="Calibri" panose="020F0502020204030204" pitchFamily="34" charset="0"/>
              <a:ea typeface="ＭＳ Ｐゴシック" panose="020B0600070205080204" pitchFamily="34" charset="-128"/>
            </a:endParaRPr>
          </a:p>
        </p:txBody>
      </p:sp>
      <p:pic>
        <p:nvPicPr>
          <p:cNvPr id="24580" name="Picture 6" descr="Logic model for CHR-community leaders.jpg">
            <a:extLst>
              <a:ext uri="{FF2B5EF4-FFF2-40B4-BE49-F238E27FC236}">
                <a16:creationId xmlns:a16="http://schemas.microsoft.com/office/drawing/2014/main" id="{1360CF4D-489A-4802-AD12-EB9680E379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063" y="1228725"/>
            <a:ext cx="8666162" cy="545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CE61D09E-3F65-415E-8134-E349E1F35893}"/>
              </a:ext>
            </a:extLst>
          </p:cNvPr>
          <p:cNvGraphicFramePr/>
          <p:nvPr/>
        </p:nvGraphicFramePr>
        <p:xfrm>
          <a:off x="533400" y="1524000"/>
          <a:ext cx="8305800"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171" name="Title 1">
            <a:extLst>
              <a:ext uri="{FF2B5EF4-FFF2-40B4-BE49-F238E27FC236}">
                <a16:creationId xmlns:a16="http://schemas.microsoft.com/office/drawing/2014/main" id="{9AD06BA0-93CC-4976-BB4B-43B81195903D}"/>
              </a:ext>
            </a:extLst>
          </p:cNvPr>
          <p:cNvSpPr>
            <a:spLocks noGrp="1"/>
          </p:cNvSpPr>
          <p:nvPr>
            <p:ph type="title"/>
          </p:nvPr>
        </p:nvSpPr>
        <p:spPr>
          <a:xfrm>
            <a:off x="381000" y="0"/>
            <a:ext cx="8229600" cy="990600"/>
          </a:xfrm>
        </p:spPr>
        <p:txBody>
          <a:bodyPr/>
          <a:lstStyle/>
          <a:p>
            <a:pPr eaLnBrk="1" hangingPunct="1"/>
            <a:r>
              <a:rPr lang="en-US" altLang="en-US" sz="6000" b="1"/>
              <a:t>Outline</a:t>
            </a:r>
          </a:p>
        </p:txBody>
      </p:sp>
      <p:sp>
        <p:nvSpPr>
          <p:cNvPr id="9220" name="Slide Number Placeholder 7">
            <a:extLst>
              <a:ext uri="{FF2B5EF4-FFF2-40B4-BE49-F238E27FC236}">
                <a16:creationId xmlns:a16="http://schemas.microsoft.com/office/drawing/2014/main" id="{ACFFC680-B40D-4DEE-9047-1D853C956262}"/>
              </a:ext>
            </a:extLst>
          </p:cNvPr>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8BC951F-3D33-435F-A14C-2CD5D1130C1D}" type="slidenum">
              <a:rPr lang="en-US" altLang="en-US">
                <a:solidFill>
                  <a:srgbClr val="898989"/>
                </a:solidFill>
                <a:latin typeface="Calibri" panose="020F0502020204030204" pitchFamily="34" charset="0"/>
              </a:rPr>
              <a:pPr eaLnBrk="1" hangingPunct="1"/>
              <a:t>2</a:t>
            </a:fld>
            <a:endParaRPr lang="en-US" altLang="en-US">
              <a:solidFill>
                <a:srgbClr val="898989"/>
              </a:solidFill>
              <a:latin typeface="Calibri" panose="020F050202020403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13EB9A6A-A0C6-401D-BFAA-EF804DCF9D04}"/>
              </a:ext>
            </a:extLst>
          </p:cNvPr>
          <p:cNvSpPr>
            <a:spLocks noGrp="1"/>
          </p:cNvSpPr>
          <p:nvPr>
            <p:ph type="title"/>
          </p:nvPr>
        </p:nvSpPr>
        <p:spPr>
          <a:xfrm>
            <a:off x="457200" y="-76200"/>
            <a:ext cx="8229600" cy="1143000"/>
          </a:xfrm>
        </p:spPr>
        <p:txBody>
          <a:bodyPr/>
          <a:lstStyle/>
          <a:p>
            <a:pPr eaLnBrk="1" hangingPunct="1"/>
            <a:r>
              <a:rPr lang="en-US" altLang="en-US" b="1">
                <a:ea typeface="ＭＳ Ｐゴシック" panose="020B0600070205080204" pitchFamily="34" charset="-128"/>
              </a:rPr>
              <a:t>www.countyhealthrankings.org</a:t>
            </a:r>
          </a:p>
        </p:txBody>
      </p:sp>
      <p:sp>
        <p:nvSpPr>
          <p:cNvPr id="56323" name="Slide Number Placeholder 5">
            <a:extLst>
              <a:ext uri="{FF2B5EF4-FFF2-40B4-BE49-F238E27FC236}">
                <a16:creationId xmlns:a16="http://schemas.microsoft.com/office/drawing/2014/main" id="{346B1043-DCEF-47F9-B5C7-22DC04066C10}"/>
              </a:ext>
            </a:extLst>
          </p:cNvPr>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2372958-F7CD-4AFB-B13C-A3CCCB9B654A}" type="slidenum">
              <a:rPr lang="en-US" altLang="en-US">
                <a:solidFill>
                  <a:srgbClr val="898989"/>
                </a:solidFill>
                <a:latin typeface="Calibri" panose="020F0502020204030204" pitchFamily="34" charset="0"/>
              </a:rPr>
              <a:pPr eaLnBrk="1" hangingPunct="1"/>
              <a:t>20</a:t>
            </a:fld>
            <a:endParaRPr lang="en-US" altLang="en-US">
              <a:solidFill>
                <a:srgbClr val="898989"/>
              </a:solidFill>
              <a:latin typeface="Calibri" panose="020F0502020204030204" pitchFamily="34" charset="0"/>
            </a:endParaRPr>
          </a:p>
        </p:txBody>
      </p:sp>
      <p:pic>
        <p:nvPicPr>
          <p:cNvPr id="25604" name="Picture 2">
            <a:extLst>
              <a:ext uri="{FF2B5EF4-FFF2-40B4-BE49-F238E27FC236}">
                <a16:creationId xmlns:a16="http://schemas.microsoft.com/office/drawing/2014/main" id="{303D4ACC-4A7D-4EFE-80F1-1C61EC7964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2908" r="1740"/>
          <a:stretch>
            <a:fillRect/>
          </a:stretch>
        </p:blipFill>
        <p:spPr bwMode="auto">
          <a:xfrm>
            <a:off x="1219200" y="1123950"/>
            <a:ext cx="6629400" cy="565785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626" name="Group 97">
            <a:extLst>
              <a:ext uri="{FF2B5EF4-FFF2-40B4-BE49-F238E27FC236}">
                <a16:creationId xmlns:a16="http://schemas.microsoft.com/office/drawing/2014/main" id="{DCDFF4D3-DB61-4F8C-BED4-120943369B97}"/>
              </a:ext>
            </a:extLst>
          </p:cNvPr>
          <p:cNvGrpSpPr>
            <a:grpSpLocks/>
          </p:cNvGrpSpPr>
          <p:nvPr/>
        </p:nvGrpSpPr>
        <p:grpSpPr bwMode="auto">
          <a:xfrm>
            <a:off x="203200" y="114300"/>
            <a:ext cx="8407400" cy="5981700"/>
            <a:chOff x="291454" y="1066801"/>
            <a:chExt cx="6071246" cy="7053095"/>
          </a:xfrm>
        </p:grpSpPr>
        <p:sp>
          <p:nvSpPr>
            <p:cNvPr id="4" name="Rectangle 3">
              <a:extLst>
                <a:ext uri="{FF2B5EF4-FFF2-40B4-BE49-F238E27FC236}">
                  <a16:creationId xmlns:a16="http://schemas.microsoft.com/office/drawing/2014/main" id="{BA55AD11-BEE0-42AE-A2AC-6D29C81C8D83}"/>
                </a:ext>
              </a:extLst>
            </p:cNvPr>
            <p:cNvSpPr/>
            <p:nvPr/>
          </p:nvSpPr>
          <p:spPr>
            <a:xfrm>
              <a:off x="4303796" y="6858276"/>
              <a:ext cx="2058904" cy="232108"/>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prstClr val="black"/>
                  </a:solidFill>
                  <a:latin typeface="Arial Black" pitchFamily="34" charset="0"/>
                </a:rPr>
                <a:t>Community safety</a:t>
              </a:r>
            </a:p>
          </p:txBody>
        </p:sp>
        <p:sp>
          <p:nvSpPr>
            <p:cNvPr id="5" name="Rectangle 4">
              <a:extLst>
                <a:ext uri="{FF2B5EF4-FFF2-40B4-BE49-F238E27FC236}">
                  <a16:creationId xmlns:a16="http://schemas.microsoft.com/office/drawing/2014/main" id="{8165F108-D76D-41AE-95FB-323CF80F6A3F}"/>
                </a:ext>
              </a:extLst>
            </p:cNvPr>
            <p:cNvSpPr/>
            <p:nvPr/>
          </p:nvSpPr>
          <p:spPr>
            <a:xfrm>
              <a:off x="4303796" y="5334597"/>
              <a:ext cx="2058904" cy="233981"/>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prstClr val="black"/>
                  </a:solidFill>
                  <a:latin typeface="Arial Black" pitchFamily="34" charset="0"/>
                </a:rPr>
                <a:t>Education</a:t>
              </a:r>
            </a:p>
          </p:txBody>
        </p:sp>
        <p:sp>
          <p:nvSpPr>
            <p:cNvPr id="6" name="Rectangle 5">
              <a:extLst>
                <a:ext uri="{FF2B5EF4-FFF2-40B4-BE49-F238E27FC236}">
                  <a16:creationId xmlns:a16="http://schemas.microsoft.com/office/drawing/2014/main" id="{D0E2A242-EFC4-4C12-8E95-082F23F32B11}"/>
                </a:ext>
              </a:extLst>
            </p:cNvPr>
            <p:cNvSpPr/>
            <p:nvPr/>
          </p:nvSpPr>
          <p:spPr>
            <a:xfrm>
              <a:off x="4303796" y="6476420"/>
              <a:ext cx="2058904" cy="233981"/>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prstClr val="black"/>
                  </a:solidFill>
                  <a:latin typeface="Arial Black" pitchFamily="34" charset="0"/>
                </a:rPr>
                <a:t>Family &amp; social support</a:t>
              </a:r>
            </a:p>
          </p:txBody>
        </p:sp>
        <p:sp>
          <p:nvSpPr>
            <p:cNvPr id="7" name="Rectangle 6">
              <a:extLst>
                <a:ext uri="{FF2B5EF4-FFF2-40B4-BE49-F238E27FC236}">
                  <a16:creationId xmlns:a16="http://schemas.microsoft.com/office/drawing/2014/main" id="{4E8401AD-3CA4-45EC-92F2-55CE3AF0F3AB}"/>
                </a:ext>
              </a:extLst>
            </p:cNvPr>
            <p:cNvSpPr/>
            <p:nvPr/>
          </p:nvSpPr>
          <p:spPr>
            <a:xfrm>
              <a:off x="4303796" y="5714582"/>
              <a:ext cx="2058904" cy="233979"/>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prstClr val="black"/>
                  </a:solidFill>
                  <a:latin typeface="Arial Black" pitchFamily="34" charset="0"/>
                </a:rPr>
                <a:t>Employment</a:t>
              </a:r>
            </a:p>
          </p:txBody>
        </p:sp>
        <p:sp>
          <p:nvSpPr>
            <p:cNvPr id="8" name="Rectangle 7">
              <a:extLst>
                <a:ext uri="{FF2B5EF4-FFF2-40B4-BE49-F238E27FC236}">
                  <a16:creationId xmlns:a16="http://schemas.microsoft.com/office/drawing/2014/main" id="{EFC4FAB9-5058-4212-BF2C-997318D0FC08}"/>
                </a:ext>
              </a:extLst>
            </p:cNvPr>
            <p:cNvSpPr/>
            <p:nvPr/>
          </p:nvSpPr>
          <p:spPr>
            <a:xfrm>
              <a:off x="4303796" y="7885917"/>
              <a:ext cx="2058904" cy="233979"/>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prstClr val="black"/>
                  </a:solidFill>
                  <a:latin typeface="Arial Black" pitchFamily="34" charset="0"/>
                </a:rPr>
                <a:t>Built environment</a:t>
              </a:r>
            </a:p>
          </p:txBody>
        </p:sp>
        <p:sp>
          <p:nvSpPr>
            <p:cNvPr id="9" name="Rectangle 8">
              <a:extLst>
                <a:ext uri="{FF2B5EF4-FFF2-40B4-BE49-F238E27FC236}">
                  <a16:creationId xmlns:a16="http://schemas.microsoft.com/office/drawing/2014/main" id="{2A405416-81AC-4A06-BE07-FB1B31AAA55B}"/>
                </a:ext>
              </a:extLst>
            </p:cNvPr>
            <p:cNvSpPr/>
            <p:nvPr/>
          </p:nvSpPr>
          <p:spPr>
            <a:xfrm>
              <a:off x="4303796" y="7504061"/>
              <a:ext cx="2058904" cy="233979"/>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prstClr val="black"/>
                  </a:solidFill>
                  <a:latin typeface="Arial Black" pitchFamily="34" charset="0"/>
                </a:rPr>
                <a:t>Environmental quality</a:t>
              </a:r>
            </a:p>
          </p:txBody>
        </p:sp>
        <p:sp>
          <p:nvSpPr>
            <p:cNvPr id="10" name="Rectangle 9">
              <a:extLst>
                <a:ext uri="{FF2B5EF4-FFF2-40B4-BE49-F238E27FC236}">
                  <a16:creationId xmlns:a16="http://schemas.microsoft.com/office/drawing/2014/main" id="{2130A590-23B4-479C-8485-C92C46D21EEF}"/>
                </a:ext>
              </a:extLst>
            </p:cNvPr>
            <p:cNvSpPr/>
            <p:nvPr/>
          </p:nvSpPr>
          <p:spPr>
            <a:xfrm>
              <a:off x="4303796" y="6096437"/>
              <a:ext cx="2058904" cy="232108"/>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prstClr val="black"/>
                  </a:solidFill>
                  <a:latin typeface="Arial Black" pitchFamily="34" charset="0"/>
                </a:rPr>
                <a:t>Income</a:t>
              </a:r>
            </a:p>
          </p:txBody>
        </p:sp>
        <p:sp>
          <p:nvSpPr>
            <p:cNvPr id="12" name="Rectangle 11">
              <a:extLst>
                <a:ext uri="{FF2B5EF4-FFF2-40B4-BE49-F238E27FC236}">
                  <a16:creationId xmlns:a16="http://schemas.microsoft.com/office/drawing/2014/main" id="{1ECF19AE-11D1-4509-89EE-987D27B024A8}"/>
                </a:ext>
              </a:extLst>
            </p:cNvPr>
            <p:cNvSpPr/>
            <p:nvPr/>
          </p:nvSpPr>
          <p:spPr>
            <a:xfrm>
              <a:off x="4276282" y="3644326"/>
              <a:ext cx="2056612" cy="232108"/>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prstClr val="black"/>
                  </a:solidFill>
                  <a:latin typeface="Arial Black" pitchFamily="34" charset="0"/>
                </a:rPr>
                <a:t>Unsafe sex</a:t>
              </a:r>
            </a:p>
          </p:txBody>
        </p:sp>
        <p:sp>
          <p:nvSpPr>
            <p:cNvPr id="13" name="Rectangle 12">
              <a:extLst>
                <a:ext uri="{FF2B5EF4-FFF2-40B4-BE49-F238E27FC236}">
                  <a16:creationId xmlns:a16="http://schemas.microsoft.com/office/drawing/2014/main" id="{95129D73-E190-431E-825E-FF5465A56B03}"/>
                </a:ext>
              </a:extLst>
            </p:cNvPr>
            <p:cNvSpPr/>
            <p:nvPr/>
          </p:nvSpPr>
          <p:spPr>
            <a:xfrm>
              <a:off x="4284307" y="3219418"/>
              <a:ext cx="2055465" cy="232108"/>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prstClr val="black"/>
                  </a:solidFill>
                  <a:latin typeface="Arial Black" pitchFamily="34" charset="0"/>
                </a:rPr>
                <a:t>Alcohol use</a:t>
              </a:r>
            </a:p>
          </p:txBody>
        </p:sp>
        <p:sp>
          <p:nvSpPr>
            <p:cNvPr id="14" name="Rectangle 13">
              <a:extLst>
                <a:ext uri="{FF2B5EF4-FFF2-40B4-BE49-F238E27FC236}">
                  <a16:creationId xmlns:a16="http://schemas.microsoft.com/office/drawing/2014/main" id="{BFE3FA20-0B84-451E-9E6C-A4D2E587F914}"/>
                </a:ext>
              </a:extLst>
            </p:cNvPr>
            <p:cNvSpPr/>
            <p:nvPr/>
          </p:nvSpPr>
          <p:spPr>
            <a:xfrm>
              <a:off x="4267111" y="2809485"/>
              <a:ext cx="2056612" cy="233979"/>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prstClr val="black"/>
                  </a:solidFill>
                  <a:latin typeface="Arial Black" pitchFamily="34" charset="0"/>
                </a:rPr>
                <a:t>Diet &amp; exercise</a:t>
              </a:r>
            </a:p>
          </p:txBody>
        </p:sp>
        <p:sp>
          <p:nvSpPr>
            <p:cNvPr id="15" name="Rectangle 14">
              <a:extLst>
                <a:ext uri="{FF2B5EF4-FFF2-40B4-BE49-F238E27FC236}">
                  <a16:creationId xmlns:a16="http://schemas.microsoft.com/office/drawing/2014/main" id="{38D2B133-0B2A-4BF6-9331-5002AA037592}"/>
                </a:ext>
              </a:extLst>
            </p:cNvPr>
            <p:cNvSpPr/>
            <p:nvPr/>
          </p:nvSpPr>
          <p:spPr>
            <a:xfrm>
              <a:off x="4276282" y="2420142"/>
              <a:ext cx="2056612" cy="232108"/>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prstClr val="black"/>
                  </a:solidFill>
                  <a:latin typeface="Arial Black" pitchFamily="34" charset="0"/>
                </a:rPr>
                <a:t>Tobacco use</a:t>
              </a:r>
            </a:p>
          </p:txBody>
        </p:sp>
        <p:sp>
          <p:nvSpPr>
            <p:cNvPr id="16" name="Rectangle 15">
              <a:extLst>
                <a:ext uri="{FF2B5EF4-FFF2-40B4-BE49-F238E27FC236}">
                  <a16:creationId xmlns:a16="http://schemas.microsoft.com/office/drawing/2014/main" id="{7A86438F-C611-4F5C-9DD4-524B6E203B4E}"/>
                </a:ext>
              </a:extLst>
            </p:cNvPr>
            <p:cNvSpPr/>
            <p:nvPr/>
          </p:nvSpPr>
          <p:spPr>
            <a:xfrm>
              <a:off x="4267111" y="4342522"/>
              <a:ext cx="2056612" cy="233981"/>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prstClr val="black"/>
                  </a:solidFill>
                  <a:latin typeface="Arial Black" pitchFamily="34" charset="0"/>
                </a:rPr>
                <a:t>Access to care</a:t>
              </a:r>
            </a:p>
          </p:txBody>
        </p:sp>
        <p:sp>
          <p:nvSpPr>
            <p:cNvPr id="17" name="Rectangle 16">
              <a:extLst>
                <a:ext uri="{FF2B5EF4-FFF2-40B4-BE49-F238E27FC236}">
                  <a16:creationId xmlns:a16="http://schemas.microsoft.com/office/drawing/2014/main" id="{23746540-871B-4FFD-A74C-45443992E2F8}"/>
                </a:ext>
              </a:extLst>
            </p:cNvPr>
            <p:cNvSpPr/>
            <p:nvPr/>
          </p:nvSpPr>
          <p:spPr>
            <a:xfrm>
              <a:off x="4267111" y="4724377"/>
              <a:ext cx="2056612" cy="233981"/>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prstClr val="black"/>
                  </a:solidFill>
                  <a:latin typeface="Arial Black" pitchFamily="34" charset="0"/>
                </a:rPr>
                <a:t>Quality of care</a:t>
              </a:r>
            </a:p>
          </p:txBody>
        </p:sp>
        <p:sp>
          <p:nvSpPr>
            <p:cNvPr id="18" name="Rectangle 17">
              <a:extLst>
                <a:ext uri="{FF2B5EF4-FFF2-40B4-BE49-F238E27FC236}">
                  <a16:creationId xmlns:a16="http://schemas.microsoft.com/office/drawing/2014/main" id="{B5F4318F-9088-4A35-8222-39204DBFDCDA}"/>
                </a:ext>
              </a:extLst>
            </p:cNvPr>
            <p:cNvSpPr/>
            <p:nvPr/>
          </p:nvSpPr>
          <p:spPr>
            <a:xfrm>
              <a:off x="1980077" y="7543369"/>
              <a:ext cx="1791797" cy="533475"/>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prstClr val="black"/>
                  </a:solidFill>
                  <a:latin typeface="Arial Black" pitchFamily="34" charset="0"/>
                  <a:cs typeface="Arial" pitchFamily="34" charset="0"/>
                </a:rPr>
                <a:t>Physical environment</a:t>
              </a:r>
            </a:p>
            <a:p>
              <a:pPr algn="ctr">
                <a:defRPr/>
              </a:pPr>
              <a:r>
                <a:rPr lang="en-US" sz="1200" dirty="0">
                  <a:solidFill>
                    <a:prstClr val="black"/>
                  </a:solidFill>
                  <a:latin typeface="Arial Black" pitchFamily="34" charset="0"/>
                  <a:cs typeface="Arial" pitchFamily="34" charset="0"/>
                </a:rPr>
                <a:t>(10%)</a:t>
              </a:r>
            </a:p>
          </p:txBody>
        </p:sp>
        <p:sp>
          <p:nvSpPr>
            <p:cNvPr id="19" name="Rectangle 18">
              <a:extLst>
                <a:ext uri="{FF2B5EF4-FFF2-40B4-BE49-F238E27FC236}">
                  <a16:creationId xmlns:a16="http://schemas.microsoft.com/office/drawing/2014/main" id="{6075B052-911D-4BCC-8D16-2AB3EBF4723C}"/>
                </a:ext>
              </a:extLst>
            </p:cNvPr>
            <p:cNvSpPr/>
            <p:nvPr/>
          </p:nvSpPr>
          <p:spPr>
            <a:xfrm>
              <a:off x="1980077" y="5944817"/>
              <a:ext cx="1753966" cy="531603"/>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prstClr val="black"/>
                  </a:solidFill>
                  <a:latin typeface="Arial Black" pitchFamily="34" charset="0"/>
                  <a:cs typeface="Arial" pitchFamily="34" charset="0"/>
                </a:rPr>
                <a:t>Social &amp; economic factors</a:t>
              </a:r>
            </a:p>
            <a:p>
              <a:pPr algn="ctr">
                <a:defRPr/>
              </a:pPr>
              <a:r>
                <a:rPr lang="en-US" sz="1200" dirty="0">
                  <a:solidFill>
                    <a:prstClr val="black"/>
                  </a:solidFill>
                  <a:latin typeface="Arial Black" pitchFamily="34" charset="0"/>
                  <a:cs typeface="Arial" pitchFamily="34" charset="0"/>
                </a:rPr>
                <a:t>(40%)</a:t>
              </a:r>
            </a:p>
          </p:txBody>
        </p:sp>
        <p:sp>
          <p:nvSpPr>
            <p:cNvPr id="20" name="Rectangle 19">
              <a:extLst>
                <a:ext uri="{FF2B5EF4-FFF2-40B4-BE49-F238E27FC236}">
                  <a16:creationId xmlns:a16="http://schemas.microsoft.com/office/drawing/2014/main" id="{979660F4-6D13-4032-AE44-414538C8FE85}"/>
                </a:ext>
              </a:extLst>
            </p:cNvPr>
            <p:cNvSpPr/>
            <p:nvPr/>
          </p:nvSpPr>
          <p:spPr>
            <a:xfrm>
              <a:off x="1980077" y="2820716"/>
              <a:ext cx="1753966" cy="531603"/>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prstClr val="black"/>
                  </a:solidFill>
                  <a:latin typeface="Arial Black" pitchFamily="34" charset="0"/>
                </a:rPr>
                <a:t>Health behaviors</a:t>
              </a:r>
            </a:p>
            <a:p>
              <a:pPr algn="ctr">
                <a:defRPr/>
              </a:pPr>
              <a:r>
                <a:rPr lang="en-US" sz="1200" dirty="0">
                  <a:solidFill>
                    <a:prstClr val="black"/>
                  </a:solidFill>
                  <a:latin typeface="Arial Black" pitchFamily="34" charset="0"/>
                </a:rPr>
                <a:t>(30%)</a:t>
              </a:r>
            </a:p>
          </p:txBody>
        </p:sp>
        <p:sp>
          <p:nvSpPr>
            <p:cNvPr id="21" name="Rectangle 20">
              <a:extLst>
                <a:ext uri="{FF2B5EF4-FFF2-40B4-BE49-F238E27FC236}">
                  <a16:creationId xmlns:a16="http://schemas.microsoft.com/office/drawing/2014/main" id="{EF8C7EBB-E78C-434C-B26C-DB60E32076CE}"/>
                </a:ext>
              </a:extLst>
            </p:cNvPr>
            <p:cNvSpPr/>
            <p:nvPr/>
          </p:nvSpPr>
          <p:spPr>
            <a:xfrm>
              <a:off x="1980077" y="4342522"/>
              <a:ext cx="1753966" cy="535346"/>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prstClr val="black"/>
                  </a:solidFill>
                  <a:latin typeface="Arial Black" pitchFamily="34" charset="0"/>
                  <a:cs typeface="Arial" pitchFamily="34" charset="0"/>
                </a:rPr>
                <a:t>Clinical care</a:t>
              </a:r>
            </a:p>
            <a:p>
              <a:pPr algn="ctr">
                <a:defRPr/>
              </a:pPr>
              <a:r>
                <a:rPr lang="en-US" sz="1200" dirty="0">
                  <a:solidFill>
                    <a:prstClr val="black"/>
                  </a:solidFill>
                  <a:latin typeface="Arial Black" pitchFamily="34" charset="0"/>
                  <a:cs typeface="Arial" pitchFamily="34" charset="0"/>
                </a:rPr>
                <a:t>(20%)</a:t>
              </a:r>
            </a:p>
          </p:txBody>
        </p:sp>
        <p:cxnSp>
          <p:nvCxnSpPr>
            <p:cNvPr id="22" name="Straight Connector 21">
              <a:extLst>
                <a:ext uri="{FF2B5EF4-FFF2-40B4-BE49-F238E27FC236}">
                  <a16:creationId xmlns:a16="http://schemas.microsoft.com/office/drawing/2014/main" id="{98766231-9DA0-4C01-A7E2-89609437D9A0}"/>
                </a:ext>
              </a:extLst>
            </p:cNvPr>
            <p:cNvCxnSpPr/>
            <p:nvPr/>
          </p:nvCxnSpPr>
          <p:spPr>
            <a:xfrm>
              <a:off x="3886512" y="4458576"/>
              <a:ext cx="380599" cy="0"/>
            </a:xfrm>
            <a:prstGeom prst="line">
              <a:avLst/>
            </a:prstGeom>
            <a:ln w="317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D92E527-589E-44C6-B0DC-8B4C14D8B537}"/>
                </a:ext>
              </a:extLst>
            </p:cNvPr>
            <p:cNvCxnSpPr/>
            <p:nvPr/>
          </p:nvCxnSpPr>
          <p:spPr>
            <a:xfrm rot="5400000" flipH="1" flipV="1">
              <a:off x="3695584" y="4647632"/>
              <a:ext cx="381855" cy="0"/>
            </a:xfrm>
            <a:prstGeom prst="line">
              <a:avLst/>
            </a:prstGeom>
            <a:ln w="317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8D74818-D412-4AAB-8492-8F4E044E72C7}"/>
                </a:ext>
              </a:extLst>
            </p:cNvPr>
            <p:cNvCxnSpPr/>
            <p:nvPr/>
          </p:nvCxnSpPr>
          <p:spPr>
            <a:xfrm>
              <a:off x="3734043" y="4647632"/>
              <a:ext cx="152469" cy="0"/>
            </a:xfrm>
            <a:prstGeom prst="line">
              <a:avLst/>
            </a:prstGeom>
            <a:ln w="317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D391A0EF-B104-44A8-A488-F5EC4A4ABCCD}"/>
                </a:ext>
              </a:extLst>
            </p:cNvPr>
            <p:cNvCxnSpPr/>
            <p:nvPr/>
          </p:nvCxnSpPr>
          <p:spPr>
            <a:xfrm>
              <a:off x="3886512" y="4838560"/>
              <a:ext cx="380599" cy="0"/>
            </a:xfrm>
            <a:prstGeom prst="line">
              <a:avLst/>
            </a:prstGeom>
            <a:ln w="317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B87F23CB-98E5-4459-8CEF-214048C710BF}"/>
                </a:ext>
              </a:extLst>
            </p:cNvPr>
            <p:cNvCxnSpPr/>
            <p:nvPr/>
          </p:nvCxnSpPr>
          <p:spPr>
            <a:xfrm>
              <a:off x="3734043" y="3123954"/>
              <a:ext cx="152469" cy="0"/>
            </a:xfrm>
            <a:prstGeom prst="line">
              <a:avLst/>
            </a:prstGeom>
            <a:ln w="317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4224F38-8B90-47E0-AFA9-CDE1EDB2A154}"/>
                </a:ext>
              </a:extLst>
            </p:cNvPr>
            <p:cNvCxnSpPr/>
            <p:nvPr/>
          </p:nvCxnSpPr>
          <p:spPr>
            <a:xfrm rot="5400000" flipH="1" flipV="1">
              <a:off x="3259517" y="3135911"/>
              <a:ext cx="1224184" cy="2293"/>
            </a:xfrm>
            <a:prstGeom prst="line">
              <a:avLst/>
            </a:prstGeom>
            <a:ln w="317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9A09DA0-57F9-4918-AAF0-312D24150E6D}"/>
                </a:ext>
              </a:extLst>
            </p:cNvPr>
            <p:cNvCxnSpPr/>
            <p:nvPr/>
          </p:nvCxnSpPr>
          <p:spPr>
            <a:xfrm>
              <a:off x="3864731" y="2538068"/>
              <a:ext cx="428747" cy="1872"/>
            </a:xfrm>
            <a:prstGeom prst="line">
              <a:avLst/>
            </a:prstGeom>
            <a:ln w="317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EC6B7F8-43A3-4353-8070-9F2BB912AC3B}"/>
                </a:ext>
              </a:extLst>
            </p:cNvPr>
            <p:cNvCxnSpPr/>
            <p:nvPr/>
          </p:nvCxnSpPr>
          <p:spPr>
            <a:xfrm>
              <a:off x="3877341" y="2923667"/>
              <a:ext cx="380599" cy="0"/>
            </a:xfrm>
            <a:prstGeom prst="line">
              <a:avLst/>
            </a:prstGeom>
            <a:ln w="317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B5A827B-F00F-456C-A46E-7645E6F69F86}"/>
                </a:ext>
              </a:extLst>
            </p:cNvPr>
            <p:cNvCxnSpPr/>
            <p:nvPr/>
          </p:nvCxnSpPr>
          <p:spPr>
            <a:xfrm>
              <a:off x="3847535" y="3339215"/>
              <a:ext cx="453968" cy="0"/>
            </a:xfrm>
            <a:prstGeom prst="line">
              <a:avLst/>
            </a:prstGeom>
            <a:ln w="317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CF2F234-DDB2-42FA-8517-C8C5056FB7D1}"/>
                </a:ext>
              </a:extLst>
            </p:cNvPr>
            <p:cNvCxnSpPr/>
            <p:nvPr/>
          </p:nvCxnSpPr>
          <p:spPr>
            <a:xfrm>
              <a:off x="3877341" y="3741662"/>
              <a:ext cx="380599" cy="0"/>
            </a:xfrm>
            <a:prstGeom prst="line">
              <a:avLst/>
            </a:prstGeom>
            <a:ln w="317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48AFFEE0-0D02-437C-810F-6995D5030D16}"/>
                </a:ext>
              </a:extLst>
            </p:cNvPr>
            <p:cNvCxnSpPr>
              <a:stCxn id="19" idx="3"/>
            </p:cNvCxnSpPr>
            <p:nvPr/>
          </p:nvCxnSpPr>
          <p:spPr>
            <a:xfrm>
              <a:off x="3734043" y="6210619"/>
              <a:ext cx="189153" cy="0"/>
            </a:xfrm>
            <a:prstGeom prst="line">
              <a:avLst/>
            </a:prstGeom>
            <a:ln w="317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0D6392D-2668-4F61-9885-0460617966FB}"/>
                </a:ext>
              </a:extLst>
            </p:cNvPr>
            <p:cNvCxnSpPr/>
            <p:nvPr/>
          </p:nvCxnSpPr>
          <p:spPr>
            <a:xfrm>
              <a:off x="3771874" y="7809170"/>
              <a:ext cx="151323" cy="0"/>
            </a:xfrm>
            <a:prstGeom prst="line">
              <a:avLst/>
            </a:prstGeom>
            <a:ln w="317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6077B3E-8CCA-454E-B469-C806038B71AE}"/>
                </a:ext>
              </a:extLst>
            </p:cNvPr>
            <p:cNvCxnSpPr/>
            <p:nvPr/>
          </p:nvCxnSpPr>
          <p:spPr>
            <a:xfrm rot="5400000" flipH="1" flipV="1">
              <a:off x="3161357" y="6210620"/>
              <a:ext cx="1523678" cy="0"/>
            </a:xfrm>
            <a:prstGeom prst="line">
              <a:avLst/>
            </a:prstGeom>
            <a:ln w="317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2B3D6B01-A5F2-409B-B380-981F1704CCDA}"/>
                </a:ext>
              </a:extLst>
            </p:cNvPr>
            <p:cNvCxnSpPr/>
            <p:nvPr/>
          </p:nvCxnSpPr>
          <p:spPr>
            <a:xfrm>
              <a:off x="3923196" y="5448780"/>
              <a:ext cx="380599" cy="0"/>
            </a:xfrm>
            <a:prstGeom prst="line">
              <a:avLst/>
            </a:prstGeom>
            <a:ln w="317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5B3881C-199A-4FEE-825F-CD0E50DCE2CF}"/>
                </a:ext>
              </a:extLst>
            </p:cNvPr>
            <p:cNvCxnSpPr/>
            <p:nvPr/>
          </p:nvCxnSpPr>
          <p:spPr>
            <a:xfrm>
              <a:off x="3923196" y="5828763"/>
              <a:ext cx="380599" cy="0"/>
            </a:xfrm>
            <a:prstGeom prst="line">
              <a:avLst/>
            </a:prstGeom>
            <a:ln w="317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2243C40E-640F-4953-B015-BA56E9AEA3E9}"/>
                </a:ext>
              </a:extLst>
            </p:cNvPr>
            <p:cNvCxnSpPr/>
            <p:nvPr/>
          </p:nvCxnSpPr>
          <p:spPr>
            <a:xfrm>
              <a:off x="3923196" y="6210619"/>
              <a:ext cx="380599" cy="0"/>
            </a:xfrm>
            <a:prstGeom prst="line">
              <a:avLst/>
            </a:prstGeom>
            <a:ln w="317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63E95853-FCB9-4F29-839A-D457E20509AB}"/>
                </a:ext>
              </a:extLst>
            </p:cNvPr>
            <p:cNvCxnSpPr/>
            <p:nvPr/>
          </p:nvCxnSpPr>
          <p:spPr>
            <a:xfrm>
              <a:off x="3923196" y="6592474"/>
              <a:ext cx="380599" cy="0"/>
            </a:xfrm>
            <a:prstGeom prst="line">
              <a:avLst/>
            </a:prstGeom>
            <a:ln w="317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5CACCE8-770C-4E34-9162-62BE239AD45F}"/>
                </a:ext>
              </a:extLst>
            </p:cNvPr>
            <p:cNvCxnSpPr/>
            <p:nvPr/>
          </p:nvCxnSpPr>
          <p:spPr>
            <a:xfrm>
              <a:off x="3923196" y="6972458"/>
              <a:ext cx="380599" cy="0"/>
            </a:xfrm>
            <a:prstGeom prst="line">
              <a:avLst/>
            </a:prstGeom>
            <a:ln w="317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62AF50C1-ADD6-4EFA-8E30-3B64A7E8C3AE}"/>
                </a:ext>
              </a:extLst>
            </p:cNvPr>
            <p:cNvCxnSpPr/>
            <p:nvPr/>
          </p:nvCxnSpPr>
          <p:spPr>
            <a:xfrm rot="5400000" flipH="1" flipV="1">
              <a:off x="3733205" y="7810107"/>
              <a:ext cx="379983" cy="0"/>
            </a:xfrm>
            <a:prstGeom prst="line">
              <a:avLst/>
            </a:prstGeom>
            <a:ln w="317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9E9B5BE9-7D20-4343-8E8E-F1DBD52C172D}"/>
                </a:ext>
              </a:extLst>
            </p:cNvPr>
            <p:cNvCxnSpPr/>
            <p:nvPr/>
          </p:nvCxnSpPr>
          <p:spPr>
            <a:xfrm>
              <a:off x="3923196" y="7620115"/>
              <a:ext cx="380599" cy="0"/>
            </a:xfrm>
            <a:prstGeom prst="line">
              <a:avLst/>
            </a:prstGeom>
            <a:ln w="317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9C8B7E3-7B9E-4318-9BF5-7059D75949E5}"/>
                </a:ext>
              </a:extLst>
            </p:cNvPr>
            <p:cNvCxnSpPr/>
            <p:nvPr/>
          </p:nvCxnSpPr>
          <p:spPr>
            <a:xfrm>
              <a:off x="3923196" y="8000098"/>
              <a:ext cx="380599" cy="0"/>
            </a:xfrm>
            <a:prstGeom prst="line">
              <a:avLst/>
            </a:prstGeom>
            <a:ln w="317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FE665E0-611F-4710-8F4B-FB5E5293AB0C}"/>
                </a:ext>
              </a:extLst>
            </p:cNvPr>
            <p:cNvCxnSpPr/>
            <p:nvPr/>
          </p:nvCxnSpPr>
          <p:spPr>
            <a:xfrm>
              <a:off x="1828754" y="3123954"/>
              <a:ext cx="151323" cy="0"/>
            </a:xfrm>
            <a:prstGeom prst="line">
              <a:avLst/>
            </a:prstGeom>
            <a:ln w="317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97865B33-71D3-4257-8212-0E4C8F786169}"/>
                </a:ext>
              </a:extLst>
            </p:cNvPr>
            <p:cNvCxnSpPr/>
            <p:nvPr/>
          </p:nvCxnSpPr>
          <p:spPr>
            <a:xfrm>
              <a:off x="1828754" y="4610196"/>
              <a:ext cx="151323" cy="0"/>
            </a:xfrm>
            <a:prstGeom prst="line">
              <a:avLst/>
            </a:prstGeom>
            <a:ln w="317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7A4070-ED72-40FC-A284-F1331089D718}"/>
                </a:ext>
              </a:extLst>
            </p:cNvPr>
            <p:cNvCxnSpPr/>
            <p:nvPr/>
          </p:nvCxnSpPr>
          <p:spPr>
            <a:xfrm>
              <a:off x="1828754" y="6210619"/>
              <a:ext cx="151323" cy="0"/>
            </a:xfrm>
            <a:prstGeom prst="line">
              <a:avLst/>
            </a:prstGeom>
            <a:ln w="317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557D565-44D9-4F5D-A57E-75009103134A}"/>
                </a:ext>
              </a:extLst>
            </p:cNvPr>
            <p:cNvCxnSpPr/>
            <p:nvPr/>
          </p:nvCxnSpPr>
          <p:spPr>
            <a:xfrm>
              <a:off x="1828754" y="7809170"/>
              <a:ext cx="151323" cy="0"/>
            </a:xfrm>
            <a:prstGeom prst="line">
              <a:avLst/>
            </a:prstGeom>
            <a:ln w="317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64E53906-BBFB-4745-916B-2A484D86D307}"/>
                </a:ext>
              </a:extLst>
            </p:cNvPr>
            <p:cNvCxnSpPr/>
            <p:nvPr/>
          </p:nvCxnSpPr>
          <p:spPr>
            <a:xfrm rot="5400000" flipH="1" flipV="1">
              <a:off x="1028543" y="3924166"/>
              <a:ext cx="1600423" cy="0"/>
            </a:xfrm>
            <a:prstGeom prst="line">
              <a:avLst/>
            </a:prstGeom>
            <a:ln w="317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B02EFF14-B350-40BA-A3E7-953D3BC9A2D4}"/>
                </a:ext>
              </a:extLst>
            </p:cNvPr>
            <p:cNvCxnSpPr/>
            <p:nvPr/>
          </p:nvCxnSpPr>
          <p:spPr>
            <a:xfrm rot="5400000" flipH="1" flipV="1">
              <a:off x="1028542" y="5524590"/>
              <a:ext cx="1600424" cy="0"/>
            </a:xfrm>
            <a:prstGeom prst="line">
              <a:avLst/>
            </a:prstGeom>
            <a:ln w="317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BD554D75-E6ED-4345-BFAA-40586C2BE6B3}"/>
                </a:ext>
              </a:extLst>
            </p:cNvPr>
            <p:cNvCxnSpPr/>
            <p:nvPr/>
          </p:nvCxnSpPr>
          <p:spPr>
            <a:xfrm rot="5400000" flipH="1" flipV="1">
              <a:off x="1029478" y="7009895"/>
              <a:ext cx="1598552" cy="0"/>
            </a:xfrm>
            <a:prstGeom prst="line">
              <a:avLst/>
            </a:prstGeom>
            <a:ln w="317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51" name="Rectangle 50">
              <a:extLst>
                <a:ext uri="{FF2B5EF4-FFF2-40B4-BE49-F238E27FC236}">
                  <a16:creationId xmlns:a16="http://schemas.microsoft.com/office/drawing/2014/main" id="{C6892C59-4507-437A-A82B-871284DE07E6}"/>
                </a:ext>
              </a:extLst>
            </p:cNvPr>
            <p:cNvSpPr/>
            <p:nvPr/>
          </p:nvSpPr>
          <p:spPr>
            <a:xfrm>
              <a:off x="291454" y="5218543"/>
              <a:ext cx="1308024" cy="4586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b="1" dirty="0">
                  <a:solidFill>
                    <a:prstClr val="white"/>
                  </a:solidFill>
                  <a:latin typeface="Arial Black" pitchFamily="34" charset="0"/>
                </a:rPr>
                <a:t>Health Factors</a:t>
              </a:r>
            </a:p>
          </p:txBody>
        </p:sp>
        <p:sp>
          <p:nvSpPr>
            <p:cNvPr id="52" name="Rectangle 51">
              <a:extLst>
                <a:ext uri="{FF2B5EF4-FFF2-40B4-BE49-F238E27FC236}">
                  <a16:creationId xmlns:a16="http://schemas.microsoft.com/office/drawing/2014/main" id="{D3028E0A-41FB-4CB2-AC24-7B1E9FBAFC08}"/>
                </a:ext>
              </a:extLst>
            </p:cNvPr>
            <p:cNvSpPr/>
            <p:nvPr/>
          </p:nvSpPr>
          <p:spPr>
            <a:xfrm>
              <a:off x="380872" y="7580806"/>
              <a:ext cx="1218606" cy="415549"/>
            </a:xfrm>
            <a:prstGeom prst="rect">
              <a:avLst/>
            </a:prstGeom>
            <a:solidFill>
              <a:srgbClr val="ED943B"/>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b="1" dirty="0">
                  <a:solidFill>
                    <a:prstClr val="white"/>
                  </a:solidFill>
                  <a:latin typeface="Arial Black" pitchFamily="34" charset="0"/>
                </a:rPr>
                <a:t>Programs and Policies</a:t>
              </a:r>
            </a:p>
          </p:txBody>
        </p:sp>
        <p:sp>
          <p:nvSpPr>
            <p:cNvPr id="53" name="Rectangle 52">
              <a:extLst>
                <a:ext uri="{FF2B5EF4-FFF2-40B4-BE49-F238E27FC236}">
                  <a16:creationId xmlns:a16="http://schemas.microsoft.com/office/drawing/2014/main" id="{8223DD27-AAE1-4D8B-A5ED-79D1B748CE73}"/>
                </a:ext>
              </a:extLst>
            </p:cNvPr>
            <p:cNvSpPr/>
            <p:nvPr/>
          </p:nvSpPr>
          <p:spPr>
            <a:xfrm>
              <a:off x="380872" y="1180984"/>
              <a:ext cx="1218606" cy="45672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b="1" dirty="0">
                  <a:solidFill>
                    <a:prstClr val="white"/>
                  </a:solidFill>
                  <a:latin typeface="Arial Black" pitchFamily="34" charset="0"/>
                </a:rPr>
                <a:t>Health Outcomes</a:t>
              </a:r>
            </a:p>
          </p:txBody>
        </p:sp>
        <p:cxnSp>
          <p:nvCxnSpPr>
            <p:cNvPr id="54" name="Straight Connector 53">
              <a:extLst>
                <a:ext uri="{FF2B5EF4-FFF2-40B4-BE49-F238E27FC236}">
                  <a16:creationId xmlns:a16="http://schemas.microsoft.com/office/drawing/2014/main" id="{201F908F-DC59-4509-9FBF-3D08C73423C1}"/>
                </a:ext>
              </a:extLst>
            </p:cNvPr>
            <p:cNvCxnSpPr/>
            <p:nvPr/>
          </p:nvCxnSpPr>
          <p:spPr>
            <a:xfrm>
              <a:off x="1599478" y="5448780"/>
              <a:ext cx="229277" cy="0"/>
            </a:xfrm>
            <a:prstGeom prst="line">
              <a:avLst/>
            </a:prstGeom>
            <a:ln w="317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55" name="Rectangle 54">
              <a:extLst>
                <a:ext uri="{FF2B5EF4-FFF2-40B4-BE49-F238E27FC236}">
                  <a16:creationId xmlns:a16="http://schemas.microsoft.com/office/drawing/2014/main" id="{38FE3D76-14AE-421E-B91D-8D667973D265}"/>
                </a:ext>
              </a:extLst>
            </p:cNvPr>
            <p:cNvSpPr/>
            <p:nvPr/>
          </p:nvSpPr>
          <p:spPr>
            <a:xfrm>
              <a:off x="1943393" y="1066801"/>
              <a:ext cx="4380330" cy="267674"/>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prstClr val="black"/>
                  </a:solidFill>
                  <a:latin typeface="Arial Black" pitchFamily="34" charset="0"/>
                </a:rPr>
                <a:t>Mortality (length of life): 50%</a:t>
              </a:r>
            </a:p>
          </p:txBody>
        </p:sp>
        <p:cxnSp>
          <p:nvCxnSpPr>
            <p:cNvPr id="56" name="Straight Connector 55">
              <a:extLst>
                <a:ext uri="{FF2B5EF4-FFF2-40B4-BE49-F238E27FC236}">
                  <a16:creationId xmlns:a16="http://schemas.microsoft.com/office/drawing/2014/main" id="{F44D295D-3E51-456D-861F-1355F20E253B}"/>
                </a:ext>
              </a:extLst>
            </p:cNvPr>
            <p:cNvCxnSpPr/>
            <p:nvPr/>
          </p:nvCxnSpPr>
          <p:spPr>
            <a:xfrm>
              <a:off x="1599478" y="1409348"/>
              <a:ext cx="152469" cy="0"/>
            </a:xfrm>
            <a:prstGeom prst="line">
              <a:avLst/>
            </a:prstGeom>
            <a:ln w="317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5C30EF91-A1CF-4444-970D-192341E4C0B6}"/>
                </a:ext>
              </a:extLst>
            </p:cNvPr>
            <p:cNvCxnSpPr/>
            <p:nvPr/>
          </p:nvCxnSpPr>
          <p:spPr>
            <a:xfrm rot="5400000" flipH="1" flipV="1">
              <a:off x="1523582" y="1409348"/>
              <a:ext cx="456729" cy="0"/>
            </a:xfrm>
            <a:prstGeom prst="line">
              <a:avLst/>
            </a:prstGeom>
            <a:ln w="317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BADCBDCA-7F0D-4D6B-A49B-63616B9E11A7}"/>
                </a:ext>
              </a:extLst>
            </p:cNvPr>
            <p:cNvCxnSpPr/>
            <p:nvPr/>
          </p:nvCxnSpPr>
          <p:spPr>
            <a:xfrm>
              <a:off x="1751946" y="1180984"/>
              <a:ext cx="152469" cy="0"/>
            </a:xfrm>
            <a:prstGeom prst="line">
              <a:avLst/>
            </a:prstGeom>
            <a:ln w="317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DE03BC67-53C6-4882-82DB-7F26FEC3352B}"/>
                </a:ext>
              </a:extLst>
            </p:cNvPr>
            <p:cNvCxnSpPr/>
            <p:nvPr/>
          </p:nvCxnSpPr>
          <p:spPr>
            <a:xfrm>
              <a:off x="1751946" y="1637713"/>
              <a:ext cx="152469" cy="0"/>
            </a:xfrm>
            <a:prstGeom prst="line">
              <a:avLst/>
            </a:prstGeom>
            <a:ln w="3175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60" name="Rectangle 59">
              <a:extLst>
                <a:ext uri="{FF2B5EF4-FFF2-40B4-BE49-F238E27FC236}">
                  <a16:creationId xmlns:a16="http://schemas.microsoft.com/office/drawing/2014/main" id="{7E68DBE3-1BB7-4514-91BF-6C55B61AACE9}"/>
                </a:ext>
              </a:extLst>
            </p:cNvPr>
            <p:cNvSpPr/>
            <p:nvPr/>
          </p:nvSpPr>
          <p:spPr>
            <a:xfrm>
              <a:off x="1943393" y="1486093"/>
              <a:ext cx="4380330" cy="267674"/>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prstClr val="black"/>
                  </a:solidFill>
                  <a:latin typeface="Arial Black" pitchFamily="34" charset="0"/>
                </a:rPr>
                <a:t>Morbidity (quality of life): 50%</a:t>
              </a:r>
            </a:p>
          </p:txBody>
        </p:sp>
        <p:cxnSp>
          <p:nvCxnSpPr>
            <p:cNvPr id="61" name="Straight Arrow Connector 60">
              <a:extLst>
                <a:ext uri="{FF2B5EF4-FFF2-40B4-BE49-F238E27FC236}">
                  <a16:creationId xmlns:a16="http://schemas.microsoft.com/office/drawing/2014/main" id="{2D7725B0-3E03-4663-B9BF-396DD8368744}"/>
                </a:ext>
              </a:extLst>
            </p:cNvPr>
            <p:cNvCxnSpPr/>
            <p:nvPr/>
          </p:nvCxnSpPr>
          <p:spPr>
            <a:xfrm rot="5400000" flipH="1" flipV="1">
              <a:off x="223806" y="6661110"/>
              <a:ext cx="1458988" cy="1598"/>
            </a:xfrm>
            <a:prstGeom prst="straightConnector1">
              <a:avLst/>
            </a:prstGeom>
            <a:ln w="190500">
              <a:gradFill flip="none" rotWithShape="1">
                <a:gsLst>
                  <a:gs pos="0">
                    <a:srgbClr val="E6DCAC"/>
                  </a:gs>
                  <a:gs pos="12000">
                    <a:srgbClr val="E6D78A"/>
                  </a:gs>
                  <a:gs pos="30000">
                    <a:srgbClr val="C7AC4C"/>
                  </a:gs>
                  <a:gs pos="45000">
                    <a:srgbClr val="E6D78A"/>
                  </a:gs>
                  <a:gs pos="77000">
                    <a:srgbClr val="C7AC4C"/>
                  </a:gs>
                  <a:gs pos="100000">
                    <a:srgbClr val="E6DCAC"/>
                  </a:gs>
                </a:gsLst>
                <a:lin ang="10800000" scaled="0"/>
                <a:tileRect/>
              </a:gra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6CF76B5A-51B9-4755-8825-53C867C1007F}"/>
                </a:ext>
              </a:extLst>
            </p:cNvPr>
            <p:cNvCxnSpPr/>
            <p:nvPr/>
          </p:nvCxnSpPr>
          <p:spPr>
            <a:xfrm rot="5400000" flipH="1" flipV="1">
              <a:off x="-598583" y="3476521"/>
              <a:ext cx="3103763" cy="1598"/>
            </a:xfrm>
            <a:prstGeom prst="straightConnector1">
              <a:avLst/>
            </a:prstGeom>
            <a:ln w="190500">
              <a:gradFill flip="none" rotWithShape="1">
                <a:gsLst>
                  <a:gs pos="0">
                    <a:srgbClr val="E6DCAC"/>
                  </a:gs>
                  <a:gs pos="12000">
                    <a:srgbClr val="E6D78A"/>
                  </a:gs>
                  <a:gs pos="30000">
                    <a:srgbClr val="C7AC4C"/>
                  </a:gs>
                  <a:gs pos="45000">
                    <a:srgbClr val="E6D78A"/>
                  </a:gs>
                  <a:gs pos="77000">
                    <a:srgbClr val="C7AC4C"/>
                  </a:gs>
                  <a:gs pos="100000">
                    <a:srgbClr val="E6DCAC"/>
                  </a:gs>
                </a:gsLst>
                <a:lin ang="10800000" scaled="0"/>
                <a:tileRect/>
              </a:gradFill>
              <a:tailEnd type="triangle"/>
            </a:ln>
          </p:spPr>
          <p:style>
            <a:lnRef idx="1">
              <a:schemeClr val="accent1"/>
            </a:lnRef>
            <a:fillRef idx="0">
              <a:schemeClr val="accent1"/>
            </a:fillRef>
            <a:effectRef idx="0">
              <a:schemeClr val="accent1"/>
            </a:effectRef>
            <a:fontRef idx="minor">
              <a:schemeClr val="tx1"/>
            </a:fontRef>
          </p:style>
        </p:cxnSp>
      </p:grpSp>
      <p:sp>
        <p:nvSpPr>
          <p:cNvPr id="26627" name="TextBox 62">
            <a:extLst>
              <a:ext uri="{FF2B5EF4-FFF2-40B4-BE49-F238E27FC236}">
                <a16:creationId xmlns:a16="http://schemas.microsoft.com/office/drawing/2014/main" id="{8B543B6D-9AEA-49C5-94DE-45D4A34C3643}"/>
              </a:ext>
            </a:extLst>
          </p:cNvPr>
          <p:cNvSpPr txBox="1">
            <a:spLocks noChangeArrowheads="1"/>
          </p:cNvSpPr>
          <p:nvPr/>
        </p:nvSpPr>
        <p:spPr bwMode="auto">
          <a:xfrm rot="10800000" flipV="1">
            <a:off x="0" y="6172200"/>
            <a:ext cx="41656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000" i="1">
                <a:solidFill>
                  <a:srgbClr val="000000"/>
                </a:solidFill>
              </a:rPr>
              <a:t>County Health Rankings </a:t>
            </a:r>
            <a:r>
              <a:rPr lang="en-US" altLang="en-US" sz="1000">
                <a:solidFill>
                  <a:srgbClr val="000000"/>
                </a:solidFill>
              </a:rPr>
              <a:t>model © 2010 UWPHI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5DCF04C-DC1E-4038-9267-9F2AE01DEF71}"/>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4F385A8-3971-4518-8360-8D05C6F7F7BB}" type="slidenum">
              <a:rPr lang="en-US" altLang="en-US">
                <a:solidFill>
                  <a:srgbClr val="898989"/>
                </a:solidFill>
                <a:latin typeface="Calibri" panose="020F0502020204030204" pitchFamily="34" charset="0"/>
              </a:rPr>
              <a:pPr eaLnBrk="1" hangingPunct="1"/>
              <a:t>22</a:t>
            </a:fld>
            <a:endParaRPr lang="en-US" altLang="en-US">
              <a:solidFill>
                <a:srgbClr val="898989"/>
              </a:solidFill>
              <a:latin typeface="Calibri" panose="020F0502020204030204" pitchFamily="34" charset="0"/>
            </a:endParaRPr>
          </a:p>
        </p:txBody>
      </p:sp>
      <p:pic>
        <p:nvPicPr>
          <p:cNvPr id="27651" name="Picture 2">
            <a:extLst>
              <a:ext uri="{FF2B5EF4-FFF2-40B4-BE49-F238E27FC236}">
                <a16:creationId xmlns:a16="http://schemas.microsoft.com/office/drawing/2014/main" id="{108B4767-0C11-4881-A193-35C0D9EEF6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4813" y="304800"/>
            <a:ext cx="8435975" cy="632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B7B4AE-D34B-4F51-95CD-CF3071D36BAC}"/>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A8AF6D4-6349-4720-AC0C-22B6C621EF89}" type="slidenum">
              <a:rPr lang="en-US" altLang="en-US">
                <a:solidFill>
                  <a:srgbClr val="898989"/>
                </a:solidFill>
                <a:latin typeface="Calibri" panose="020F0502020204030204" pitchFamily="34" charset="0"/>
              </a:rPr>
              <a:pPr eaLnBrk="1" hangingPunct="1"/>
              <a:t>23</a:t>
            </a:fld>
            <a:endParaRPr lang="en-US" altLang="en-US">
              <a:solidFill>
                <a:srgbClr val="898989"/>
              </a:solidFill>
              <a:latin typeface="Calibri" panose="020F0502020204030204" pitchFamily="34" charset="0"/>
            </a:endParaRPr>
          </a:p>
        </p:txBody>
      </p:sp>
      <p:pic>
        <p:nvPicPr>
          <p:cNvPr id="28675" name="Picture 10" descr="take_action.jpg">
            <a:extLst>
              <a:ext uri="{FF2B5EF4-FFF2-40B4-BE49-F238E27FC236}">
                <a16:creationId xmlns:a16="http://schemas.microsoft.com/office/drawing/2014/main" id="{A26CC893-1C54-4BEF-99F5-A96464D1651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288925"/>
            <a:ext cx="6065838" cy="634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7">
            <a:extLst>
              <a:ext uri="{FF2B5EF4-FFF2-40B4-BE49-F238E27FC236}">
                <a16:creationId xmlns:a16="http://schemas.microsoft.com/office/drawing/2014/main" id="{7AEC071E-2167-4282-8D43-7AAA2E1B1001}"/>
              </a:ext>
            </a:extLst>
          </p:cNvPr>
          <p:cNvSpPr>
            <a:spLocks noGrp="1"/>
          </p:cNvSpPr>
          <p:nvPr>
            <p:ph type="title"/>
          </p:nvPr>
        </p:nvSpPr>
        <p:spPr>
          <a:xfrm>
            <a:off x="381000" y="0"/>
            <a:ext cx="8229600" cy="1143000"/>
          </a:xfrm>
        </p:spPr>
        <p:txBody>
          <a:bodyPr/>
          <a:lstStyle/>
          <a:p>
            <a:r>
              <a:rPr lang="en-US" altLang="en-US" b="1"/>
              <a:t>A Wisconsin Example</a:t>
            </a:r>
          </a:p>
        </p:txBody>
      </p:sp>
      <p:sp>
        <p:nvSpPr>
          <p:cNvPr id="29699" name="Content Placeholder 8">
            <a:extLst>
              <a:ext uri="{FF2B5EF4-FFF2-40B4-BE49-F238E27FC236}">
                <a16:creationId xmlns:a16="http://schemas.microsoft.com/office/drawing/2014/main" id="{90F7EECF-BB89-4E90-98B2-125E9E7BFBB8}"/>
              </a:ext>
            </a:extLst>
          </p:cNvPr>
          <p:cNvSpPr>
            <a:spLocks noGrp="1"/>
          </p:cNvSpPr>
          <p:nvPr>
            <p:ph idx="1"/>
          </p:nvPr>
        </p:nvSpPr>
        <p:spPr/>
        <p:txBody>
          <a:bodyPr/>
          <a:lstStyle/>
          <a:p>
            <a:endParaRPr lang="en-US" altLang="en-US"/>
          </a:p>
        </p:txBody>
      </p:sp>
      <p:sp>
        <p:nvSpPr>
          <p:cNvPr id="4" name="Slide Number Placeholder 3">
            <a:extLst>
              <a:ext uri="{FF2B5EF4-FFF2-40B4-BE49-F238E27FC236}">
                <a16:creationId xmlns:a16="http://schemas.microsoft.com/office/drawing/2014/main" id="{1D432249-644D-40DA-9103-A02237C915B0}"/>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9F417FE-D611-4400-9A87-7E39942B4BFE}" type="slidenum">
              <a:rPr lang="en-US" altLang="en-US">
                <a:solidFill>
                  <a:srgbClr val="898989"/>
                </a:solidFill>
                <a:latin typeface="Calibri" panose="020F0502020204030204" pitchFamily="34" charset="0"/>
              </a:rPr>
              <a:pPr eaLnBrk="1" hangingPunct="1"/>
              <a:t>24</a:t>
            </a:fld>
            <a:endParaRPr lang="en-US" altLang="en-US">
              <a:solidFill>
                <a:srgbClr val="898989"/>
              </a:solidFill>
              <a:latin typeface="Calibri" panose="020F0502020204030204" pitchFamily="34" charset="0"/>
            </a:endParaRPr>
          </a:p>
        </p:txBody>
      </p:sp>
      <p:pic>
        <p:nvPicPr>
          <p:cNvPr id="29701" name="Picture 2">
            <a:extLst>
              <a:ext uri="{FF2B5EF4-FFF2-40B4-BE49-F238E27FC236}">
                <a16:creationId xmlns:a16="http://schemas.microsoft.com/office/drawing/2014/main" id="{2BB55EFD-D4AA-476D-9BE8-283406B99E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24000"/>
            <a:ext cx="8596313"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8C4998FA-E563-497C-B273-B0EFD9EEC0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5715000" cy="356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5">
            <a:extLst>
              <a:ext uri="{FF2B5EF4-FFF2-40B4-BE49-F238E27FC236}">
                <a16:creationId xmlns:a16="http://schemas.microsoft.com/office/drawing/2014/main" id="{9D9D4E6F-110D-415C-8080-35562DF368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838200"/>
            <a:ext cx="6334125" cy="354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 name="Picture 2">
            <a:extLst>
              <a:ext uri="{FF2B5EF4-FFF2-40B4-BE49-F238E27FC236}">
                <a16:creationId xmlns:a16="http://schemas.microsoft.com/office/drawing/2014/main" id="{B1F9959E-E377-4355-B4FE-52C93F2550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1143000"/>
            <a:ext cx="7064375"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a:extLst>
              <a:ext uri="{FF2B5EF4-FFF2-40B4-BE49-F238E27FC236}">
                <a16:creationId xmlns:a16="http://schemas.microsoft.com/office/drawing/2014/main" id="{F6EAA000-8FC7-4B39-9171-5F6B8832FCE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0200" y="1447800"/>
            <a:ext cx="69723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3">
            <a:extLst>
              <a:ext uri="{FF2B5EF4-FFF2-40B4-BE49-F238E27FC236}">
                <a16:creationId xmlns:a16="http://schemas.microsoft.com/office/drawing/2014/main" id="{2453A2D2-E9BF-462B-B837-8F53D9CB2BD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52600" y="5105400"/>
            <a:ext cx="713263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07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0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
            <a:extLst>
              <a:ext uri="{FF2B5EF4-FFF2-40B4-BE49-F238E27FC236}">
                <a16:creationId xmlns:a16="http://schemas.microsoft.com/office/drawing/2014/main" id="{8D78E06F-A8FB-4646-9D03-EF4E19500F65}"/>
              </a:ext>
            </a:extLst>
          </p:cNvPr>
          <p:cNvSpPr>
            <a:spLocks noGrp="1"/>
          </p:cNvSpPr>
          <p:nvPr>
            <p:ph type="title"/>
          </p:nvPr>
        </p:nvSpPr>
        <p:spPr>
          <a:xfrm>
            <a:off x="457200" y="0"/>
            <a:ext cx="8229600" cy="1143000"/>
          </a:xfrm>
        </p:spPr>
        <p:txBody>
          <a:bodyPr/>
          <a:lstStyle/>
          <a:p>
            <a:r>
              <a:rPr lang="en-US" altLang="en-US" b="1"/>
              <a:t>Hybrid</a:t>
            </a:r>
          </a:p>
        </p:txBody>
      </p:sp>
      <p:sp>
        <p:nvSpPr>
          <p:cNvPr id="2" name="Slide Number Placeholder 1">
            <a:extLst>
              <a:ext uri="{FF2B5EF4-FFF2-40B4-BE49-F238E27FC236}">
                <a16:creationId xmlns:a16="http://schemas.microsoft.com/office/drawing/2014/main" id="{8451207F-4714-4C32-9C92-3079E5D96075}"/>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B2DB5AA-A368-434C-9752-EC521C03C542}" type="slidenum">
              <a:rPr lang="en-US" altLang="en-US">
                <a:solidFill>
                  <a:srgbClr val="898989"/>
                </a:solidFill>
                <a:latin typeface="Calibri" panose="020F0502020204030204" pitchFamily="34" charset="0"/>
              </a:rPr>
              <a:pPr eaLnBrk="1" hangingPunct="1"/>
              <a:t>26</a:t>
            </a:fld>
            <a:endParaRPr lang="en-US" altLang="en-US">
              <a:solidFill>
                <a:srgbClr val="898989"/>
              </a:solidFill>
              <a:latin typeface="Calibri" panose="020F0502020204030204" pitchFamily="34" charset="0"/>
            </a:endParaRPr>
          </a:p>
        </p:txBody>
      </p:sp>
      <p:pic>
        <p:nvPicPr>
          <p:cNvPr id="5" name="Content Placeholder 4">
            <a:extLst>
              <a:ext uri="{FF2B5EF4-FFF2-40B4-BE49-F238E27FC236}">
                <a16:creationId xmlns:a16="http://schemas.microsoft.com/office/drawing/2014/main" id="{D61A5DA1-14B1-446C-A6CE-9EAFC59F6CF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8600" y="1143000"/>
            <a:ext cx="3338513" cy="4343400"/>
          </a:xfrm>
          <a:noFill/>
        </p:spPr>
      </p:pic>
      <p:pic>
        <p:nvPicPr>
          <p:cNvPr id="6" name="Picture 2">
            <a:extLst>
              <a:ext uri="{FF2B5EF4-FFF2-40B4-BE49-F238E27FC236}">
                <a16:creationId xmlns:a16="http://schemas.microsoft.com/office/drawing/2014/main" id="{F1892B32-74AD-445D-B66F-A3EE7816EF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2438400"/>
            <a:ext cx="34290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take_action.jpg">
            <a:extLst>
              <a:ext uri="{FF2B5EF4-FFF2-40B4-BE49-F238E27FC236}">
                <a16:creationId xmlns:a16="http://schemas.microsoft.com/office/drawing/2014/main" id="{B6F431F6-0E01-4B29-8FA8-4899B4DDB53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1219200"/>
            <a:ext cx="3076575"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A0312484-F0F2-4EC3-985C-6F491BFE7174}"/>
              </a:ext>
            </a:extLst>
          </p:cNvPr>
          <p:cNvGraphicFramePr/>
          <p:nvPr/>
        </p:nvGraphicFramePr>
        <p:xfrm>
          <a:off x="533400" y="1524000"/>
          <a:ext cx="8305800"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2771" name="Title 1">
            <a:extLst>
              <a:ext uri="{FF2B5EF4-FFF2-40B4-BE49-F238E27FC236}">
                <a16:creationId xmlns:a16="http://schemas.microsoft.com/office/drawing/2014/main" id="{CFD982F7-D423-454D-9078-82CFD4281F66}"/>
              </a:ext>
            </a:extLst>
          </p:cNvPr>
          <p:cNvSpPr>
            <a:spLocks noGrp="1"/>
          </p:cNvSpPr>
          <p:nvPr>
            <p:ph type="title"/>
          </p:nvPr>
        </p:nvSpPr>
        <p:spPr>
          <a:xfrm>
            <a:off x="381000" y="0"/>
            <a:ext cx="8229600" cy="990600"/>
          </a:xfrm>
        </p:spPr>
        <p:txBody>
          <a:bodyPr/>
          <a:lstStyle/>
          <a:p>
            <a:pPr eaLnBrk="1" hangingPunct="1"/>
            <a:r>
              <a:rPr lang="en-US" altLang="en-US" sz="6000" b="1"/>
              <a:t>Outline</a:t>
            </a:r>
          </a:p>
        </p:txBody>
      </p:sp>
      <p:sp>
        <p:nvSpPr>
          <p:cNvPr id="9220" name="Slide Number Placeholder 7">
            <a:extLst>
              <a:ext uri="{FF2B5EF4-FFF2-40B4-BE49-F238E27FC236}">
                <a16:creationId xmlns:a16="http://schemas.microsoft.com/office/drawing/2014/main" id="{017C7D1D-FEF4-46D9-ADF5-098D11285992}"/>
              </a:ext>
            </a:extLst>
          </p:cNvPr>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CBDECE2-57F2-49DB-BD67-9350AA3E978A}" type="slidenum">
              <a:rPr lang="en-US" altLang="en-US">
                <a:solidFill>
                  <a:srgbClr val="898989"/>
                </a:solidFill>
                <a:latin typeface="Calibri" panose="020F0502020204030204" pitchFamily="34" charset="0"/>
              </a:rPr>
              <a:pPr eaLnBrk="1" hangingPunct="1"/>
              <a:t>27</a:t>
            </a:fld>
            <a:endParaRPr lang="en-US" altLang="en-US">
              <a:solidFill>
                <a:srgbClr val="898989"/>
              </a:solidFill>
              <a:latin typeface="Calibri" panose="020F050202020403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550DE7-2411-4435-95B5-99BA355C2481}"/>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45D968A-36A6-414E-B105-C12188CB90CB}" type="slidenum">
              <a:rPr lang="en-US" altLang="en-US">
                <a:solidFill>
                  <a:srgbClr val="898989"/>
                </a:solidFill>
                <a:latin typeface="Calibri" panose="020F0502020204030204" pitchFamily="34" charset="0"/>
              </a:rPr>
              <a:pPr eaLnBrk="1" hangingPunct="1"/>
              <a:t>28</a:t>
            </a:fld>
            <a:endParaRPr lang="en-US" altLang="en-US">
              <a:solidFill>
                <a:srgbClr val="898989"/>
              </a:solidFill>
              <a:latin typeface="Calibri" panose="020F0502020204030204" pitchFamily="34" charset="0"/>
            </a:endParaRPr>
          </a:p>
        </p:txBody>
      </p:sp>
      <p:pic>
        <p:nvPicPr>
          <p:cNvPr id="33795" name="Picture 2">
            <a:extLst>
              <a:ext uri="{FF2B5EF4-FFF2-40B4-BE49-F238E27FC236}">
                <a16:creationId xmlns:a16="http://schemas.microsoft.com/office/drawing/2014/main" id="{A910D400-18E0-48DB-B5E4-DE3A66F063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447800"/>
            <a:ext cx="8494713" cy="384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Rectangle 4">
            <a:extLst>
              <a:ext uri="{FF2B5EF4-FFF2-40B4-BE49-F238E27FC236}">
                <a16:creationId xmlns:a16="http://schemas.microsoft.com/office/drawing/2014/main" id="{E7DF1D71-0563-45AF-B692-6A325BD8A2BA}"/>
              </a:ext>
            </a:extLst>
          </p:cNvPr>
          <p:cNvSpPr>
            <a:spLocks noChangeArrowheads="1"/>
          </p:cNvSpPr>
          <p:nvPr/>
        </p:nvSpPr>
        <p:spPr bwMode="auto">
          <a:xfrm>
            <a:off x="228600" y="228600"/>
            <a:ext cx="80835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000"/>
              <a:t>http://www.dhs.wisconsin.gov/chip/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311E615-20D7-4374-A57F-0C9141ABD5E6}"/>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C9A3229-2FA2-465F-964A-0B02B94D532F}" type="slidenum">
              <a:rPr lang="en-US" altLang="en-US">
                <a:solidFill>
                  <a:srgbClr val="898989"/>
                </a:solidFill>
                <a:latin typeface="Calibri" panose="020F0502020204030204" pitchFamily="34" charset="0"/>
              </a:rPr>
              <a:pPr eaLnBrk="1" hangingPunct="1"/>
              <a:t>29</a:t>
            </a:fld>
            <a:endParaRPr lang="en-US" altLang="en-US">
              <a:solidFill>
                <a:srgbClr val="898989"/>
              </a:solidFill>
              <a:latin typeface="Calibri" panose="020F0502020204030204" pitchFamily="34" charset="0"/>
            </a:endParaRPr>
          </a:p>
        </p:txBody>
      </p:sp>
      <p:pic>
        <p:nvPicPr>
          <p:cNvPr id="34819" name="Picture 2">
            <a:extLst>
              <a:ext uri="{FF2B5EF4-FFF2-40B4-BE49-F238E27FC236}">
                <a16:creationId xmlns:a16="http://schemas.microsoft.com/office/drawing/2014/main" id="{75DE9CC1-F170-468F-8676-9E4B415266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62038"/>
            <a:ext cx="9191625" cy="473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a:extLst>
              <a:ext uri="{FF2B5EF4-FFF2-40B4-BE49-F238E27FC236}">
                <a16:creationId xmlns:a16="http://schemas.microsoft.com/office/drawing/2014/main" id="{0C925593-209F-4501-B73D-9AA8C0E664CC}"/>
              </a:ext>
            </a:extLst>
          </p:cNvPr>
          <p:cNvSpPr>
            <a:spLocks noChangeArrowheads="1"/>
          </p:cNvSpPr>
          <p:nvPr/>
        </p:nvSpPr>
        <p:spPr bwMode="auto">
          <a:xfrm>
            <a:off x="5181600" y="990600"/>
            <a:ext cx="1066800" cy="990600"/>
          </a:xfrm>
          <a:prstGeom prst="ellipse">
            <a:avLst/>
          </a:prstGeom>
          <a:noFill/>
          <a:ln w="38100">
            <a:solidFill>
              <a:srgbClr val="0000CC"/>
            </a:solidFill>
            <a:round/>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a:solidFill>
                <a:srgbClr val="FFFFFF"/>
              </a:solidFill>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vans and Stoddart 1990.jpg">
            <a:extLst>
              <a:ext uri="{FF2B5EF4-FFF2-40B4-BE49-F238E27FC236}">
                <a16:creationId xmlns:a16="http://schemas.microsoft.com/office/drawing/2014/main" id="{B478A731-B042-4CD7-AC56-F1F7DBB12CA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4225" y="665163"/>
            <a:ext cx="7669213" cy="573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80BCFE-E9BD-4DCC-8BD0-E7E726F061DB}"/>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40A7249-370D-4105-AD1E-2CEFEAD4FFC8}" type="slidenum">
              <a:rPr lang="en-US" altLang="en-US">
                <a:solidFill>
                  <a:srgbClr val="898989"/>
                </a:solidFill>
                <a:latin typeface="Calibri" panose="020F0502020204030204" pitchFamily="34" charset="0"/>
              </a:rPr>
              <a:pPr eaLnBrk="1" hangingPunct="1"/>
              <a:t>30</a:t>
            </a:fld>
            <a:endParaRPr lang="en-US" altLang="en-US">
              <a:solidFill>
                <a:srgbClr val="898989"/>
              </a:solidFill>
              <a:latin typeface="Calibri" panose="020F0502020204030204" pitchFamily="34" charset="0"/>
            </a:endParaRPr>
          </a:p>
        </p:txBody>
      </p:sp>
      <p:pic>
        <p:nvPicPr>
          <p:cNvPr id="35843" name="Picture 2">
            <a:extLst>
              <a:ext uri="{FF2B5EF4-FFF2-40B4-BE49-F238E27FC236}">
                <a16:creationId xmlns:a16="http://schemas.microsoft.com/office/drawing/2014/main" id="{AE86D79F-8ADB-4BD2-AC03-C8BD8AB067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825" y="1276350"/>
            <a:ext cx="8896350" cy="430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3">
            <a:extLst>
              <a:ext uri="{FF2B5EF4-FFF2-40B4-BE49-F238E27FC236}">
                <a16:creationId xmlns:a16="http://schemas.microsoft.com/office/drawing/2014/main" id="{024D0475-3CA0-4EB1-B38F-DF7CC8B41A73}"/>
              </a:ext>
            </a:extLst>
          </p:cNvPr>
          <p:cNvSpPr>
            <a:spLocks noChangeArrowheads="1"/>
          </p:cNvSpPr>
          <p:nvPr/>
        </p:nvSpPr>
        <p:spPr bwMode="auto">
          <a:xfrm>
            <a:off x="2514600" y="2286000"/>
            <a:ext cx="1752600" cy="381000"/>
          </a:xfrm>
          <a:prstGeom prst="ellipse">
            <a:avLst/>
          </a:prstGeom>
          <a:noFill/>
          <a:ln w="38100">
            <a:solidFill>
              <a:srgbClr val="FF0000"/>
            </a:solidFill>
            <a:round/>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a:solidFill>
                <a:srgbClr val="FFFFFF"/>
              </a:solidFill>
              <a:latin typeface="Calibri" pitchFamily="34" charset="0"/>
            </a:endParaRPr>
          </a:p>
        </p:txBody>
      </p:sp>
      <p:sp>
        <p:nvSpPr>
          <p:cNvPr id="5" name="Oval 4">
            <a:extLst>
              <a:ext uri="{FF2B5EF4-FFF2-40B4-BE49-F238E27FC236}">
                <a16:creationId xmlns:a16="http://schemas.microsoft.com/office/drawing/2014/main" id="{8FB5E8C3-5758-4079-8661-093EDE2D6095}"/>
              </a:ext>
            </a:extLst>
          </p:cNvPr>
          <p:cNvSpPr>
            <a:spLocks noChangeArrowheads="1"/>
          </p:cNvSpPr>
          <p:nvPr/>
        </p:nvSpPr>
        <p:spPr bwMode="auto">
          <a:xfrm>
            <a:off x="4724400" y="3429000"/>
            <a:ext cx="3962400" cy="990600"/>
          </a:xfrm>
          <a:prstGeom prst="ellipse">
            <a:avLst/>
          </a:prstGeom>
          <a:noFill/>
          <a:ln w="38100">
            <a:solidFill>
              <a:srgbClr val="FF0000"/>
            </a:solidFill>
            <a:round/>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a:solidFill>
                <a:srgbClr val="FFFFFF"/>
              </a:solidFill>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AB3C7B-22EA-4D76-9175-EEEC71F2E29B}"/>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0E4B8E3-1E00-40AA-B209-34AAA218F1C4}" type="slidenum">
              <a:rPr lang="en-US" altLang="en-US">
                <a:solidFill>
                  <a:srgbClr val="898989"/>
                </a:solidFill>
                <a:latin typeface="Calibri" panose="020F0502020204030204" pitchFamily="34" charset="0"/>
              </a:rPr>
              <a:pPr eaLnBrk="1" hangingPunct="1"/>
              <a:t>31</a:t>
            </a:fld>
            <a:endParaRPr lang="en-US" altLang="en-US">
              <a:solidFill>
                <a:srgbClr val="898989"/>
              </a:solidFill>
              <a:latin typeface="Calibri" panose="020F0502020204030204" pitchFamily="34" charset="0"/>
            </a:endParaRPr>
          </a:p>
        </p:txBody>
      </p:sp>
      <p:pic>
        <p:nvPicPr>
          <p:cNvPr id="36867" name="Picture 2">
            <a:extLst>
              <a:ext uri="{FF2B5EF4-FFF2-40B4-BE49-F238E27FC236}">
                <a16:creationId xmlns:a16="http://schemas.microsoft.com/office/drawing/2014/main" id="{3F1DC46A-38BC-4E53-BA45-FA819CF071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900" y="381000"/>
            <a:ext cx="8408988"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DEEB842-CAB4-4A2B-932E-EC6357E34226}"/>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9E0138E-8118-412F-8D5D-3DC37007EDD5}" type="slidenum">
              <a:rPr lang="en-US" altLang="en-US">
                <a:solidFill>
                  <a:srgbClr val="898989"/>
                </a:solidFill>
                <a:latin typeface="Calibri" panose="020F0502020204030204" pitchFamily="34" charset="0"/>
              </a:rPr>
              <a:pPr eaLnBrk="1" hangingPunct="1"/>
              <a:t>32</a:t>
            </a:fld>
            <a:endParaRPr lang="en-US" altLang="en-US">
              <a:solidFill>
                <a:srgbClr val="898989"/>
              </a:solidFill>
              <a:latin typeface="Calibri" panose="020F0502020204030204" pitchFamily="34" charset="0"/>
            </a:endParaRPr>
          </a:p>
        </p:txBody>
      </p:sp>
      <p:pic>
        <p:nvPicPr>
          <p:cNvPr id="37891" name="Picture 10" descr="take_action.jpg">
            <a:extLst>
              <a:ext uri="{FF2B5EF4-FFF2-40B4-BE49-F238E27FC236}">
                <a16:creationId xmlns:a16="http://schemas.microsoft.com/office/drawing/2014/main" id="{183877E4-BE09-47F8-8A3F-9097DF9C458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288925"/>
            <a:ext cx="6065838" cy="634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3">
            <a:extLst>
              <a:ext uri="{FF2B5EF4-FFF2-40B4-BE49-F238E27FC236}">
                <a16:creationId xmlns:a16="http://schemas.microsoft.com/office/drawing/2014/main" id="{C0A0804F-FC80-41A4-85AB-20504EB86050}"/>
              </a:ext>
            </a:extLst>
          </p:cNvPr>
          <p:cNvSpPr>
            <a:spLocks noChangeArrowheads="1"/>
          </p:cNvSpPr>
          <p:nvPr/>
        </p:nvSpPr>
        <p:spPr bwMode="auto">
          <a:xfrm>
            <a:off x="6781800" y="4114800"/>
            <a:ext cx="1371600" cy="762000"/>
          </a:xfrm>
          <a:prstGeom prst="ellipse">
            <a:avLst/>
          </a:prstGeom>
          <a:noFill/>
          <a:ln w="38100">
            <a:solidFill>
              <a:srgbClr val="FF0000"/>
            </a:solidFill>
            <a:round/>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a:solidFill>
                <a:srgbClr val="FFFFFF"/>
              </a:solidFill>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0612659-653C-4E82-9ADB-8EE29DD85E3A}"/>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8F309D9-60F2-46F5-8ADC-F0CB227BC85D}" type="slidenum">
              <a:rPr lang="en-US" altLang="en-US">
                <a:solidFill>
                  <a:srgbClr val="898989"/>
                </a:solidFill>
                <a:latin typeface="Calibri" panose="020F0502020204030204" pitchFamily="34" charset="0"/>
              </a:rPr>
              <a:pPr eaLnBrk="1" hangingPunct="1"/>
              <a:t>33</a:t>
            </a:fld>
            <a:endParaRPr lang="en-US" altLang="en-US">
              <a:solidFill>
                <a:srgbClr val="898989"/>
              </a:solidFill>
              <a:latin typeface="Calibri" panose="020F0502020204030204" pitchFamily="34" charset="0"/>
            </a:endParaRPr>
          </a:p>
        </p:txBody>
      </p:sp>
      <p:pic>
        <p:nvPicPr>
          <p:cNvPr id="38915" name="Picture 2">
            <a:extLst>
              <a:ext uri="{FF2B5EF4-FFF2-40B4-BE49-F238E27FC236}">
                <a16:creationId xmlns:a16="http://schemas.microsoft.com/office/drawing/2014/main" id="{D8C0A2FC-E726-473C-9E7D-63D85F6950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188" y="533400"/>
            <a:ext cx="8651875"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EF301C-4655-4A45-8431-B8859EBDB54E}"/>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7772099-132E-4007-ACC4-E49F638E28C4}" type="slidenum">
              <a:rPr lang="en-US" altLang="en-US">
                <a:solidFill>
                  <a:srgbClr val="898989"/>
                </a:solidFill>
                <a:latin typeface="Calibri" panose="020F0502020204030204" pitchFamily="34" charset="0"/>
              </a:rPr>
              <a:pPr eaLnBrk="1" hangingPunct="1"/>
              <a:t>34</a:t>
            </a:fld>
            <a:endParaRPr lang="en-US" altLang="en-US">
              <a:solidFill>
                <a:srgbClr val="898989"/>
              </a:solidFill>
              <a:latin typeface="Calibri" panose="020F0502020204030204" pitchFamily="34" charset="0"/>
            </a:endParaRPr>
          </a:p>
        </p:txBody>
      </p:sp>
      <p:pic>
        <p:nvPicPr>
          <p:cNvPr id="39939" name="Picture 10" descr="take_action.jpg">
            <a:extLst>
              <a:ext uri="{FF2B5EF4-FFF2-40B4-BE49-F238E27FC236}">
                <a16:creationId xmlns:a16="http://schemas.microsoft.com/office/drawing/2014/main" id="{B850B768-EC89-4553-ABBC-22F9A2ED4DB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288925"/>
            <a:ext cx="6065838" cy="634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3">
            <a:extLst>
              <a:ext uri="{FF2B5EF4-FFF2-40B4-BE49-F238E27FC236}">
                <a16:creationId xmlns:a16="http://schemas.microsoft.com/office/drawing/2014/main" id="{CF48BD68-6C49-4586-8557-810C8F3705E7}"/>
              </a:ext>
            </a:extLst>
          </p:cNvPr>
          <p:cNvSpPr>
            <a:spLocks noChangeArrowheads="1"/>
          </p:cNvSpPr>
          <p:nvPr/>
        </p:nvSpPr>
        <p:spPr bwMode="auto">
          <a:xfrm>
            <a:off x="3886200" y="6096000"/>
            <a:ext cx="2133600" cy="762000"/>
          </a:xfrm>
          <a:prstGeom prst="ellipse">
            <a:avLst/>
          </a:prstGeom>
          <a:noFill/>
          <a:ln w="38100">
            <a:solidFill>
              <a:srgbClr val="FF0000"/>
            </a:solidFill>
            <a:round/>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en-US">
              <a:solidFill>
                <a:srgbClr val="FFFFFF"/>
              </a:solidFill>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0A8C17B-FAA2-4A8F-AAC7-8D7B0D6B8786}"/>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BBA46B1-B171-47DC-83DD-C1FEB2619AC4}" type="slidenum">
              <a:rPr lang="en-US" altLang="en-US">
                <a:solidFill>
                  <a:srgbClr val="898989"/>
                </a:solidFill>
                <a:latin typeface="Calibri" panose="020F0502020204030204" pitchFamily="34" charset="0"/>
              </a:rPr>
              <a:pPr eaLnBrk="1" hangingPunct="1"/>
              <a:t>35</a:t>
            </a:fld>
            <a:endParaRPr lang="en-US" altLang="en-US">
              <a:solidFill>
                <a:srgbClr val="898989"/>
              </a:solidFill>
              <a:latin typeface="Calibri" panose="020F0502020204030204" pitchFamily="34" charset="0"/>
            </a:endParaRPr>
          </a:p>
        </p:txBody>
      </p:sp>
      <p:pic>
        <p:nvPicPr>
          <p:cNvPr id="40963" name="Picture 2">
            <a:extLst>
              <a:ext uri="{FF2B5EF4-FFF2-40B4-BE49-F238E27FC236}">
                <a16:creationId xmlns:a16="http://schemas.microsoft.com/office/drawing/2014/main" id="{41B067F1-6F32-4623-9263-B44A84195F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457200"/>
            <a:ext cx="892175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C8A3D1-525A-47F0-AF2E-01135B69D5CA}"/>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38BF07C-CBC9-4976-ADF8-A959D75019DF}" type="slidenum">
              <a:rPr lang="en-US" altLang="en-US">
                <a:solidFill>
                  <a:srgbClr val="898989"/>
                </a:solidFill>
                <a:latin typeface="Calibri" panose="020F0502020204030204" pitchFamily="34" charset="0"/>
              </a:rPr>
              <a:pPr eaLnBrk="1" hangingPunct="1"/>
              <a:t>36</a:t>
            </a:fld>
            <a:endParaRPr lang="en-US" altLang="en-US">
              <a:solidFill>
                <a:srgbClr val="898989"/>
              </a:solidFill>
              <a:latin typeface="Calibri" panose="020F0502020204030204" pitchFamily="34" charset="0"/>
            </a:endParaRPr>
          </a:p>
        </p:txBody>
      </p:sp>
      <p:pic>
        <p:nvPicPr>
          <p:cNvPr id="41987" name="Picture 2">
            <a:extLst>
              <a:ext uri="{FF2B5EF4-FFF2-40B4-BE49-F238E27FC236}">
                <a16:creationId xmlns:a16="http://schemas.microsoft.com/office/drawing/2014/main" id="{81A9B7CC-A87D-499D-9DBA-6E8498B9DD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963" y="304800"/>
            <a:ext cx="8474075"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37BE30B-D636-4223-AEDE-F7E7CF2D73F5}"/>
              </a:ext>
            </a:extLst>
          </p:cNvPr>
          <p:cNvSpPr>
            <a:spLocks noGrp="1"/>
          </p:cNvSpPr>
          <p:nvPr>
            <p:ph type="title"/>
          </p:nvPr>
        </p:nvSpPr>
        <p:spPr>
          <a:xfrm>
            <a:off x="457200" y="304800"/>
            <a:ext cx="8229600" cy="1143000"/>
          </a:xfrm>
        </p:spPr>
        <p:txBody>
          <a:bodyPr rtlCol="0">
            <a:normAutofit fontScale="90000"/>
          </a:bodyPr>
          <a:lstStyle/>
          <a:p>
            <a:pPr eaLnBrk="1" fontAlgn="auto" hangingPunct="1">
              <a:spcAft>
                <a:spcPts val="0"/>
              </a:spcAft>
              <a:defRPr/>
            </a:pPr>
            <a:r>
              <a:rPr lang="en-US" dirty="0"/>
              <a:t>What Works?</a:t>
            </a:r>
            <a:br>
              <a:rPr lang="en-US" dirty="0"/>
            </a:br>
            <a:r>
              <a:rPr lang="en-US" dirty="0"/>
              <a:t>www.whatworksforhealth.wisc.edu </a:t>
            </a:r>
            <a:br>
              <a:rPr lang="en-US" dirty="0"/>
            </a:br>
            <a:endParaRPr lang="en-US" dirty="0">
              <a:solidFill>
                <a:srgbClr val="FFFF00"/>
              </a:solidFill>
            </a:endParaRPr>
          </a:p>
        </p:txBody>
      </p:sp>
      <p:pic>
        <p:nvPicPr>
          <p:cNvPr id="8" name="Picture 4">
            <a:extLst>
              <a:ext uri="{FF2B5EF4-FFF2-40B4-BE49-F238E27FC236}">
                <a16:creationId xmlns:a16="http://schemas.microsoft.com/office/drawing/2014/main" id="{5058C382-138C-43EC-979B-7F2E7D11EF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1217613"/>
            <a:ext cx="4298950" cy="548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descr="What works_current.jpg">
            <a:extLst>
              <a:ext uri="{FF2B5EF4-FFF2-40B4-BE49-F238E27FC236}">
                <a16:creationId xmlns:a16="http://schemas.microsoft.com/office/drawing/2014/main" id="{BCE92568-8CA0-4EAC-B0C6-5A14A94D28A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08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 descr="What Works model.jpg">
            <a:extLst>
              <a:ext uri="{FF2B5EF4-FFF2-40B4-BE49-F238E27FC236}">
                <a16:creationId xmlns:a16="http://schemas.microsoft.com/office/drawing/2014/main" id="{37FFB80C-0EDB-4554-A386-F712B6D93AF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18" name="Picture 2" descr="fig01">
            <a:extLst>
              <a:ext uri="{FF2B5EF4-FFF2-40B4-BE49-F238E27FC236}">
                <a16:creationId xmlns:a16="http://schemas.microsoft.com/office/drawing/2014/main" id="{91902374-0771-4C1D-AF0D-F2693DEF89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8863" y="288925"/>
            <a:ext cx="7005637" cy="5160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Rectangle 3">
            <a:extLst>
              <a:ext uri="{FF2B5EF4-FFF2-40B4-BE49-F238E27FC236}">
                <a16:creationId xmlns:a16="http://schemas.microsoft.com/office/drawing/2014/main" id="{7F157C2E-8B3B-4B82-BF9C-19FD319D64BE}"/>
              </a:ext>
            </a:extLst>
          </p:cNvPr>
          <p:cNvSpPr>
            <a:spLocks noChangeArrowheads="1"/>
          </p:cNvSpPr>
          <p:nvPr/>
        </p:nvSpPr>
        <p:spPr bwMode="auto">
          <a:xfrm>
            <a:off x="769938" y="5872163"/>
            <a:ext cx="8374062"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000">
                <a:solidFill>
                  <a:srgbClr val="000000"/>
                </a:solidFill>
                <a:ea typeface="Times New Roman" panose="02020603050405020304" pitchFamily="18" charset="0"/>
                <a:cs typeface="Arial" panose="020B0604020202020204" pitchFamily="34" charset="0"/>
              </a:rPr>
              <a:t>Dahlgren G, Whitehead M. Policies and strategies to promote social equity in health. Stockholm: Institute of Futures Studies, 1991.</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Box 1">
            <a:extLst>
              <a:ext uri="{FF2B5EF4-FFF2-40B4-BE49-F238E27FC236}">
                <a16:creationId xmlns:a16="http://schemas.microsoft.com/office/drawing/2014/main" id="{C78767C3-F54A-4DAB-A085-4CC9BF1F7A7D}"/>
              </a:ext>
            </a:extLst>
          </p:cNvPr>
          <p:cNvSpPr txBox="1">
            <a:spLocks noChangeArrowheads="1"/>
          </p:cNvSpPr>
          <p:nvPr/>
        </p:nvSpPr>
        <p:spPr bwMode="auto">
          <a:xfrm>
            <a:off x="457200" y="457200"/>
            <a:ext cx="8001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4000"/>
              <a:t>Nutritional Standards</a:t>
            </a:r>
          </a:p>
        </p:txBody>
      </p:sp>
      <p:pic>
        <p:nvPicPr>
          <p:cNvPr id="46083" name="Picture 4" descr="Nutrional standards p&amp;p.jpg">
            <a:extLst>
              <a:ext uri="{FF2B5EF4-FFF2-40B4-BE49-F238E27FC236}">
                <a16:creationId xmlns:a16="http://schemas.microsoft.com/office/drawing/2014/main" id="{62A58506-1AAE-4BFB-BB96-A086E842213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600200"/>
            <a:ext cx="8650288"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1" descr="Nutr stds for compet food 3.jpg">
            <a:extLst>
              <a:ext uri="{FF2B5EF4-FFF2-40B4-BE49-F238E27FC236}">
                <a16:creationId xmlns:a16="http://schemas.microsoft.com/office/drawing/2014/main" id="{F9B819E2-88BE-4CFB-9735-A704A120845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28600"/>
            <a:ext cx="889635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1" descr="Strength of evidence scale_current.jpg">
            <a:extLst>
              <a:ext uri="{FF2B5EF4-FFF2-40B4-BE49-F238E27FC236}">
                <a16:creationId xmlns:a16="http://schemas.microsoft.com/office/drawing/2014/main" id="{6F612206-0A76-4445-82A0-1D106030B86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00" y="0"/>
            <a:ext cx="770255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1" name="Picture 2" descr="Evidence rating scale_new.jpg">
            <a:extLst>
              <a:ext uri="{FF2B5EF4-FFF2-40B4-BE49-F238E27FC236}">
                <a16:creationId xmlns:a16="http://schemas.microsoft.com/office/drawing/2014/main" id="{C79A5D02-EC55-4EF9-B8DD-2DAF0A903B3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352800"/>
            <a:ext cx="8396288"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0EB6EE60-E0ED-4F03-BA13-C45864699F4D}"/>
              </a:ext>
            </a:extLst>
          </p:cNvPr>
          <p:cNvSpPr>
            <a:spLocks noGrp="1"/>
          </p:cNvSpPr>
          <p:nvPr>
            <p:ph type="title"/>
          </p:nvPr>
        </p:nvSpPr>
        <p:spPr>
          <a:xfrm>
            <a:off x="457200" y="0"/>
            <a:ext cx="8229600" cy="1143000"/>
          </a:xfrm>
        </p:spPr>
        <p:txBody>
          <a:bodyPr/>
          <a:lstStyle/>
          <a:p>
            <a:r>
              <a:rPr lang="en-US" altLang="en-US" b="1"/>
              <a:t>Roles</a:t>
            </a:r>
          </a:p>
        </p:txBody>
      </p:sp>
      <p:sp>
        <p:nvSpPr>
          <p:cNvPr id="49155" name="Content Placeholder 2">
            <a:extLst>
              <a:ext uri="{FF2B5EF4-FFF2-40B4-BE49-F238E27FC236}">
                <a16:creationId xmlns:a16="http://schemas.microsoft.com/office/drawing/2014/main" id="{3DEC1915-4DFA-4C1D-8B24-DD8E495CA3B6}"/>
              </a:ext>
            </a:extLst>
          </p:cNvPr>
          <p:cNvSpPr>
            <a:spLocks noGrp="1"/>
          </p:cNvSpPr>
          <p:nvPr>
            <p:ph idx="1"/>
          </p:nvPr>
        </p:nvSpPr>
        <p:spPr/>
        <p:txBody>
          <a:bodyPr/>
          <a:lstStyle/>
          <a:p>
            <a:r>
              <a:rPr lang="en-US" altLang="en-US"/>
              <a:t>Local Health Department Led Assessment</a:t>
            </a:r>
          </a:p>
          <a:p>
            <a:r>
              <a:rPr lang="en-US" altLang="en-US"/>
              <a:t>Hospital Led Assessment</a:t>
            </a:r>
          </a:p>
          <a:p>
            <a:r>
              <a:rPr lang="en-US" altLang="en-US"/>
              <a:t>United Way Led Assessment</a:t>
            </a:r>
          </a:p>
          <a:p>
            <a:r>
              <a:rPr lang="en-US" altLang="en-US"/>
              <a:t>Integrated Collaborative Approach</a:t>
            </a:r>
          </a:p>
        </p:txBody>
      </p:sp>
      <p:sp>
        <p:nvSpPr>
          <p:cNvPr id="4" name="Slide Number Placeholder 3">
            <a:extLst>
              <a:ext uri="{FF2B5EF4-FFF2-40B4-BE49-F238E27FC236}">
                <a16:creationId xmlns:a16="http://schemas.microsoft.com/office/drawing/2014/main" id="{531C5F78-1C69-49BC-BAF4-76FA4B666A50}"/>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213DC40-6685-4DB0-B78E-34B5B81366F1}" type="slidenum">
              <a:rPr lang="en-US" altLang="en-US">
                <a:solidFill>
                  <a:srgbClr val="898989"/>
                </a:solidFill>
                <a:latin typeface="Calibri" panose="020F0502020204030204" pitchFamily="34" charset="0"/>
              </a:rPr>
              <a:pPr eaLnBrk="1" hangingPunct="1"/>
              <a:t>43</a:t>
            </a:fld>
            <a:endParaRPr lang="en-US" altLang="en-US">
              <a:solidFill>
                <a:srgbClr val="898989"/>
              </a:solidFill>
              <a:latin typeface="Calibri" panose="020F0502020204030204"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2">
            <a:extLst>
              <a:ext uri="{FF2B5EF4-FFF2-40B4-BE49-F238E27FC236}">
                <a16:creationId xmlns:a16="http://schemas.microsoft.com/office/drawing/2014/main" id="{353DC4D7-C89B-4BE5-A569-861BB7E6F804}"/>
              </a:ext>
            </a:extLst>
          </p:cNvPr>
          <p:cNvSpPr>
            <a:spLocks noGrp="1"/>
          </p:cNvSpPr>
          <p:nvPr>
            <p:ph type="title"/>
          </p:nvPr>
        </p:nvSpPr>
        <p:spPr>
          <a:xfrm>
            <a:off x="533400" y="0"/>
            <a:ext cx="8229600" cy="1143000"/>
          </a:xfrm>
        </p:spPr>
        <p:txBody>
          <a:bodyPr/>
          <a:lstStyle/>
          <a:p>
            <a:r>
              <a:rPr lang="en-US" altLang="en-US" b="1"/>
              <a:t>Shared Challenges</a:t>
            </a:r>
          </a:p>
        </p:txBody>
      </p:sp>
      <p:sp>
        <p:nvSpPr>
          <p:cNvPr id="50179" name="Content Placeholder 3">
            <a:extLst>
              <a:ext uri="{FF2B5EF4-FFF2-40B4-BE49-F238E27FC236}">
                <a16:creationId xmlns:a16="http://schemas.microsoft.com/office/drawing/2014/main" id="{CF0E9866-0033-46C9-A3C3-1ACC3D09FF09}"/>
              </a:ext>
            </a:extLst>
          </p:cNvPr>
          <p:cNvSpPr>
            <a:spLocks noGrp="1"/>
          </p:cNvSpPr>
          <p:nvPr>
            <p:ph idx="1"/>
          </p:nvPr>
        </p:nvSpPr>
        <p:spPr/>
        <p:txBody>
          <a:bodyPr/>
          <a:lstStyle/>
          <a:p>
            <a:r>
              <a:rPr lang="en-US" altLang="en-US"/>
              <a:t>Unfunded Mandate</a:t>
            </a:r>
          </a:p>
          <a:p>
            <a:r>
              <a:rPr lang="en-US" altLang="en-US"/>
              <a:t>Staff Expertise</a:t>
            </a:r>
          </a:p>
          <a:p>
            <a:r>
              <a:rPr lang="en-US" altLang="en-US"/>
              <a:t>High Expectations</a:t>
            </a:r>
          </a:p>
          <a:p>
            <a:r>
              <a:rPr lang="en-US" altLang="en-US"/>
              <a:t>Limited Resources</a:t>
            </a:r>
          </a:p>
        </p:txBody>
      </p:sp>
      <p:sp>
        <p:nvSpPr>
          <p:cNvPr id="2" name="Slide Number Placeholder 1">
            <a:extLst>
              <a:ext uri="{FF2B5EF4-FFF2-40B4-BE49-F238E27FC236}">
                <a16:creationId xmlns:a16="http://schemas.microsoft.com/office/drawing/2014/main" id="{62D2CAD1-CE58-4D1E-9C0C-A8CCAB3F9E39}"/>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B78A0B6-B40A-4B88-9D9F-2F8BADCA7804}" type="slidenum">
              <a:rPr lang="en-US" altLang="en-US">
                <a:solidFill>
                  <a:srgbClr val="898989"/>
                </a:solidFill>
                <a:latin typeface="Calibri" panose="020F0502020204030204" pitchFamily="34" charset="0"/>
              </a:rPr>
              <a:pPr eaLnBrk="1" hangingPunct="1"/>
              <a:t>44</a:t>
            </a:fld>
            <a:endParaRPr lang="en-US" altLang="en-US">
              <a:solidFill>
                <a:srgbClr val="898989"/>
              </a:solidFill>
              <a:latin typeface="Calibri" panose="020F0502020204030204"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2">
            <a:extLst>
              <a:ext uri="{FF2B5EF4-FFF2-40B4-BE49-F238E27FC236}">
                <a16:creationId xmlns:a16="http://schemas.microsoft.com/office/drawing/2014/main" id="{8E161D52-4F6D-437E-A126-4A377D61DBA1}"/>
              </a:ext>
            </a:extLst>
          </p:cNvPr>
          <p:cNvSpPr>
            <a:spLocks noGrp="1"/>
          </p:cNvSpPr>
          <p:nvPr>
            <p:ph type="title"/>
          </p:nvPr>
        </p:nvSpPr>
        <p:spPr>
          <a:xfrm>
            <a:off x="533400" y="0"/>
            <a:ext cx="8229600" cy="1143000"/>
          </a:xfrm>
        </p:spPr>
        <p:txBody>
          <a:bodyPr/>
          <a:lstStyle/>
          <a:p>
            <a:r>
              <a:rPr lang="en-US" altLang="en-US" b="1"/>
              <a:t>Shared Opportunities</a:t>
            </a:r>
          </a:p>
        </p:txBody>
      </p:sp>
      <p:sp>
        <p:nvSpPr>
          <p:cNvPr id="51203" name="Content Placeholder 3">
            <a:extLst>
              <a:ext uri="{FF2B5EF4-FFF2-40B4-BE49-F238E27FC236}">
                <a16:creationId xmlns:a16="http://schemas.microsoft.com/office/drawing/2014/main" id="{97C643B6-E756-4745-9D74-2A3E44967D25}"/>
              </a:ext>
            </a:extLst>
          </p:cNvPr>
          <p:cNvSpPr>
            <a:spLocks noGrp="1"/>
          </p:cNvSpPr>
          <p:nvPr>
            <p:ph idx="1"/>
          </p:nvPr>
        </p:nvSpPr>
        <p:spPr/>
        <p:txBody>
          <a:bodyPr/>
          <a:lstStyle/>
          <a:p>
            <a:r>
              <a:rPr lang="en-US" altLang="en-US"/>
              <a:t>Shared Vision &amp; Values to Meet Mission</a:t>
            </a:r>
          </a:p>
          <a:p>
            <a:r>
              <a:rPr lang="en-US" altLang="en-US"/>
              <a:t>Staff Development</a:t>
            </a:r>
          </a:p>
          <a:p>
            <a:r>
              <a:rPr lang="en-US" altLang="en-US"/>
              <a:t>High Expectations in Dialogue with Community</a:t>
            </a:r>
          </a:p>
          <a:p>
            <a:r>
              <a:rPr lang="en-US" altLang="en-US"/>
              <a:t>Stewardship of Resources</a:t>
            </a:r>
          </a:p>
        </p:txBody>
      </p:sp>
      <p:sp>
        <p:nvSpPr>
          <p:cNvPr id="2" name="Slide Number Placeholder 1">
            <a:extLst>
              <a:ext uri="{FF2B5EF4-FFF2-40B4-BE49-F238E27FC236}">
                <a16:creationId xmlns:a16="http://schemas.microsoft.com/office/drawing/2014/main" id="{0577C211-87AC-4960-8FC0-53ABD6A3001C}"/>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A4C197E-129D-4D4A-992F-0B036B0838D3}" type="slidenum">
              <a:rPr lang="en-US" altLang="en-US">
                <a:solidFill>
                  <a:srgbClr val="898989"/>
                </a:solidFill>
                <a:latin typeface="Calibri" panose="020F0502020204030204" pitchFamily="34" charset="0"/>
              </a:rPr>
              <a:pPr eaLnBrk="1" hangingPunct="1"/>
              <a:t>45</a:t>
            </a:fld>
            <a:endParaRPr lang="en-US" altLang="en-US">
              <a:solidFill>
                <a:srgbClr val="898989"/>
              </a:solidFill>
              <a:latin typeface="Calibri" panose="020F0502020204030204"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a:extLst>
              <a:ext uri="{FF2B5EF4-FFF2-40B4-BE49-F238E27FC236}">
                <a16:creationId xmlns:a16="http://schemas.microsoft.com/office/drawing/2014/main" id="{4B4F8886-30E0-472C-B1F4-E6D6FE8D9CB0}"/>
              </a:ext>
            </a:extLst>
          </p:cNvPr>
          <p:cNvSpPr>
            <a:spLocks noGrp="1"/>
          </p:cNvSpPr>
          <p:nvPr>
            <p:ph type="title"/>
          </p:nvPr>
        </p:nvSpPr>
        <p:spPr>
          <a:xfrm>
            <a:off x="533400" y="0"/>
            <a:ext cx="8229600" cy="1143000"/>
          </a:xfrm>
        </p:spPr>
        <p:txBody>
          <a:bodyPr/>
          <a:lstStyle/>
          <a:p>
            <a:r>
              <a:rPr lang="en-US" altLang="en-US" b="1"/>
              <a:t>Integrated Collaborative Approach</a:t>
            </a:r>
          </a:p>
        </p:txBody>
      </p:sp>
      <p:sp>
        <p:nvSpPr>
          <p:cNvPr id="53251" name="Content Placeholder 2">
            <a:extLst>
              <a:ext uri="{FF2B5EF4-FFF2-40B4-BE49-F238E27FC236}">
                <a16:creationId xmlns:a16="http://schemas.microsoft.com/office/drawing/2014/main" id="{D991D7CC-4551-4DD8-A324-D6B852F6CE0D}"/>
              </a:ext>
            </a:extLst>
          </p:cNvPr>
          <p:cNvSpPr>
            <a:spLocks noGrp="1"/>
          </p:cNvSpPr>
          <p:nvPr>
            <p:ph idx="1"/>
          </p:nvPr>
        </p:nvSpPr>
        <p:spPr/>
        <p:txBody>
          <a:bodyPr/>
          <a:lstStyle/>
          <a:p>
            <a:r>
              <a:rPr lang="en-US" altLang="en-US"/>
              <a:t>Shared Resource, Independent Assessment</a:t>
            </a:r>
          </a:p>
          <a:p>
            <a:pPr>
              <a:buFont typeface="Arial" panose="020B0604020202020204" pitchFamily="34" charset="0"/>
              <a:buNone/>
            </a:pPr>
            <a:r>
              <a:rPr lang="en-US" altLang="en-US"/>
              <a:t>	Example: Aurora Survey in Southeastern Wisconsin</a:t>
            </a:r>
          </a:p>
          <a:p>
            <a:r>
              <a:rPr lang="en-US" altLang="en-US"/>
              <a:t>Shared Governance, Shared Resources, One Agency Primary Responsibility for Work</a:t>
            </a:r>
          </a:p>
          <a:p>
            <a:pPr>
              <a:buFont typeface="Arial" panose="020B0604020202020204" pitchFamily="34" charset="0"/>
              <a:buNone/>
            </a:pPr>
            <a:r>
              <a:rPr lang="en-US" altLang="en-US"/>
              <a:t>	Example:  Marathon County</a:t>
            </a:r>
          </a:p>
          <a:p>
            <a:r>
              <a:rPr lang="en-US" altLang="en-US"/>
              <a:t>Shared Governance, Pooled Resources, Collaborative Employs Staff</a:t>
            </a:r>
          </a:p>
          <a:p>
            <a:pPr>
              <a:buFont typeface="Arial" panose="020B0604020202020204" pitchFamily="34" charset="0"/>
              <a:buNone/>
            </a:pPr>
            <a:r>
              <a:rPr lang="en-US" altLang="en-US"/>
              <a:t>	Example:  LaCrosse Area</a:t>
            </a:r>
          </a:p>
        </p:txBody>
      </p:sp>
      <p:sp>
        <p:nvSpPr>
          <p:cNvPr id="4" name="Slide Number Placeholder 3">
            <a:extLst>
              <a:ext uri="{FF2B5EF4-FFF2-40B4-BE49-F238E27FC236}">
                <a16:creationId xmlns:a16="http://schemas.microsoft.com/office/drawing/2014/main" id="{C6E62D82-4FFA-476C-9FDE-B8DF45D9E4A5}"/>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0DE9853-829C-4B7F-B547-BB9FDB4B7613}" type="slidenum">
              <a:rPr lang="en-US" altLang="en-US">
                <a:solidFill>
                  <a:srgbClr val="898989"/>
                </a:solidFill>
                <a:latin typeface="Calibri" panose="020F0502020204030204" pitchFamily="34" charset="0"/>
              </a:rPr>
              <a:pPr eaLnBrk="1" hangingPunct="1"/>
              <a:t>46</a:t>
            </a:fld>
            <a:endParaRPr lang="en-US" altLang="en-US">
              <a:solidFill>
                <a:srgbClr val="898989"/>
              </a:solidFill>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anim calcmode="lin" valueType="num">
                                      <p:cBhvr additive="base">
                                        <p:cTn id="7" dur="500" fill="hold"/>
                                        <p:tgtEl>
                                          <p:spTgt spid="5325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325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53251">
                                            <p:txEl>
                                              <p:pRg st="1" end="1"/>
                                            </p:txEl>
                                          </p:spTgt>
                                        </p:tgtEl>
                                        <p:attrNameLst>
                                          <p:attrName>style.visibility</p:attrName>
                                        </p:attrNameLst>
                                      </p:cBhvr>
                                      <p:to>
                                        <p:strVal val="visible"/>
                                      </p:to>
                                    </p:set>
                                    <p:anim calcmode="lin" valueType="num">
                                      <p:cBhvr additive="base">
                                        <p:cTn id="13" dur="500" fill="hold"/>
                                        <p:tgtEl>
                                          <p:spTgt spid="5325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325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53251">
                                            <p:txEl>
                                              <p:pRg st="2" end="2"/>
                                            </p:txEl>
                                          </p:spTgt>
                                        </p:tgtEl>
                                        <p:attrNameLst>
                                          <p:attrName>style.visibility</p:attrName>
                                        </p:attrNameLst>
                                      </p:cBhvr>
                                      <p:to>
                                        <p:strVal val="visible"/>
                                      </p:to>
                                    </p:set>
                                    <p:anim calcmode="lin" valueType="num">
                                      <p:cBhvr additive="base">
                                        <p:cTn id="19" dur="500" fill="hold"/>
                                        <p:tgtEl>
                                          <p:spTgt spid="5325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325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53251">
                                            <p:txEl>
                                              <p:pRg st="3" end="3"/>
                                            </p:txEl>
                                          </p:spTgt>
                                        </p:tgtEl>
                                        <p:attrNameLst>
                                          <p:attrName>style.visibility</p:attrName>
                                        </p:attrNameLst>
                                      </p:cBhvr>
                                      <p:to>
                                        <p:strVal val="visible"/>
                                      </p:to>
                                    </p:set>
                                    <p:anim calcmode="lin" valueType="num">
                                      <p:cBhvr additive="base">
                                        <p:cTn id="25" dur="500" fill="hold"/>
                                        <p:tgtEl>
                                          <p:spTgt spid="5325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325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53251">
                                            <p:txEl>
                                              <p:pRg st="4" end="4"/>
                                            </p:txEl>
                                          </p:spTgt>
                                        </p:tgtEl>
                                        <p:attrNameLst>
                                          <p:attrName>style.visibility</p:attrName>
                                        </p:attrNameLst>
                                      </p:cBhvr>
                                      <p:to>
                                        <p:strVal val="visible"/>
                                      </p:to>
                                    </p:set>
                                    <p:anim calcmode="lin" valueType="num">
                                      <p:cBhvr additive="base">
                                        <p:cTn id="31" dur="500" fill="hold"/>
                                        <p:tgtEl>
                                          <p:spTgt spid="53251">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325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53251">
                                            <p:txEl>
                                              <p:pRg st="5" end="5"/>
                                            </p:txEl>
                                          </p:spTgt>
                                        </p:tgtEl>
                                        <p:attrNameLst>
                                          <p:attrName>style.visibility</p:attrName>
                                        </p:attrNameLst>
                                      </p:cBhvr>
                                      <p:to>
                                        <p:strVal val="visible"/>
                                      </p:to>
                                    </p:set>
                                    <p:anim calcmode="lin" valueType="num">
                                      <p:cBhvr additive="base">
                                        <p:cTn id="37" dur="500" fill="hold"/>
                                        <p:tgtEl>
                                          <p:spTgt spid="53251">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3251">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2">
            <a:extLst>
              <a:ext uri="{FF2B5EF4-FFF2-40B4-BE49-F238E27FC236}">
                <a16:creationId xmlns:a16="http://schemas.microsoft.com/office/drawing/2014/main" id="{4F61E481-EF3C-4526-9E62-D071CF87256B}"/>
              </a:ext>
            </a:extLst>
          </p:cNvPr>
          <p:cNvSpPr>
            <a:spLocks noGrp="1"/>
          </p:cNvSpPr>
          <p:nvPr>
            <p:ph type="title"/>
          </p:nvPr>
        </p:nvSpPr>
        <p:spPr>
          <a:xfrm>
            <a:off x="457200" y="0"/>
            <a:ext cx="8229600" cy="1143000"/>
          </a:xfrm>
        </p:spPr>
        <p:txBody>
          <a:bodyPr/>
          <a:lstStyle/>
          <a:p>
            <a:r>
              <a:rPr lang="en-US" altLang="en-US" b="1"/>
              <a:t>Discussion</a:t>
            </a:r>
          </a:p>
        </p:txBody>
      </p:sp>
      <p:sp>
        <p:nvSpPr>
          <p:cNvPr id="53251" name="Content Placeholder 3">
            <a:extLst>
              <a:ext uri="{FF2B5EF4-FFF2-40B4-BE49-F238E27FC236}">
                <a16:creationId xmlns:a16="http://schemas.microsoft.com/office/drawing/2014/main" id="{57457C86-0508-4CE6-AADB-4F2E3377B09A}"/>
              </a:ext>
            </a:extLst>
          </p:cNvPr>
          <p:cNvSpPr>
            <a:spLocks noGrp="1"/>
          </p:cNvSpPr>
          <p:nvPr>
            <p:ph idx="1"/>
          </p:nvPr>
        </p:nvSpPr>
        <p:spPr/>
        <p:txBody>
          <a:bodyPr/>
          <a:lstStyle/>
          <a:p>
            <a:r>
              <a:rPr lang="en-US" altLang="en-US"/>
              <a:t>What questions do you have?  </a:t>
            </a:r>
          </a:p>
        </p:txBody>
      </p:sp>
      <p:sp>
        <p:nvSpPr>
          <p:cNvPr id="2" name="Slide Number Placeholder 1">
            <a:extLst>
              <a:ext uri="{FF2B5EF4-FFF2-40B4-BE49-F238E27FC236}">
                <a16:creationId xmlns:a16="http://schemas.microsoft.com/office/drawing/2014/main" id="{92D92C88-16B8-49EB-A1FA-80D0C830F084}"/>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C80FF54-35A2-4AFA-A0CE-E1AB623A46B2}" type="slidenum">
              <a:rPr lang="en-US" altLang="en-US">
                <a:solidFill>
                  <a:srgbClr val="898989"/>
                </a:solidFill>
                <a:latin typeface="Calibri" panose="020F0502020204030204" pitchFamily="34" charset="0"/>
              </a:rPr>
              <a:pPr eaLnBrk="1" hangingPunct="1"/>
              <a:t>47</a:t>
            </a:fld>
            <a:endParaRPr lang="en-US" altLang="en-US">
              <a:solidFill>
                <a:srgbClr val="898989"/>
              </a:solidFill>
              <a:latin typeface="Calibri" panose="020F0502020204030204"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07AAC8AA-9F0A-4B0C-ACEE-02CB32DF7D3C}"/>
              </a:ext>
            </a:extLst>
          </p:cNvPr>
          <p:cNvSpPr>
            <a:spLocks noGrp="1" noChangeArrowheads="1"/>
          </p:cNvSpPr>
          <p:nvPr>
            <p:ph type="title"/>
          </p:nvPr>
        </p:nvSpPr>
        <p:spPr>
          <a:xfrm>
            <a:off x="457200" y="0"/>
            <a:ext cx="8229600" cy="1143000"/>
          </a:xfrm>
        </p:spPr>
        <p:txBody>
          <a:bodyPr rtlCol="0">
            <a:normAutofit fontScale="90000"/>
          </a:bodyPr>
          <a:lstStyle/>
          <a:p>
            <a:pPr eaLnBrk="1" fontAlgn="auto" hangingPunct="1">
              <a:spcAft>
                <a:spcPts val="0"/>
              </a:spcAft>
              <a:defRPr/>
            </a:pPr>
            <a:r>
              <a:rPr lang="en-US" b="1" dirty="0">
                <a:latin typeface="+mn-lt"/>
                <a:ea typeface="ＭＳ Ｐゴシック" pitchFamily="34" charset="-128"/>
                <a:cs typeface="Arial" charset="0"/>
              </a:rPr>
              <a:t>MATCH, County Health Rankings, &amp; Healthiest State Project</a:t>
            </a:r>
          </a:p>
        </p:txBody>
      </p:sp>
      <p:sp>
        <p:nvSpPr>
          <p:cNvPr id="18435" name="Rectangle 3">
            <a:extLst>
              <a:ext uri="{FF2B5EF4-FFF2-40B4-BE49-F238E27FC236}">
                <a16:creationId xmlns:a16="http://schemas.microsoft.com/office/drawing/2014/main" id="{BD41EA40-8C5A-407D-9A64-3A32B7ECB857}"/>
              </a:ext>
            </a:extLst>
          </p:cNvPr>
          <p:cNvSpPr>
            <a:spLocks noGrp="1" noChangeArrowheads="1"/>
          </p:cNvSpPr>
          <p:nvPr>
            <p:ph idx="1"/>
          </p:nvPr>
        </p:nvSpPr>
        <p:spPr/>
        <p:txBody>
          <a:bodyPr rtlCol="0">
            <a:normAutofit fontScale="92500" lnSpcReduction="20000"/>
          </a:bodyPr>
          <a:lstStyle/>
          <a:p>
            <a:pPr eaLnBrk="1" fontAlgn="auto" hangingPunct="1">
              <a:spcAft>
                <a:spcPts val="0"/>
              </a:spcAft>
              <a:defRPr/>
            </a:pPr>
            <a:r>
              <a:rPr lang="en-US" b="1" dirty="0">
                <a:ea typeface="ＭＳ Ｐゴシック" pitchFamily="34" charset="-128"/>
                <a:cs typeface="Arial" charset="0"/>
              </a:rPr>
              <a:t>The Wisconsin MATCH Team</a:t>
            </a:r>
          </a:p>
          <a:p>
            <a:pPr lvl="1" eaLnBrk="1" fontAlgn="auto" hangingPunct="1">
              <a:spcAft>
                <a:spcPts val="0"/>
              </a:spcAft>
              <a:defRPr/>
            </a:pPr>
            <a:r>
              <a:rPr lang="en-US" b="1" dirty="0">
                <a:ea typeface="ＭＳ Ｐゴシック" pitchFamily="34" charset="-128"/>
                <a:cs typeface="Arial" charset="0"/>
              </a:rPr>
              <a:t>Patrick Remington, Bridget Booske, David Kindig, Julie Willems Van Dijk, Jessica Athens, Angela Russell</a:t>
            </a:r>
          </a:p>
          <a:p>
            <a:pPr eaLnBrk="1" fontAlgn="auto" hangingPunct="1">
              <a:spcAft>
                <a:spcPts val="0"/>
              </a:spcAft>
              <a:defRPr/>
            </a:pPr>
            <a:r>
              <a:rPr lang="en-US" b="1" dirty="0">
                <a:ea typeface="ＭＳ Ｐゴシック" pitchFamily="34" charset="-128"/>
                <a:cs typeface="Arial" charset="0"/>
              </a:rPr>
              <a:t>Robert Wood Johnson Foundation</a:t>
            </a:r>
          </a:p>
          <a:p>
            <a:pPr lvl="1" eaLnBrk="1" fontAlgn="auto" hangingPunct="1">
              <a:spcAft>
                <a:spcPts val="0"/>
              </a:spcAft>
              <a:defRPr/>
            </a:pPr>
            <a:r>
              <a:rPr lang="en-US" b="1" dirty="0">
                <a:ea typeface="ＭＳ Ｐゴシック" pitchFamily="34" charset="-128"/>
                <a:cs typeface="Arial" charset="0"/>
              </a:rPr>
              <a:t>Brenda Henry, Michelle Larkin, Jim Marks, Joe Marx, Pamela Russo, Abbey Cofsky</a:t>
            </a:r>
          </a:p>
          <a:p>
            <a:pPr eaLnBrk="1" fontAlgn="auto" hangingPunct="1">
              <a:spcAft>
                <a:spcPts val="0"/>
              </a:spcAft>
              <a:defRPr/>
            </a:pPr>
            <a:r>
              <a:rPr lang="en-US" b="1" dirty="0">
                <a:ea typeface="ＭＳ Ｐゴシック" pitchFamily="34" charset="-128"/>
                <a:cs typeface="Arial" charset="0"/>
              </a:rPr>
              <a:t>The Wisconsin Partnership Fund</a:t>
            </a:r>
          </a:p>
          <a:p>
            <a:pPr eaLnBrk="1" fontAlgn="auto" hangingPunct="1">
              <a:spcAft>
                <a:spcPts val="0"/>
              </a:spcAft>
              <a:defRPr/>
            </a:pPr>
            <a:r>
              <a:rPr lang="en-US" b="1" dirty="0">
                <a:ea typeface="ＭＳ Ｐゴシック" pitchFamily="34" charset="-128"/>
                <a:cs typeface="Arial" charset="0"/>
              </a:rPr>
              <a:t>Our Partners</a:t>
            </a:r>
          </a:p>
          <a:p>
            <a:pPr lvl="1" eaLnBrk="1" fontAlgn="auto" hangingPunct="1">
              <a:spcAft>
                <a:spcPts val="0"/>
              </a:spcAft>
              <a:defRPr/>
            </a:pPr>
            <a:r>
              <a:rPr lang="en-US" b="1" dirty="0">
                <a:ea typeface="ＭＳ Ｐゴシック" pitchFamily="34" charset="-128"/>
                <a:cs typeface="Arial" charset="0"/>
              </a:rPr>
              <a:t>CDC, NCHS, ASTHO, NACCHO, NNPHI, Leah Devlin, Dartmouth Institute,   11-member Metrics Advisory Group</a:t>
            </a:r>
          </a:p>
          <a:p>
            <a:pPr eaLnBrk="1" fontAlgn="auto" hangingPunct="1">
              <a:spcAft>
                <a:spcPts val="0"/>
              </a:spcAft>
              <a:defRPr/>
            </a:pPr>
            <a:endParaRPr lang="en-US" sz="2800" dirty="0">
              <a:latin typeface="Arial" charset="0"/>
              <a:ea typeface="ＭＳ Ｐゴシック" pitchFamily="34" charset="-128"/>
              <a:cs typeface="Arial" charset="0"/>
            </a:endParaRPr>
          </a:p>
          <a:p>
            <a:pPr eaLnBrk="1" fontAlgn="auto" hangingPunct="1">
              <a:spcAft>
                <a:spcPts val="0"/>
              </a:spcAft>
              <a:defRPr/>
            </a:pPr>
            <a:endParaRPr lang="en-US" sz="2800" dirty="0">
              <a:latin typeface="Arial" charset="0"/>
              <a:ea typeface="ＭＳ Ｐゴシック" pitchFamily="34" charset="-128"/>
              <a:cs typeface="Arial" charset="0"/>
            </a:endParaRPr>
          </a:p>
          <a:p>
            <a:pPr eaLnBrk="1" fontAlgn="auto" hangingPunct="1">
              <a:spcAft>
                <a:spcPts val="0"/>
              </a:spcAft>
              <a:defRPr/>
            </a:pPr>
            <a:endParaRPr lang="en-US" sz="2800" dirty="0">
              <a:latin typeface="Arial" charset="0"/>
              <a:ea typeface="ＭＳ Ｐゴシック" pitchFamily="34" charset="-128"/>
              <a:cs typeface="Arial"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a:extLst>
              <a:ext uri="{FF2B5EF4-FFF2-40B4-BE49-F238E27FC236}">
                <a16:creationId xmlns:a16="http://schemas.microsoft.com/office/drawing/2014/main" id="{BB29F7E6-7CA1-435D-B6E5-DC6E5DE9939B}"/>
              </a:ext>
            </a:extLst>
          </p:cNvPr>
          <p:cNvSpPr>
            <a:spLocks noGrp="1"/>
          </p:cNvSpPr>
          <p:nvPr>
            <p:ph type="title"/>
          </p:nvPr>
        </p:nvSpPr>
        <p:spPr>
          <a:xfrm>
            <a:off x="457200" y="0"/>
            <a:ext cx="8229600" cy="1143000"/>
          </a:xfrm>
        </p:spPr>
        <p:txBody>
          <a:bodyPr/>
          <a:lstStyle/>
          <a:p>
            <a:pPr eaLnBrk="1" hangingPunct="1"/>
            <a:r>
              <a:rPr lang="en-US" altLang="en-US" b="1"/>
              <a:t>For More Information</a:t>
            </a:r>
          </a:p>
        </p:txBody>
      </p:sp>
      <p:sp>
        <p:nvSpPr>
          <p:cNvPr id="55299" name="Content Placeholder 2">
            <a:extLst>
              <a:ext uri="{FF2B5EF4-FFF2-40B4-BE49-F238E27FC236}">
                <a16:creationId xmlns:a16="http://schemas.microsoft.com/office/drawing/2014/main" id="{FBABDE1D-E653-400B-B6F8-052D05DF56C8}"/>
              </a:ext>
            </a:extLst>
          </p:cNvPr>
          <p:cNvSpPr>
            <a:spLocks noGrp="1"/>
          </p:cNvSpPr>
          <p:nvPr>
            <p:ph idx="1"/>
          </p:nvPr>
        </p:nvSpPr>
        <p:spPr/>
        <p:txBody>
          <a:bodyPr/>
          <a:lstStyle/>
          <a:p>
            <a:pPr algn="ctr" eaLnBrk="1" hangingPunct="1">
              <a:buFont typeface="Arial" panose="020B0604020202020204" pitchFamily="34" charset="0"/>
              <a:buNone/>
            </a:pPr>
            <a:r>
              <a:rPr lang="en-US" altLang="en-US">
                <a:hlinkClick r:id="rId2"/>
              </a:rPr>
              <a:t>www.countyhealthrankings.org</a:t>
            </a:r>
            <a:endParaRPr lang="en-US" altLang="en-US"/>
          </a:p>
          <a:p>
            <a:pPr algn="ctr" eaLnBrk="1" hangingPunct="1">
              <a:buFont typeface="Arial" panose="020B0604020202020204" pitchFamily="34" charset="0"/>
              <a:buNone/>
            </a:pPr>
            <a:endParaRPr lang="en-US" altLang="en-US"/>
          </a:p>
          <a:p>
            <a:pPr algn="ctr" eaLnBrk="1" hangingPunct="1">
              <a:buFont typeface="Arial" panose="020B0604020202020204" pitchFamily="34" charset="0"/>
              <a:buNone/>
            </a:pPr>
            <a:r>
              <a:rPr lang="en-US" altLang="en-US" b="1"/>
              <a:t>Julie Willems Van Dijk</a:t>
            </a:r>
          </a:p>
          <a:p>
            <a:pPr algn="ctr" eaLnBrk="1" hangingPunct="1">
              <a:buFont typeface="Arial" panose="020B0604020202020204" pitchFamily="34" charset="0"/>
              <a:buNone/>
            </a:pPr>
            <a:r>
              <a:rPr lang="en-US" altLang="en-US" b="1"/>
              <a:t>University of WI Population Health Institute</a:t>
            </a:r>
          </a:p>
          <a:p>
            <a:pPr algn="ctr" eaLnBrk="1" hangingPunct="1">
              <a:buFont typeface="Arial" panose="020B0604020202020204" pitchFamily="34" charset="0"/>
              <a:buNone/>
            </a:pPr>
            <a:r>
              <a:rPr lang="en-US" altLang="en-US" b="1"/>
              <a:t>Madison, WI</a:t>
            </a:r>
          </a:p>
          <a:p>
            <a:pPr algn="ctr" eaLnBrk="1" hangingPunct="1">
              <a:buFont typeface="Arial" panose="020B0604020202020204" pitchFamily="34" charset="0"/>
              <a:buNone/>
            </a:pPr>
            <a:r>
              <a:rPr lang="en-US" altLang="en-US">
                <a:hlinkClick r:id="rId3"/>
              </a:rPr>
              <a:t>willemsvandi@wisc.edu</a:t>
            </a:r>
            <a:endParaRPr lang="en-US" altLang="en-US"/>
          </a:p>
          <a:p>
            <a:pPr algn="ctr" eaLnBrk="1" hangingPunct="1">
              <a:buFont typeface="Arial" panose="020B0604020202020204" pitchFamily="34" charset="0"/>
              <a:buNone/>
            </a:pPr>
            <a:r>
              <a:rPr lang="en-US" altLang="en-US" b="1"/>
              <a:t>608-263-6731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A3BEB97F-1075-41BC-A0F2-7CE536FC36DA}"/>
              </a:ext>
            </a:extLst>
          </p:cNvPr>
          <p:cNvSpPr>
            <a:spLocks noGrp="1"/>
          </p:cNvSpPr>
          <p:nvPr>
            <p:ph type="title"/>
          </p:nvPr>
        </p:nvSpPr>
        <p:spPr>
          <a:xfrm>
            <a:off x="457200" y="0"/>
            <a:ext cx="8229600" cy="1143000"/>
          </a:xfrm>
        </p:spPr>
        <p:txBody>
          <a:bodyPr/>
          <a:lstStyle/>
          <a:p>
            <a:r>
              <a:rPr lang="en-US" altLang="en-US" b="1"/>
              <a:t>Population Health Model</a:t>
            </a:r>
          </a:p>
        </p:txBody>
      </p:sp>
      <p:sp>
        <p:nvSpPr>
          <p:cNvPr id="5" name="Slide Number Placeholder 4">
            <a:extLst>
              <a:ext uri="{FF2B5EF4-FFF2-40B4-BE49-F238E27FC236}">
                <a16:creationId xmlns:a16="http://schemas.microsoft.com/office/drawing/2014/main" id="{103F8082-D818-4E0E-8834-666B60720030}"/>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FDFBB29-8A26-4F2A-99CC-911A835DC0A9}" type="slidenum">
              <a:rPr lang="en-US" altLang="en-US">
                <a:solidFill>
                  <a:srgbClr val="898989"/>
                </a:solidFill>
                <a:latin typeface="Calibri" panose="020F0502020204030204" pitchFamily="34" charset="0"/>
              </a:rPr>
              <a:pPr eaLnBrk="1" hangingPunct="1"/>
              <a:t>5</a:t>
            </a:fld>
            <a:endParaRPr lang="en-US" altLang="en-US">
              <a:solidFill>
                <a:srgbClr val="898989"/>
              </a:solidFill>
              <a:latin typeface="Calibri" panose="020F0502020204030204" pitchFamily="34" charset="0"/>
            </a:endParaRPr>
          </a:p>
        </p:txBody>
      </p:sp>
      <p:pic>
        <p:nvPicPr>
          <p:cNvPr id="10244" name="Picture 2" descr="C:\Users\uwphi\Documents\My Projects\RWJ MATCH\Rankings Web Site\Graphics\Prog_Pol_Diag.jpg">
            <a:extLst>
              <a:ext uri="{FF2B5EF4-FFF2-40B4-BE49-F238E27FC236}">
                <a16:creationId xmlns:a16="http://schemas.microsoft.com/office/drawing/2014/main" id="{1ED9739D-98A4-4E7B-B6AF-78A52A97A8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8738" y="2339975"/>
            <a:ext cx="3833812" cy="373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2C533DC-F876-4BDD-864E-9151E7875D53}"/>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640C34C-3602-44E6-AE32-8CE23DE6D263}" type="slidenum">
              <a:rPr lang="en-US" altLang="en-US">
                <a:solidFill>
                  <a:srgbClr val="898989"/>
                </a:solidFill>
                <a:latin typeface="Calibri" panose="020F0502020204030204" pitchFamily="34" charset="0"/>
              </a:rPr>
              <a:pPr eaLnBrk="1" hangingPunct="1"/>
              <a:t>6</a:t>
            </a:fld>
            <a:endParaRPr lang="en-US" altLang="en-US">
              <a:solidFill>
                <a:srgbClr val="898989"/>
              </a:solidFill>
              <a:latin typeface="Calibri" panose="020F0502020204030204" pitchFamily="34" charset="0"/>
            </a:endParaRPr>
          </a:p>
        </p:txBody>
      </p:sp>
      <p:pic>
        <p:nvPicPr>
          <p:cNvPr id="11267" name="Picture 2">
            <a:extLst>
              <a:ext uri="{FF2B5EF4-FFF2-40B4-BE49-F238E27FC236}">
                <a16:creationId xmlns:a16="http://schemas.microsoft.com/office/drawing/2014/main" id="{417FCB95-18EC-4327-9A38-2AD4D7036D7C}"/>
              </a:ext>
            </a:extLst>
          </p:cNvPr>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0" y="384175"/>
            <a:ext cx="8186738" cy="5961063"/>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0FDEE326-6872-472D-8006-1467172F0656}"/>
              </a:ext>
            </a:extLst>
          </p:cNvPr>
          <p:cNvSpPr>
            <a:spLocks noGrp="1"/>
          </p:cNvSpPr>
          <p:nvPr>
            <p:ph type="title"/>
          </p:nvPr>
        </p:nvSpPr>
        <p:spPr>
          <a:xfrm>
            <a:off x="457200" y="0"/>
            <a:ext cx="8229600" cy="1143000"/>
          </a:xfrm>
        </p:spPr>
        <p:txBody>
          <a:bodyPr/>
          <a:lstStyle/>
          <a:p>
            <a:pPr eaLnBrk="1" hangingPunct="1"/>
            <a:br>
              <a:rPr lang="en-US" altLang="en-US"/>
            </a:br>
            <a:r>
              <a:rPr lang="en-US" altLang="en-US" b="1"/>
              <a:t>Wisconsin’s State Health Plans</a:t>
            </a:r>
            <a:br>
              <a:rPr lang="en-US" altLang="en-US"/>
            </a:br>
            <a:endParaRPr lang="en-US" altLang="en-US">
              <a:solidFill>
                <a:schemeClr val="bg1"/>
              </a:solidFill>
            </a:endParaRPr>
          </a:p>
        </p:txBody>
      </p:sp>
      <p:pic>
        <p:nvPicPr>
          <p:cNvPr id="12291" name="Picture 6" descr="Picture1">
            <a:extLst>
              <a:ext uri="{FF2B5EF4-FFF2-40B4-BE49-F238E27FC236}">
                <a16:creationId xmlns:a16="http://schemas.microsoft.com/office/drawing/2014/main" id="{F93020E5-6EC1-4906-875D-267943B6E01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81000" y="1295400"/>
            <a:ext cx="3738563" cy="4876800"/>
          </a:xfrm>
        </p:spPr>
      </p:pic>
      <p:pic>
        <p:nvPicPr>
          <p:cNvPr id="12292" name="Picture 4">
            <a:extLst>
              <a:ext uri="{FF2B5EF4-FFF2-40B4-BE49-F238E27FC236}">
                <a16:creationId xmlns:a16="http://schemas.microsoft.com/office/drawing/2014/main" id="{8584B701-ECC5-4535-AD3E-F24CE0BD55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5800" y="1219200"/>
            <a:ext cx="4100513"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776E05AC-C67F-4EDD-AF9E-7B9DCD835B29}"/>
              </a:ext>
            </a:extLst>
          </p:cNvPr>
          <p:cNvGraphicFramePr/>
          <p:nvPr/>
        </p:nvGraphicFramePr>
        <p:xfrm>
          <a:off x="533400" y="1524000"/>
          <a:ext cx="8305800"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315" name="Title 1">
            <a:extLst>
              <a:ext uri="{FF2B5EF4-FFF2-40B4-BE49-F238E27FC236}">
                <a16:creationId xmlns:a16="http://schemas.microsoft.com/office/drawing/2014/main" id="{49A52BFD-9143-427D-827F-5656BA394A80}"/>
              </a:ext>
            </a:extLst>
          </p:cNvPr>
          <p:cNvSpPr>
            <a:spLocks noGrp="1"/>
          </p:cNvSpPr>
          <p:nvPr>
            <p:ph type="title"/>
          </p:nvPr>
        </p:nvSpPr>
        <p:spPr>
          <a:xfrm>
            <a:off x="381000" y="0"/>
            <a:ext cx="8229600" cy="990600"/>
          </a:xfrm>
        </p:spPr>
        <p:txBody>
          <a:bodyPr/>
          <a:lstStyle/>
          <a:p>
            <a:pPr eaLnBrk="1" hangingPunct="1"/>
            <a:r>
              <a:rPr lang="en-US" altLang="en-US" sz="6000" b="1"/>
              <a:t>Outline</a:t>
            </a:r>
          </a:p>
        </p:txBody>
      </p:sp>
      <p:sp>
        <p:nvSpPr>
          <p:cNvPr id="9220" name="Slide Number Placeholder 7">
            <a:extLst>
              <a:ext uri="{FF2B5EF4-FFF2-40B4-BE49-F238E27FC236}">
                <a16:creationId xmlns:a16="http://schemas.microsoft.com/office/drawing/2014/main" id="{DF481E77-C395-49A2-BCDC-1EC153D0DEDC}"/>
              </a:ext>
            </a:extLst>
          </p:cNvPr>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E8B5224-5D1B-4B05-AEA0-2CDBB37137FD}" type="slidenum">
              <a:rPr lang="en-US" altLang="en-US">
                <a:solidFill>
                  <a:srgbClr val="898989"/>
                </a:solidFill>
                <a:latin typeface="Calibri" panose="020F0502020204030204" pitchFamily="34" charset="0"/>
              </a:rPr>
              <a:pPr eaLnBrk="1" hangingPunct="1"/>
              <a:t>8</a:t>
            </a:fld>
            <a:endParaRPr lang="en-US" altLang="en-US">
              <a:solidFill>
                <a:srgbClr val="898989"/>
              </a:solidFill>
              <a:latin typeface="Calibri" panose="020F050202020403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62E2AF0F-3730-4958-9CB3-59991ACA5EE8}"/>
              </a:ext>
            </a:extLst>
          </p:cNvPr>
          <p:cNvSpPr>
            <a:spLocks noGrp="1"/>
          </p:cNvSpPr>
          <p:nvPr>
            <p:ph type="title"/>
          </p:nvPr>
        </p:nvSpPr>
        <p:spPr>
          <a:xfrm>
            <a:off x="457200" y="0"/>
            <a:ext cx="8229600" cy="1143000"/>
          </a:xfrm>
        </p:spPr>
        <p:txBody>
          <a:bodyPr/>
          <a:lstStyle/>
          <a:p>
            <a:pPr eaLnBrk="1" hangingPunct="1"/>
            <a:r>
              <a:rPr lang="en-US" altLang="en-US" b="1"/>
              <a:t>Key Ingredients of a CHA</a:t>
            </a:r>
          </a:p>
        </p:txBody>
      </p:sp>
      <p:sp>
        <p:nvSpPr>
          <p:cNvPr id="3" name="Content Placeholder 2">
            <a:extLst>
              <a:ext uri="{FF2B5EF4-FFF2-40B4-BE49-F238E27FC236}">
                <a16:creationId xmlns:a16="http://schemas.microsoft.com/office/drawing/2014/main" id="{3E17A606-E65C-4038-B5B0-23AD8D81019B}"/>
              </a:ext>
            </a:extLst>
          </p:cNvPr>
          <p:cNvSpPr>
            <a:spLocks noGrp="1"/>
          </p:cNvSpPr>
          <p:nvPr>
            <p:ph idx="1"/>
          </p:nvPr>
        </p:nvSpPr>
        <p:spPr/>
        <p:txBody>
          <a:bodyPr/>
          <a:lstStyle/>
          <a:p>
            <a:pPr eaLnBrk="1" hangingPunct="1"/>
            <a:r>
              <a:rPr lang="en-US" altLang="en-US"/>
              <a:t>S:	Subjective Information</a:t>
            </a:r>
          </a:p>
          <a:p>
            <a:pPr eaLnBrk="1" hangingPunct="1"/>
            <a:r>
              <a:rPr lang="en-US" altLang="en-US"/>
              <a:t>O:	Objective Information</a:t>
            </a:r>
          </a:p>
          <a:p>
            <a:pPr eaLnBrk="1" hangingPunct="1"/>
            <a:r>
              <a:rPr lang="en-US" altLang="en-US"/>
              <a:t>A:	Assessment or Diagnosis</a:t>
            </a:r>
          </a:p>
          <a:p>
            <a:pPr eaLnBrk="1" hangingPunct="1"/>
            <a:r>
              <a:rPr lang="en-US" altLang="en-US"/>
              <a:t>P:	Plan &amp; Intervention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479</TotalTime>
  <Words>1052</Words>
  <Application>Microsoft Office PowerPoint</Application>
  <PresentationFormat>On-screen Show (4:3)</PresentationFormat>
  <Paragraphs>248</Paragraphs>
  <Slides>49</Slides>
  <Notes>26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49</vt:i4>
      </vt:variant>
    </vt:vector>
  </HeadingPairs>
  <TitlesOfParts>
    <vt:vector size="56" baseType="lpstr">
      <vt:lpstr>Arial</vt:lpstr>
      <vt:lpstr>Calibri</vt:lpstr>
      <vt:lpstr>Times New Roman</vt:lpstr>
      <vt:lpstr>ＭＳ Ｐゴシック</vt:lpstr>
      <vt:lpstr>Arial Black</vt:lpstr>
      <vt:lpstr>Office Theme</vt:lpstr>
      <vt:lpstr>1_Office Theme</vt:lpstr>
      <vt:lpstr>PowerPoint Presentation</vt:lpstr>
      <vt:lpstr>Outline</vt:lpstr>
      <vt:lpstr>PowerPoint Presentation</vt:lpstr>
      <vt:lpstr>PowerPoint Presentation</vt:lpstr>
      <vt:lpstr>Population Health Model</vt:lpstr>
      <vt:lpstr>PowerPoint Presentation</vt:lpstr>
      <vt:lpstr> Wisconsin’s State Health Plans </vt:lpstr>
      <vt:lpstr>Outline</vt:lpstr>
      <vt:lpstr>Key Ingredients of a CHA</vt:lpstr>
      <vt:lpstr>Subjective: The Stories</vt:lpstr>
      <vt:lpstr>Objective: The Data</vt:lpstr>
      <vt:lpstr>Assessment: What’s Wrong</vt:lpstr>
      <vt:lpstr>Plan Action Steps</vt:lpstr>
      <vt:lpstr> Models used in Wisconsin</vt:lpstr>
      <vt:lpstr>      Healthiest Wisconsin 2010</vt:lpstr>
      <vt:lpstr>Healthiest Wisconsin 2020</vt:lpstr>
      <vt:lpstr>PowerPoint Presentation</vt:lpstr>
      <vt:lpstr>PowerPoint Presentation</vt:lpstr>
      <vt:lpstr>PowerPoint Presentation</vt:lpstr>
      <vt:lpstr>www.countyhealthrankings.org</vt:lpstr>
      <vt:lpstr>PowerPoint Presentation</vt:lpstr>
      <vt:lpstr>PowerPoint Presentation</vt:lpstr>
      <vt:lpstr>PowerPoint Presentation</vt:lpstr>
      <vt:lpstr>A Wisconsin Example</vt:lpstr>
      <vt:lpstr>PowerPoint Presentation</vt:lpstr>
      <vt:lpstr>Hybrid</vt:lpstr>
      <vt:lpstr>Outline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Works? www.whatworksforhealth.wisc.edu  </vt:lpstr>
      <vt:lpstr>PowerPoint Presentation</vt:lpstr>
      <vt:lpstr>PowerPoint Presentation</vt:lpstr>
      <vt:lpstr>PowerPoint Presentation</vt:lpstr>
      <vt:lpstr>PowerPoint Presentation</vt:lpstr>
      <vt:lpstr>PowerPoint Presentation</vt:lpstr>
      <vt:lpstr>Roles</vt:lpstr>
      <vt:lpstr>Shared Challenges</vt:lpstr>
      <vt:lpstr>Shared Opportunities</vt:lpstr>
      <vt:lpstr>Integrated Collaborative Approach</vt:lpstr>
      <vt:lpstr>Discussion</vt:lpstr>
      <vt:lpstr>MATCH, County Health Rankings, &amp; Healthiest State Project</vt:lpstr>
      <vt:lpstr>For More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Julie</dc:creator>
  <cp:lastModifiedBy>Nelson, Shannon</cp:lastModifiedBy>
  <cp:revision>66</cp:revision>
  <dcterms:created xsi:type="dcterms:W3CDTF">2011-03-31T20:18:21Z</dcterms:created>
  <dcterms:modified xsi:type="dcterms:W3CDTF">2018-09-17T14:31:37Z</dcterms:modified>
</cp:coreProperties>
</file>