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3"/>
  </p:notesMasterIdLst>
  <p:sldIdLst>
    <p:sldId id="315" r:id="rId2"/>
    <p:sldId id="301" r:id="rId3"/>
    <p:sldId id="312" r:id="rId4"/>
    <p:sldId id="305" r:id="rId5"/>
    <p:sldId id="314" r:id="rId6"/>
    <p:sldId id="306" r:id="rId7"/>
    <p:sldId id="318" r:id="rId8"/>
    <p:sldId id="309" r:id="rId9"/>
    <p:sldId id="310" r:id="rId10"/>
    <p:sldId id="319" r:id="rId11"/>
    <p:sldId id="311" r:id="rId12"/>
  </p:sldIdLst>
  <p:sldSz cx="12192000" cy="6858000"/>
  <p:notesSz cx="9236075" cy="7010400"/>
  <p:embeddedFontLst>
    <p:embeddedFont>
      <p:font typeface="Calluna" panose="020B0604020202020204" charset="0"/>
      <p:regular r:id="rId14"/>
      <p:bold r:id="rId15"/>
      <p:boldItalic r:id="rId16"/>
    </p:embeddedFont>
    <p:embeddedFont>
      <p:font typeface="Calluna Sans" panose="02000000000000000000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E5D"/>
    <a:srgbClr val="4298B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826" autoAdjust="0"/>
  </p:normalViewPr>
  <p:slideViewPr>
    <p:cSldViewPr snapToGrid="0">
      <p:cViewPr>
        <p:scale>
          <a:sx n="120" d="100"/>
          <a:sy n="120" d="100"/>
        </p:scale>
        <p:origin x="234" y="-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1BBBAF-C624-439E-BE92-2E95DD16D341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BD0E17-1976-4B2D-8961-8F009D58292E}">
      <dgm:prSet phldrT="[Text]" phldr="0"/>
      <dgm:spPr/>
      <dgm:t>
        <a:bodyPr/>
        <a:lstStyle/>
        <a:p>
          <a:r>
            <a:rPr lang="en-US" dirty="0"/>
            <a:t>Workforce </a:t>
          </a:r>
          <a:r>
            <a:rPr lang="en-US" b="1" dirty="0"/>
            <a:t>$337M</a:t>
          </a:r>
        </a:p>
      </dgm:t>
    </dgm:pt>
    <dgm:pt modelId="{2A5AADE3-B2A4-403A-A8B3-EC45D40E17E0}" type="parTrans" cxnId="{3BD2FA07-4172-4471-9617-851F05EDAF8D}">
      <dgm:prSet/>
      <dgm:spPr/>
      <dgm:t>
        <a:bodyPr/>
        <a:lstStyle/>
        <a:p>
          <a:endParaRPr lang="en-US"/>
        </a:p>
      </dgm:t>
    </dgm:pt>
    <dgm:pt modelId="{A1E3CFF2-03D1-449E-8915-AAC576967D43}" type="sibTrans" cxnId="{3BD2FA07-4172-4471-9617-851F05EDAF8D}">
      <dgm:prSet/>
      <dgm:spPr/>
      <dgm:t>
        <a:bodyPr/>
        <a:lstStyle/>
        <a:p>
          <a:endParaRPr lang="en-US"/>
        </a:p>
      </dgm:t>
    </dgm:pt>
    <dgm:pt modelId="{C6B6B286-3053-4EE2-8307-01C34D5ECE3B}">
      <dgm:prSet phldrT="[Text]" phldr="0" custT="1"/>
      <dgm:spPr/>
      <dgm:t>
        <a:bodyPr/>
        <a:lstStyle/>
        <a:p>
          <a:r>
            <a:rPr lang="en-US" sz="2000" dirty="0"/>
            <a:t>Rural Workforce Grants </a:t>
          </a:r>
          <a:r>
            <a:rPr lang="en-US" sz="2000" b="1" dirty="0"/>
            <a:t>$150M</a:t>
          </a:r>
        </a:p>
      </dgm:t>
    </dgm:pt>
    <dgm:pt modelId="{C9539686-B2E5-4B57-A3DE-72A90E728640}" type="parTrans" cxnId="{47379D23-4420-4CEA-9627-B1ED8DE75FBD}">
      <dgm:prSet/>
      <dgm:spPr/>
      <dgm:t>
        <a:bodyPr/>
        <a:lstStyle/>
        <a:p>
          <a:endParaRPr lang="en-US"/>
        </a:p>
      </dgm:t>
    </dgm:pt>
    <dgm:pt modelId="{99FB2473-4BE5-406A-B2BC-8D88D48EEFA5}" type="sibTrans" cxnId="{47379D23-4420-4CEA-9627-B1ED8DE75FBD}">
      <dgm:prSet/>
      <dgm:spPr/>
      <dgm:t>
        <a:bodyPr/>
        <a:lstStyle/>
        <a:p>
          <a:endParaRPr lang="en-US"/>
        </a:p>
      </dgm:t>
    </dgm:pt>
    <dgm:pt modelId="{AB7C06AC-837A-40AB-903B-4122E1F162C9}">
      <dgm:prSet phldrT="[Text]" phldr="0" custT="1"/>
      <dgm:spPr/>
      <dgm:t>
        <a:bodyPr/>
        <a:lstStyle/>
        <a:p>
          <a:r>
            <a:rPr lang="en-US" sz="2000" dirty="0"/>
            <a:t>Workforce Readiness </a:t>
          </a:r>
          <a:r>
            <a:rPr lang="en-US" sz="2000" b="1" dirty="0"/>
            <a:t>$127M</a:t>
          </a:r>
        </a:p>
      </dgm:t>
    </dgm:pt>
    <dgm:pt modelId="{8F97E69B-41DE-4CB0-9392-DB4A9A1D3789}" type="parTrans" cxnId="{51ADE032-583C-42CD-BB7F-07C09AC0C163}">
      <dgm:prSet/>
      <dgm:spPr/>
      <dgm:t>
        <a:bodyPr/>
        <a:lstStyle/>
        <a:p>
          <a:endParaRPr lang="en-US"/>
        </a:p>
      </dgm:t>
    </dgm:pt>
    <dgm:pt modelId="{CCB9B8B7-1DDC-4630-B996-1C96730E5991}" type="sibTrans" cxnId="{51ADE032-583C-42CD-BB7F-07C09AC0C163}">
      <dgm:prSet/>
      <dgm:spPr/>
      <dgm:t>
        <a:bodyPr/>
        <a:lstStyle/>
        <a:p>
          <a:endParaRPr lang="en-US"/>
        </a:p>
      </dgm:t>
    </dgm:pt>
    <dgm:pt modelId="{99D96657-4A8B-4F3B-9811-A3AE8054B1D1}">
      <dgm:prSet phldrT="[Text]" phldr="0"/>
      <dgm:spPr/>
      <dgm:t>
        <a:bodyPr/>
        <a:lstStyle/>
        <a:p>
          <a:r>
            <a:rPr lang="en-US" dirty="0"/>
            <a:t>Technology </a:t>
          </a:r>
          <a:r>
            <a:rPr lang="en-US" b="1" dirty="0"/>
            <a:t>$329M</a:t>
          </a:r>
        </a:p>
      </dgm:t>
    </dgm:pt>
    <dgm:pt modelId="{2F9AFF1B-356A-4AF9-AF1A-B72E61B2F12D}" type="parTrans" cxnId="{05851F01-792D-4939-9C75-94E56B0D150C}">
      <dgm:prSet/>
      <dgm:spPr/>
      <dgm:t>
        <a:bodyPr/>
        <a:lstStyle/>
        <a:p>
          <a:endParaRPr lang="en-US"/>
        </a:p>
      </dgm:t>
    </dgm:pt>
    <dgm:pt modelId="{0F116CBD-2F1D-4DEF-8CC7-EBF14863BC4F}" type="sibTrans" cxnId="{05851F01-792D-4939-9C75-94E56B0D150C}">
      <dgm:prSet/>
      <dgm:spPr/>
      <dgm:t>
        <a:bodyPr/>
        <a:lstStyle/>
        <a:p>
          <a:endParaRPr lang="en-US"/>
        </a:p>
      </dgm:t>
    </dgm:pt>
    <dgm:pt modelId="{6414F09C-B6F8-4A8F-95E3-72FFD6B00DAA}">
      <dgm:prSet phldrT="[Text]" phldr="0" custT="1"/>
      <dgm:spPr/>
      <dgm:t>
        <a:bodyPr/>
        <a:lstStyle/>
        <a:p>
          <a:r>
            <a:rPr lang="en-US" sz="2000" dirty="0"/>
            <a:t>Facility Technology Investments </a:t>
          </a:r>
          <a:r>
            <a:rPr lang="en-US" sz="2000" b="1" dirty="0"/>
            <a:t>$300M</a:t>
          </a:r>
        </a:p>
      </dgm:t>
    </dgm:pt>
    <dgm:pt modelId="{BB81D7DF-259C-4544-B8D6-9572C45E46B6}" type="parTrans" cxnId="{398E087B-804A-4DD1-B2D0-75B8E0287032}">
      <dgm:prSet/>
      <dgm:spPr/>
      <dgm:t>
        <a:bodyPr/>
        <a:lstStyle/>
        <a:p>
          <a:endParaRPr lang="en-US"/>
        </a:p>
      </dgm:t>
    </dgm:pt>
    <dgm:pt modelId="{08CA0BEB-3994-452E-B718-7B1494F995F8}" type="sibTrans" cxnId="{398E087B-804A-4DD1-B2D0-75B8E0287032}">
      <dgm:prSet/>
      <dgm:spPr/>
      <dgm:t>
        <a:bodyPr/>
        <a:lstStyle/>
        <a:p>
          <a:endParaRPr lang="en-US"/>
        </a:p>
      </dgm:t>
    </dgm:pt>
    <dgm:pt modelId="{8825437C-C1EC-480F-84A6-F39F2B7366C5}">
      <dgm:prSet phldrT="[Text]" phldr="0" custT="1"/>
      <dgm:spPr/>
      <dgm:t>
        <a:bodyPr/>
        <a:lstStyle/>
        <a:p>
          <a:r>
            <a:rPr lang="en-US" sz="2000" dirty="0"/>
            <a:t>Public Navigation Resources </a:t>
          </a:r>
          <a:r>
            <a:rPr lang="en-US" sz="2000" b="1" dirty="0"/>
            <a:t>$29M</a:t>
          </a:r>
        </a:p>
      </dgm:t>
    </dgm:pt>
    <dgm:pt modelId="{3A268D5F-AB65-479B-8188-779432B3F805}" type="parTrans" cxnId="{646BDB06-9550-40F5-AA41-195A5FEE0992}">
      <dgm:prSet/>
      <dgm:spPr/>
      <dgm:t>
        <a:bodyPr/>
        <a:lstStyle/>
        <a:p>
          <a:endParaRPr lang="en-US"/>
        </a:p>
      </dgm:t>
    </dgm:pt>
    <dgm:pt modelId="{F4411D43-741A-4B6E-B4CE-94755F85A9E3}" type="sibTrans" cxnId="{646BDB06-9550-40F5-AA41-195A5FEE0992}">
      <dgm:prSet/>
      <dgm:spPr/>
      <dgm:t>
        <a:bodyPr/>
        <a:lstStyle/>
        <a:p>
          <a:endParaRPr lang="en-US"/>
        </a:p>
      </dgm:t>
    </dgm:pt>
    <dgm:pt modelId="{0D615585-BC14-47AA-A3C4-851273041D99}">
      <dgm:prSet phldrT="[Text]" phldr="0"/>
      <dgm:spPr/>
      <dgm:t>
        <a:bodyPr/>
        <a:lstStyle/>
        <a:p>
          <a:r>
            <a:rPr lang="en-US" dirty="0"/>
            <a:t>Partnerships </a:t>
          </a:r>
          <a:r>
            <a:rPr lang="en-US" b="1" dirty="0"/>
            <a:t>$279M </a:t>
          </a:r>
        </a:p>
      </dgm:t>
    </dgm:pt>
    <dgm:pt modelId="{91A9452F-2A5B-44BC-91B4-0C4DCE0E8985}" type="parTrans" cxnId="{AC8B2D52-F0AF-479B-A742-E82B9E3BFB52}">
      <dgm:prSet/>
      <dgm:spPr/>
      <dgm:t>
        <a:bodyPr/>
        <a:lstStyle/>
        <a:p>
          <a:endParaRPr lang="en-US"/>
        </a:p>
      </dgm:t>
    </dgm:pt>
    <dgm:pt modelId="{39C2DD24-9D7A-4461-90E1-C2B551887B1E}" type="sibTrans" cxnId="{AC8B2D52-F0AF-479B-A742-E82B9E3BFB52}">
      <dgm:prSet/>
      <dgm:spPr/>
      <dgm:t>
        <a:bodyPr/>
        <a:lstStyle/>
        <a:p>
          <a:endParaRPr lang="en-US"/>
        </a:p>
      </dgm:t>
    </dgm:pt>
    <dgm:pt modelId="{8F047217-319F-4E56-A0ED-4EDEB51190E0}">
      <dgm:prSet phldrT="[Text]" phldr="0" custT="1"/>
      <dgm:spPr/>
      <dgm:t>
        <a:bodyPr/>
        <a:lstStyle/>
        <a:p>
          <a:r>
            <a:rPr lang="en-US" sz="2000" dirty="0"/>
            <a:t>Care Coordination Grants </a:t>
          </a:r>
          <a:r>
            <a:rPr lang="en-US" sz="2000" b="1" dirty="0"/>
            <a:t>$230M</a:t>
          </a:r>
        </a:p>
      </dgm:t>
    </dgm:pt>
    <dgm:pt modelId="{DBF61C6E-9FEB-40BA-A473-F90D1B008E82}" type="parTrans" cxnId="{C0F5D8BD-7760-4347-BB32-84E4CBB6E577}">
      <dgm:prSet/>
      <dgm:spPr/>
      <dgm:t>
        <a:bodyPr/>
        <a:lstStyle/>
        <a:p>
          <a:endParaRPr lang="en-US"/>
        </a:p>
      </dgm:t>
    </dgm:pt>
    <dgm:pt modelId="{7E13797F-9EDE-464F-A40B-281CC6AEBD15}" type="sibTrans" cxnId="{C0F5D8BD-7760-4347-BB32-84E4CBB6E577}">
      <dgm:prSet/>
      <dgm:spPr/>
      <dgm:t>
        <a:bodyPr/>
        <a:lstStyle/>
        <a:p>
          <a:endParaRPr lang="en-US"/>
        </a:p>
      </dgm:t>
    </dgm:pt>
    <dgm:pt modelId="{67F2A1C3-67F1-417D-9A59-E7DAAF8B6D91}">
      <dgm:prSet phldrT="[Text]" phldr="0" custT="1"/>
      <dgm:spPr/>
      <dgm:t>
        <a:bodyPr/>
        <a:lstStyle/>
        <a:p>
          <a:r>
            <a:rPr lang="en-US" sz="1800" dirty="0"/>
            <a:t>Medicaid Reforms &amp; Strategic Investments </a:t>
          </a:r>
          <a:r>
            <a:rPr lang="en-US" sz="1800" b="1" dirty="0"/>
            <a:t>$44M</a:t>
          </a:r>
        </a:p>
      </dgm:t>
    </dgm:pt>
    <dgm:pt modelId="{8E81108B-D2F2-4235-971F-2551B9F6DB50}" type="parTrans" cxnId="{14F447E2-8689-40FB-90FA-6CE30C456212}">
      <dgm:prSet/>
      <dgm:spPr/>
      <dgm:t>
        <a:bodyPr/>
        <a:lstStyle/>
        <a:p>
          <a:endParaRPr lang="en-US"/>
        </a:p>
      </dgm:t>
    </dgm:pt>
    <dgm:pt modelId="{63376DD1-7FA6-45BF-8DFC-DCE40AF259EC}" type="sibTrans" cxnId="{14F447E2-8689-40FB-90FA-6CE30C456212}">
      <dgm:prSet/>
      <dgm:spPr/>
      <dgm:t>
        <a:bodyPr/>
        <a:lstStyle/>
        <a:p>
          <a:endParaRPr lang="en-US"/>
        </a:p>
      </dgm:t>
    </dgm:pt>
    <dgm:pt modelId="{36AF446D-A574-40E9-A606-3C5290775C15}">
      <dgm:prSet custT="1"/>
      <dgm:spPr/>
      <dgm:t>
        <a:bodyPr/>
        <a:lstStyle/>
        <a:p>
          <a:r>
            <a:rPr lang="en-US" sz="2000" dirty="0"/>
            <a:t>Community Health Workers </a:t>
          </a:r>
          <a:r>
            <a:rPr lang="en-US" sz="2000" b="1" dirty="0"/>
            <a:t>$60M</a:t>
          </a:r>
        </a:p>
      </dgm:t>
    </dgm:pt>
    <dgm:pt modelId="{6194C0C5-75F2-4270-BFE2-AEF96BACB888}" type="parTrans" cxnId="{2BC5F1A6-F145-4768-A282-94714ABA7C26}">
      <dgm:prSet/>
      <dgm:spPr/>
      <dgm:t>
        <a:bodyPr/>
        <a:lstStyle/>
        <a:p>
          <a:endParaRPr lang="en-US"/>
        </a:p>
      </dgm:t>
    </dgm:pt>
    <dgm:pt modelId="{ABB0105B-970B-4BA6-8A73-827AE8A35FAE}" type="sibTrans" cxnId="{2BC5F1A6-F145-4768-A282-94714ABA7C26}">
      <dgm:prSet/>
      <dgm:spPr/>
      <dgm:t>
        <a:bodyPr/>
        <a:lstStyle/>
        <a:p>
          <a:endParaRPr lang="en-US"/>
        </a:p>
      </dgm:t>
    </dgm:pt>
    <dgm:pt modelId="{D0EE4F44-775F-4764-A12F-45B74960B7BF}">
      <dgm:prSet custT="1"/>
      <dgm:spPr/>
      <dgm:t>
        <a:bodyPr/>
        <a:lstStyle/>
        <a:p>
          <a:r>
            <a:rPr lang="en-US" sz="2000" dirty="0"/>
            <a:t>Behavioral Health </a:t>
          </a:r>
          <a:r>
            <a:rPr lang="en-US" sz="2000" b="1" dirty="0"/>
            <a:t>$5M</a:t>
          </a:r>
        </a:p>
      </dgm:t>
    </dgm:pt>
    <dgm:pt modelId="{8F8F54B1-3C0B-4F2A-ADCD-F4C63D214981}" type="parTrans" cxnId="{74BC18BB-9F2E-4E38-B30F-AFAEA3BE9270}">
      <dgm:prSet/>
      <dgm:spPr/>
      <dgm:t>
        <a:bodyPr/>
        <a:lstStyle/>
        <a:p>
          <a:endParaRPr lang="en-US"/>
        </a:p>
      </dgm:t>
    </dgm:pt>
    <dgm:pt modelId="{81C51B8A-6D78-48D0-823D-D3BD2781B33F}" type="sibTrans" cxnId="{74BC18BB-9F2E-4E38-B30F-AFAEA3BE9270}">
      <dgm:prSet/>
      <dgm:spPr/>
      <dgm:t>
        <a:bodyPr/>
        <a:lstStyle/>
        <a:p>
          <a:endParaRPr lang="en-US"/>
        </a:p>
      </dgm:t>
    </dgm:pt>
    <dgm:pt modelId="{F3A44C98-9C39-43B2-9C29-FC7C9D264DFB}" type="pres">
      <dgm:prSet presAssocID="{881BBBAF-C624-439E-BE92-2E95DD16D341}" presName="theList" presStyleCnt="0">
        <dgm:presLayoutVars>
          <dgm:dir/>
          <dgm:animLvl val="lvl"/>
          <dgm:resizeHandles val="exact"/>
        </dgm:presLayoutVars>
      </dgm:prSet>
      <dgm:spPr/>
    </dgm:pt>
    <dgm:pt modelId="{AEE153ED-CAC1-4C5F-B833-D5CFE7D3FE98}" type="pres">
      <dgm:prSet presAssocID="{4BBD0E17-1976-4B2D-8961-8F009D58292E}" presName="compNode" presStyleCnt="0"/>
      <dgm:spPr/>
    </dgm:pt>
    <dgm:pt modelId="{336D82FD-47D1-443A-B369-8E132E8030F7}" type="pres">
      <dgm:prSet presAssocID="{4BBD0E17-1976-4B2D-8961-8F009D58292E}" presName="aNode" presStyleLbl="bgShp" presStyleIdx="0" presStyleCnt="3"/>
      <dgm:spPr/>
    </dgm:pt>
    <dgm:pt modelId="{D7986993-14FC-4AA6-89BC-79C84A737528}" type="pres">
      <dgm:prSet presAssocID="{4BBD0E17-1976-4B2D-8961-8F009D58292E}" presName="textNode" presStyleLbl="bgShp" presStyleIdx="0" presStyleCnt="3"/>
      <dgm:spPr/>
    </dgm:pt>
    <dgm:pt modelId="{F5DC2E31-4E74-4EBA-87A1-4BA07FB41AAD}" type="pres">
      <dgm:prSet presAssocID="{4BBD0E17-1976-4B2D-8961-8F009D58292E}" presName="compChildNode" presStyleCnt="0"/>
      <dgm:spPr/>
    </dgm:pt>
    <dgm:pt modelId="{F02827C4-389E-49AF-8D5D-21F731A80FF5}" type="pres">
      <dgm:prSet presAssocID="{4BBD0E17-1976-4B2D-8961-8F009D58292E}" presName="theInnerList" presStyleCnt="0"/>
      <dgm:spPr/>
    </dgm:pt>
    <dgm:pt modelId="{5380587B-3B18-4F1D-9D72-E11F6482F474}" type="pres">
      <dgm:prSet presAssocID="{C6B6B286-3053-4EE2-8307-01C34D5ECE3B}" presName="childNode" presStyleLbl="node1" presStyleIdx="0" presStyleCnt="8">
        <dgm:presLayoutVars>
          <dgm:bulletEnabled val="1"/>
        </dgm:presLayoutVars>
      </dgm:prSet>
      <dgm:spPr/>
    </dgm:pt>
    <dgm:pt modelId="{90D18F27-CD51-411B-A5A8-DB567EB053B9}" type="pres">
      <dgm:prSet presAssocID="{C6B6B286-3053-4EE2-8307-01C34D5ECE3B}" presName="aSpace2" presStyleCnt="0"/>
      <dgm:spPr/>
    </dgm:pt>
    <dgm:pt modelId="{E0A9DC86-31F5-46CE-969D-457DD2B7CC02}" type="pres">
      <dgm:prSet presAssocID="{AB7C06AC-837A-40AB-903B-4122E1F162C9}" presName="childNode" presStyleLbl="node1" presStyleIdx="1" presStyleCnt="8">
        <dgm:presLayoutVars>
          <dgm:bulletEnabled val="1"/>
        </dgm:presLayoutVars>
      </dgm:prSet>
      <dgm:spPr/>
    </dgm:pt>
    <dgm:pt modelId="{E958B446-CB28-4152-942D-6EB319D6537A}" type="pres">
      <dgm:prSet presAssocID="{AB7C06AC-837A-40AB-903B-4122E1F162C9}" presName="aSpace2" presStyleCnt="0"/>
      <dgm:spPr/>
    </dgm:pt>
    <dgm:pt modelId="{61424591-D3D0-497B-A9D6-0B6B6182F5BD}" type="pres">
      <dgm:prSet presAssocID="{36AF446D-A574-40E9-A606-3C5290775C15}" presName="childNode" presStyleLbl="node1" presStyleIdx="2" presStyleCnt="8">
        <dgm:presLayoutVars>
          <dgm:bulletEnabled val="1"/>
        </dgm:presLayoutVars>
      </dgm:prSet>
      <dgm:spPr/>
    </dgm:pt>
    <dgm:pt modelId="{E6EBB8EE-9C09-4AC7-8E22-AE363373BB3C}" type="pres">
      <dgm:prSet presAssocID="{4BBD0E17-1976-4B2D-8961-8F009D58292E}" presName="aSpace" presStyleCnt="0"/>
      <dgm:spPr/>
    </dgm:pt>
    <dgm:pt modelId="{AA4C1EF6-9403-4869-9115-C9AE9B26ED3D}" type="pres">
      <dgm:prSet presAssocID="{99D96657-4A8B-4F3B-9811-A3AE8054B1D1}" presName="compNode" presStyleCnt="0"/>
      <dgm:spPr/>
    </dgm:pt>
    <dgm:pt modelId="{5B07123C-64A3-476A-BFE3-B1300B7CDA8B}" type="pres">
      <dgm:prSet presAssocID="{99D96657-4A8B-4F3B-9811-A3AE8054B1D1}" presName="aNode" presStyleLbl="bgShp" presStyleIdx="1" presStyleCnt="3"/>
      <dgm:spPr/>
    </dgm:pt>
    <dgm:pt modelId="{A4ED5BEB-646B-471D-B31D-8DEC51B6C274}" type="pres">
      <dgm:prSet presAssocID="{99D96657-4A8B-4F3B-9811-A3AE8054B1D1}" presName="textNode" presStyleLbl="bgShp" presStyleIdx="1" presStyleCnt="3"/>
      <dgm:spPr/>
    </dgm:pt>
    <dgm:pt modelId="{813D16CB-FE4E-47A9-A0CC-70433CBD2AA4}" type="pres">
      <dgm:prSet presAssocID="{99D96657-4A8B-4F3B-9811-A3AE8054B1D1}" presName="compChildNode" presStyleCnt="0"/>
      <dgm:spPr/>
    </dgm:pt>
    <dgm:pt modelId="{854C9154-71FF-4B90-9DD4-6B0D86D224E1}" type="pres">
      <dgm:prSet presAssocID="{99D96657-4A8B-4F3B-9811-A3AE8054B1D1}" presName="theInnerList" presStyleCnt="0"/>
      <dgm:spPr/>
    </dgm:pt>
    <dgm:pt modelId="{AA5BC22F-027B-460F-96A7-D863062BE89B}" type="pres">
      <dgm:prSet presAssocID="{6414F09C-B6F8-4A8F-95E3-72FFD6B00DAA}" presName="childNode" presStyleLbl="node1" presStyleIdx="3" presStyleCnt="8">
        <dgm:presLayoutVars>
          <dgm:bulletEnabled val="1"/>
        </dgm:presLayoutVars>
      </dgm:prSet>
      <dgm:spPr/>
    </dgm:pt>
    <dgm:pt modelId="{0448F5BC-B2AC-41D3-B62A-AC0564290063}" type="pres">
      <dgm:prSet presAssocID="{6414F09C-B6F8-4A8F-95E3-72FFD6B00DAA}" presName="aSpace2" presStyleCnt="0"/>
      <dgm:spPr/>
    </dgm:pt>
    <dgm:pt modelId="{F08FD1F6-D08E-4039-9EA8-CA215721A6E2}" type="pres">
      <dgm:prSet presAssocID="{8825437C-C1EC-480F-84A6-F39F2B7366C5}" presName="childNode" presStyleLbl="node1" presStyleIdx="4" presStyleCnt="8">
        <dgm:presLayoutVars>
          <dgm:bulletEnabled val="1"/>
        </dgm:presLayoutVars>
      </dgm:prSet>
      <dgm:spPr/>
    </dgm:pt>
    <dgm:pt modelId="{AA1C6D46-16B9-4FE8-AAE4-F5C99682946C}" type="pres">
      <dgm:prSet presAssocID="{99D96657-4A8B-4F3B-9811-A3AE8054B1D1}" presName="aSpace" presStyleCnt="0"/>
      <dgm:spPr/>
    </dgm:pt>
    <dgm:pt modelId="{F3EB4508-3005-4026-8029-46FB18A7CF68}" type="pres">
      <dgm:prSet presAssocID="{0D615585-BC14-47AA-A3C4-851273041D99}" presName="compNode" presStyleCnt="0"/>
      <dgm:spPr/>
    </dgm:pt>
    <dgm:pt modelId="{173C0D7F-F6A7-4F5B-A32A-93223A3BE161}" type="pres">
      <dgm:prSet presAssocID="{0D615585-BC14-47AA-A3C4-851273041D99}" presName="aNode" presStyleLbl="bgShp" presStyleIdx="2" presStyleCnt="3"/>
      <dgm:spPr/>
    </dgm:pt>
    <dgm:pt modelId="{B8C19CF4-57D3-4090-8C4A-7E8AF980814F}" type="pres">
      <dgm:prSet presAssocID="{0D615585-BC14-47AA-A3C4-851273041D99}" presName="textNode" presStyleLbl="bgShp" presStyleIdx="2" presStyleCnt="3"/>
      <dgm:spPr/>
    </dgm:pt>
    <dgm:pt modelId="{0385AF47-B14F-438A-A46F-F163C93361EA}" type="pres">
      <dgm:prSet presAssocID="{0D615585-BC14-47AA-A3C4-851273041D99}" presName="compChildNode" presStyleCnt="0"/>
      <dgm:spPr/>
    </dgm:pt>
    <dgm:pt modelId="{2638443E-3DA4-4332-853A-EC88B7E6A48C}" type="pres">
      <dgm:prSet presAssocID="{0D615585-BC14-47AA-A3C4-851273041D99}" presName="theInnerList" presStyleCnt="0"/>
      <dgm:spPr/>
    </dgm:pt>
    <dgm:pt modelId="{6D6D8556-3B1D-4CC0-BD57-B9565CF30A03}" type="pres">
      <dgm:prSet presAssocID="{8F047217-319F-4E56-A0ED-4EDEB51190E0}" presName="childNode" presStyleLbl="node1" presStyleIdx="5" presStyleCnt="8">
        <dgm:presLayoutVars>
          <dgm:bulletEnabled val="1"/>
        </dgm:presLayoutVars>
      </dgm:prSet>
      <dgm:spPr/>
    </dgm:pt>
    <dgm:pt modelId="{ACDB0D8C-D953-49E3-B828-8D3CF90EAAF8}" type="pres">
      <dgm:prSet presAssocID="{8F047217-319F-4E56-A0ED-4EDEB51190E0}" presName="aSpace2" presStyleCnt="0"/>
      <dgm:spPr/>
    </dgm:pt>
    <dgm:pt modelId="{635CB703-B9B0-4DD1-AEED-3DA9530FDFF5}" type="pres">
      <dgm:prSet presAssocID="{67F2A1C3-67F1-417D-9A59-E7DAAF8B6D91}" presName="childNode" presStyleLbl="node1" presStyleIdx="6" presStyleCnt="8">
        <dgm:presLayoutVars>
          <dgm:bulletEnabled val="1"/>
        </dgm:presLayoutVars>
      </dgm:prSet>
      <dgm:spPr/>
    </dgm:pt>
    <dgm:pt modelId="{C36128DD-78B2-489C-859B-0E1CF17849E6}" type="pres">
      <dgm:prSet presAssocID="{67F2A1C3-67F1-417D-9A59-E7DAAF8B6D91}" presName="aSpace2" presStyleCnt="0"/>
      <dgm:spPr/>
    </dgm:pt>
    <dgm:pt modelId="{37B67ABD-27FF-43BA-847D-3D9D406A7C0D}" type="pres">
      <dgm:prSet presAssocID="{D0EE4F44-775F-4764-A12F-45B74960B7BF}" presName="childNode" presStyleLbl="node1" presStyleIdx="7" presStyleCnt="8">
        <dgm:presLayoutVars>
          <dgm:bulletEnabled val="1"/>
        </dgm:presLayoutVars>
      </dgm:prSet>
      <dgm:spPr/>
    </dgm:pt>
  </dgm:ptLst>
  <dgm:cxnLst>
    <dgm:cxn modelId="{05851F01-792D-4939-9C75-94E56B0D150C}" srcId="{881BBBAF-C624-439E-BE92-2E95DD16D341}" destId="{99D96657-4A8B-4F3B-9811-A3AE8054B1D1}" srcOrd="1" destOrd="0" parTransId="{2F9AFF1B-356A-4AF9-AF1A-B72E61B2F12D}" sibTransId="{0F116CBD-2F1D-4DEF-8CC7-EBF14863BC4F}"/>
    <dgm:cxn modelId="{2CE0F505-FB56-4BD2-A02B-233941669CB3}" type="presOf" srcId="{36AF446D-A574-40E9-A606-3C5290775C15}" destId="{61424591-D3D0-497B-A9D6-0B6B6182F5BD}" srcOrd="0" destOrd="0" presId="urn:microsoft.com/office/officeart/2005/8/layout/lProcess2"/>
    <dgm:cxn modelId="{646BDB06-9550-40F5-AA41-195A5FEE0992}" srcId="{99D96657-4A8B-4F3B-9811-A3AE8054B1D1}" destId="{8825437C-C1EC-480F-84A6-F39F2B7366C5}" srcOrd="1" destOrd="0" parTransId="{3A268D5F-AB65-479B-8188-779432B3F805}" sibTransId="{F4411D43-741A-4B6E-B4CE-94755F85A9E3}"/>
    <dgm:cxn modelId="{3BD2FA07-4172-4471-9617-851F05EDAF8D}" srcId="{881BBBAF-C624-439E-BE92-2E95DD16D341}" destId="{4BBD0E17-1976-4B2D-8961-8F009D58292E}" srcOrd="0" destOrd="0" parTransId="{2A5AADE3-B2A4-403A-A8B3-EC45D40E17E0}" sibTransId="{A1E3CFF2-03D1-449E-8915-AAC576967D43}"/>
    <dgm:cxn modelId="{7CF15513-C9DC-4ECF-AFAB-B517589D9214}" type="presOf" srcId="{99D96657-4A8B-4F3B-9811-A3AE8054B1D1}" destId="{A4ED5BEB-646B-471D-B31D-8DEC51B6C274}" srcOrd="1" destOrd="0" presId="urn:microsoft.com/office/officeart/2005/8/layout/lProcess2"/>
    <dgm:cxn modelId="{A0B4A916-7199-4B81-8107-BAD86430A113}" type="presOf" srcId="{8F047217-319F-4E56-A0ED-4EDEB51190E0}" destId="{6D6D8556-3B1D-4CC0-BD57-B9565CF30A03}" srcOrd="0" destOrd="0" presId="urn:microsoft.com/office/officeart/2005/8/layout/lProcess2"/>
    <dgm:cxn modelId="{D2A3F81A-9677-4BC6-AE84-9D8BD1A85B58}" type="presOf" srcId="{8825437C-C1EC-480F-84A6-F39F2B7366C5}" destId="{F08FD1F6-D08E-4039-9EA8-CA215721A6E2}" srcOrd="0" destOrd="0" presId="urn:microsoft.com/office/officeart/2005/8/layout/lProcess2"/>
    <dgm:cxn modelId="{47379D23-4420-4CEA-9627-B1ED8DE75FBD}" srcId="{4BBD0E17-1976-4B2D-8961-8F009D58292E}" destId="{C6B6B286-3053-4EE2-8307-01C34D5ECE3B}" srcOrd="0" destOrd="0" parTransId="{C9539686-B2E5-4B57-A3DE-72A90E728640}" sibTransId="{99FB2473-4BE5-406A-B2BC-8D88D48EEFA5}"/>
    <dgm:cxn modelId="{51ADE032-583C-42CD-BB7F-07C09AC0C163}" srcId="{4BBD0E17-1976-4B2D-8961-8F009D58292E}" destId="{AB7C06AC-837A-40AB-903B-4122E1F162C9}" srcOrd="1" destOrd="0" parTransId="{8F97E69B-41DE-4CB0-9392-DB4A9A1D3789}" sibTransId="{CCB9B8B7-1DDC-4630-B996-1C96730E5991}"/>
    <dgm:cxn modelId="{6CE8BD47-AA1F-473D-9D00-7D804E016EBF}" type="presOf" srcId="{67F2A1C3-67F1-417D-9A59-E7DAAF8B6D91}" destId="{635CB703-B9B0-4DD1-AEED-3DA9530FDFF5}" srcOrd="0" destOrd="0" presId="urn:microsoft.com/office/officeart/2005/8/layout/lProcess2"/>
    <dgm:cxn modelId="{3F2ED469-D352-4743-8FAB-26C921B63A4D}" type="presOf" srcId="{99D96657-4A8B-4F3B-9811-A3AE8054B1D1}" destId="{5B07123C-64A3-476A-BFE3-B1300B7CDA8B}" srcOrd="0" destOrd="0" presId="urn:microsoft.com/office/officeart/2005/8/layout/lProcess2"/>
    <dgm:cxn modelId="{1AA8F84A-3B84-4F68-A592-6C6003286A10}" type="presOf" srcId="{4BBD0E17-1976-4B2D-8961-8F009D58292E}" destId="{D7986993-14FC-4AA6-89BC-79C84A737528}" srcOrd="1" destOrd="0" presId="urn:microsoft.com/office/officeart/2005/8/layout/lProcess2"/>
    <dgm:cxn modelId="{CC60106C-D1BF-4C77-A3B4-453C8EF23E29}" type="presOf" srcId="{0D615585-BC14-47AA-A3C4-851273041D99}" destId="{173C0D7F-F6A7-4F5B-A32A-93223A3BE161}" srcOrd="0" destOrd="0" presId="urn:microsoft.com/office/officeart/2005/8/layout/lProcess2"/>
    <dgm:cxn modelId="{AC8B2D52-F0AF-479B-A742-E82B9E3BFB52}" srcId="{881BBBAF-C624-439E-BE92-2E95DD16D341}" destId="{0D615585-BC14-47AA-A3C4-851273041D99}" srcOrd="2" destOrd="0" parTransId="{91A9452F-2A5B-44BC-91B4-0C4DCE0E8985}" sibTransId="{39C2DD24-9D7A-4461-90E1-C2B551887B1E}"/>
    <dgm:cxn modelId="{398E087B-804A-4DD1-B2D0-75B8E0287032}" srcId="{99D96657-4A8B-4F3B-9811-A3AE8054B1D1}" destId="{6414F09C-B6F8-4A8F-95E3-72FFD6B00DAA}" srcOrd="0" destOrd="0" parTransId="{BB81D7DF-259C-4544-B8D6-9572C45E46B6}" sibTransId="{08CA0BEB-3994-452E-B718-7B1494F995F8}"/>
    <dgm:cxn modelId="{A4ABB1A6-4354-40D4-B778-A9EB95575C94}" type="presOf" srcId="{AB7C06AC-837A-40AB-903B-4122E1F162C9}" destId="{E0A9DC86-31F5-46CE-969D-457DD2B7CC02}" srcOrd="0" destOrd="0" presId="urn:microsoft.com/office/officeart/2005/8/layout/lProcess2"/>
    <dgm:cxn modelId="{2BC5F1A6-F145-4768-A282-94714ABA7C26}" srcId="{4BBD0E17-1976-4B2D-8961-8F009D58292E}" destId="{36AF446D-A574-40E9-A606-3C5290775C15}" srcOrd="2" destOrd="0" parTransId="{6194C0C5-75F2-4270-BFE2-AEF96BACB888}" sibTransId="{ABB0105B-970B-4BA6-8A73-827AE8A35FAE}"/>
    <dgm:cxn modelId="{538297B2-B2B6-474E-97A7-CCFB05CA66F9}" type="presOf" srcId="{881BBBAF-C624-439E-BE92-2E95DD16D341}" destId="{F3A44C98-9C39-43B2-9C29-FC7C9D264DFB}" srcOrd="0" destOrd="0" presId="urn:microsoft.com/office/officeart/2005/8/layout/lProcess2"/>
    <dgm:cxn modelId="{74BC18BB-9F2E-4E38-B30F-AFAEA3BE9270}" srcId="{0D615585-BC14-47AA-A3C4-851273041D99}" destId="{D0EE4F44-775F-4764-A12F-45B74960B7BF}" srcOrd="2" destOrd="0" parTransId="{8F8F54B1-3C0B-4F2A-ADCD-F4C63D214981}" sibTransId="{81C51B8A-6D78-48D0-823D-D3BD2781B33F}"/>
    <dgm:cxn modelId="{C0F5D8BD-7760-4347-BB32-84E4CBB6E577}" srcId="{0D615585-BC14-47AA-A3C4-851273041D99}" destId="{8F047217-319F-4E56-A0ED-4EDEB51190E0}" srcOrd="0" destOrd="0" parTransId="{DBF61C6E-9FEB-40BA-A473-F90D1B008E82}" sibTransId="{7E13797F-9EDE-464F-A40B-281CC6AEBD15}"/>
    <dgm:cxn modelId="{558EF2C8-71E9-4182-8DD8-E0DAC58CDB0E}" type="presOf" srcId="{4BBD0E17-1976-4B2D-8961-8F009D58292E}" destId="{336D82FD-47D1-443A-B369-8E132E8030F7}" srcOrd="0" destOrd="0" presId="urn:microsoft.com/office/officeart/2005/8/layout/lProcess2"/>
    <dgm:cxn modelId="{5754F0D0-8975-4E0A-8DCB-918D33945E08}" type="presOf" srcId="{D0EE4F44-775F-4764-A12F-45B74960B7BF}" destId="{37B67ABD-27FF-43BA-847D-3D9D406A7C0D}" srcOrd="0" destOrd="0" presId="urn:microsoft.com/office/officeart/2005/8/layout/lProcess2"/>
    <dgm:cxn modelId="{168D56D8-F77C-4336-AA8C-229C46B76D9A}" type="presOf" srcId="{C6B6B286-3053-4EE2-8307-01C34D5ECE3B}" destId="{5380587B-3B18-4F1D-9D72-E11F6482F474}" srcOrd="0" destOrd="0" presId="urn:microsoft.com/office/officeart/2005/8/layout/lProcess2"/>
    <dgm:cxn modelId="{14F447E2-8689-40FB-90FA-6CE30C456212}" srcId="{0D615585-BC14-47AA-A3C4-851273041D99}" destId="{67F2A1C3-67F1-417D-9A59-E7DAAF8B6D91}" srcOrd="1" destOrd="0" parTransId="{8E81108B-D2F2-4235-971F-2551B9F6DB50}" sibTransId="{63376DD1-7FA6-45BF-8DFC-DCE40AF259EC}"/>
    <dgm:cxn modelId="{3C2595F2-578D-4825-B796-220791B92D47}" type="presOf" srcId="{6414F09C-B6F8-4A8F-95E3-72FFD6B00DAA}" destId="{AA5BC22F-027B-460F-96A7-D863062BE89B}" srcOrd="0" destOrd="0" presId="urn:microsoft.com/office/officeart/2005/8/layout/lProcess2"/>
    <dgm:cxn modelId="{A98D11F8-AF44-4DE8-9DF1-5735CD31A0A6}" type="presOf" srcId="{0D615585-BC14-47AA-A3C4-851273041D99}" destId="{B8C19CF4-57D3-4090-8C4A-7E8AF980814F}" srcOrd="1" destOrd="0" presId="urn:microsoft.com/office/officeart/2005/8/layout/lProcess2"/>
    <dgm:cxn modelId="{05CAB0AB-AE44-41B0-B16E-08CD81837E8C}" type="presParOf" srcId="{F3A44C98-9C39-43B2-9C29-FC7C9D264DFB}" destId="{AEE153ED-CAC1-4C5F-B833-D5CFE7D3FE98}" srcOrd="0" destOrd="0" presId="urn:microsoft.com/office/officeart/2005/8/layout/lProcess2"/>
    <dgm:cxn modelId="{E2141B00-1FF7-4815-A402-4133FF84CFDC}" type="presParOf" srcId="{AEE153ED-CAC1-4C5F-B833-D5CFE7D3FE98}" destId="{336D82FD-47D1-443A-B369-8E132E8030F7}" srcOrd="0" destOrd="0" presId="urn:microsoft.com/office/officeart/2005/8/layout/lProcess2"/>
    <dgm:cxn modelId="{F1F55140-CBC6-41E4-82F7-24D4332EA1EF}" type="presParOf" srcId="{AEE153ED-CAC1-4C5F-B833-D5CFE7D3FE98}" destId="{D7986993-14FC-4AA6-89BC-79C84A737528}" srcOrd="1" destOrd="0" presId="urn:microsoft.com/office/officeart/2005/8/layout/lProcess2"/>
    <dgm:cxn modelId="{1746470D-80AD-43F9-A7B6-646F8D209F4C}" type="presParOf" srcId="{AEE153ED-CAC1-4C5F-B833-D5CFE7D3FE98}" destId="{F5DC2E31-4E74-4EBA-87A1-4BA07FB41AAD}" srcOrd="2" destOrd="0" presId="urn:microsoft.com/office/officeart/2005/8/layout/lProcess2"/>
    <dgm:cxn modelId="{C5CCEBAD-0D30-4D74-B4C3-639F07B2E0A5}" type="presParOf" srcId="{F5DC2E31-4E74-4EBA-87A1-4BA07FB41AAD}" destId="{F02827C4-389E-49AF-8D5D-21F731A80FF5}" srcOrd="0" destOrd="0" presId="urn:microsoft.com/office/officeart/2005/8/layout/lProcess2"/>
    <dgm:cxn modelId="{ED7B43C7-AF70-46DE-983C-6588238F8D73}" type="presParOf" srcId="{F02827C4-389E-49AF-8D5D-21F731A80FF5}" destId="{5380587B-3B18-4F1D-9D72-E11F6482F474}" srcOrd="0" destOrd="0" presId="urn:microsoft.com/office/officeart/2005/8/layout/lProcess2"/>
    <dgm:cxn modelId="{7C446FFC-9114-4F94-AD9D-2084E14CA74F}" type="presParOf" srcId="{F02827C4-389E-49AF-8D5D-21F731A80FF5}" destId="{90D18F27-CD51-411B-A5A8-DB567EB053B9}" srcOrd="1" destOrd="0" presId="urn:microsoft.com/office/officeart/2005/8/layout/lProcess2"/>
    <dgm:cxn modelId="{CF1BD5F5-62A9-4D45-92D4-6347A04724BD}" type="presParOf" srcId="{F02827C4-389E-49AF-8D5D-21F731A80FF5}" destId="{E0A9DC86-31F5-46CE-969D-457DD2B7CC02}" srcOrd="2" destOrd="0" presId="urn:microsoft.com/office/officeart/2005/8/layout/lProcess2"/>
    <dgm:cxn modelId="{B4EF2BA8-3C5F-45F6-A581-78FB0D56407C}" type="presParOf" srcId="{F02827C4-389E-49AF-8D5D-21F731A80FF5}" destId="{E958B446-CB28-4152-942D-6EB319D6537A}" srcOrd="3" destOrd="0" presId="urn:microsoft.com/office/officeart/2005/8/layout/lProcess2"/>
    <dgm:cxn modelId="{F1FEA7C5-297A-4EB5-8580-C0C8B4F42964}" type="presParOf" srcId="{F02827C4-389E-49AF-8D5D-21F731A80FF5}" destId="{61424591-D3D0-497B-A9D6-0B6B6182F5BD}" srcOrd="4" destOrd="0" presId="urn:microsoft.com/office/officeart/2005/8/layout/lProcess2"/>
    <dgm:cxn modelId="{58E40999-58C8-43F3-845B-8991475057F6}" type="presParOf" srcId="{F3A44C98-9C39-43B2-9C29-FC7C9D264DFB}" destId="{E6EBB8EE-9C09-4AC7-8E22-AE363373BB3C}" srcOrd="1" destOrd="0" presId="urn:microsoft.com/office/officeart/2005/8/layout/lProcess2"/>
    <dgm:cxn modelId="{FB366C20-966A-425B-B0DC-2F1F91BFB4DC}" type="presParOf" srcId="{F3A44C98-9C39-43B2-9C29-FC7C9D264DFB}" destId="{AA4C1EF6-9403-4869-9115-C9AE9B26ED3D}" srcOrd="2" destOrd="0" presId="urn:microsoft.com/office/officeart/2005/8/layout/lProcess2"/>
    <dgm:cxn modelId="{D19E56EE-81FD-4DEA-B5BF-763D72F225E5}" type="presParOf" srcId="{AA4C1EF6-9403-4869-9115-C9AE9B26ED3D}" destId="{5B07123C-64A3-476A-BFE3-B1300B7CDA8B}" srcOrd="0" destOrd="0" presId="urn:microsoft.com/office/officeart/2005/8/layout/lProcess2"/>
    <dgm:cxn modelId="{27DD75E5-FA60-440C-BD84-840334A2ABE2}" type="presParOf" srcId="{AA4C1EF6-9403-4869-9115-C9AE9B26ED3D}" destId="{A4ED5BEB-646B-471D-B31D-8DEC51B6C274}" srcOrd="1" destOrd="0" presId="urn:microsoft.com/office/officeart/2005/8/layout/lProcess2"/>
    <dgm:cxn modelId="{8DBFC178-1AE7-4997-B006-E5D88507F9F2}" type="presParOf" srcId="{AA4C1EF6-9403-4869-9115-C9AE9B26ED3D}" destId="{813D16CB-FE4E-47A9-A0CC-70433CBD2AA4}" srcOrd="2" destOrd="0" presId="urn:microsoft.com/office/officeart/2005/8/layout/lProcess2"/>
    <dgm:cxn modelId="{065E5108-3327-47FE-A9F8-D23AB3144BA3}" type="presParOf" srcId="{813D16CB-FE4E-47A9-A0CC-70433CBD2AA4}" destId="{854C9154-71FF-4B90-9DD4-6B0D86D224E1}" srcOrd="0" destOrd="0" presId="urn:microsoft.com/office/officeart/2005/8/layout/lProcess2"/>
    <dgm:cxn modelId="{EA585B7B-1617-407E-9F51-411AA8B999D0}" type="presParOf" srcId="{854C9154-71FF-4B90-9DD4-6B0D86D224E1}" destId="{AA5BC22F-027B-460F-96A7-D863062BE89B}" srcOrd="0" destOrd="0" presId="urn:microsoft.com/office/officeart/2005/8/layout/lProcess2"/>
    <dgm:cxn modelId="{D1A2C0A4-F641-40F7-8CA1-10E2157BFB82}" type="presParOf" srcId="{854C9154-71FF-4B90-9DD4-6B0D86D224E1}" destId="{0448F5BC-B2AC-41D3-B62A-AC0564290063}" srcOrd="1" destOrd="0" presId="urn:microsoft.com/office/officeart/2005/8/layout/lProcess2"/>
    <dgm:cxn modelId="{09BACF79-4EBD-495D-A289-752C0FB05237}" type="presParOf" srcId="{854C9154-71FF-4B90-9DD4-6B0D86D224E1}" destId="{F08FD1F6-D08E-4039-9EA8-CA215721A6E2}" srcOrd="2" destOrd="0" presId="urn:microsoft.com/office/officeart/2005/8/layout/lProcess2"/>
    <dgm:cxn modelId="{E2F8FC14-99F9-4C7D-AFF5-6572B99A7EED}" type="presParOf" srcId="{F3A44C98-9C39-43B2-9C29-FC7C9D264DFB}" destId="{AA1C6D46-16B9-4FE8-AAE4-F5C99682946C}" srcOrd="3" destOrd="0" presId="urn:microsoft.com/office/officeart/2005/8/layout/lProcess2"/>
    <dgm:cxn modelId="{04E12DA2-9B5E-42A1-9830-FAE5B03B1CB2}" type="presParOf" srcId="{F3A44C98-9C39-43B2-9C29-FC7C9D264DFB}" destId="{F3EB4508-3005-4026-8029-46FB18A7CF68}" srcOrd="4" destOrd="0" presId="urn:microsoft.com/office/officeart/2005/8/layout/lProcess2"/>
    <dgm:cxn modelId="{76DBDDDE-66AD-486A-AD76-31F44D26B6DC}" type="presParOf" srcId="{F3EB4508-3005-4026-8029-46FB18A7CF68}" destId="{173C0D7F-F6A7-4F5B-A32A-93223A3BE161}" srcOrd="0" destOrd="0" presId="urn:microsoft.com/office/officeart/2005/8/layout/lProcess2"/>
    <dgm:cxn modelId="{1041269E-DC90-4000-98A8-9EB90BBB2764}" type="presParOf" srcId="{F3EB4508-3005-4026-8029-46FB18A7CF68}" destId="{B8C19CF4-57D3-4090-8C4A-7E8AF980814F}" srcOrd="1" destOrd="0" presId="urn:microsoft.com/office/officeart/2005/8/layout/lProcess2"/>
    <dgm:cxn modelId="{4A8457F9-B922-48C5-A9CA-4A4C8F47DB0E}" type="presParOf" srcId="{F3EB4508-3005-4026-8029-46FB18A7CF68}" destId="{0385AF47-B14F-438A-A46F-F163C93361EA}" srcOrd="2" destOrd="0" presId="urn:microsoft.com/office/officeart/2005/8/layout/lProcess2"/>
    <dgm:cxn modelId="{E944AF60-47A2-4DF1-85EE-303B77BB3D5E}" type="presParOf" srcId="{0385AF47-B14F-438A-A46F-F163C93361EA}" destId="{2638443E-3DA4-4332-853A-EC88B7E6A48C}" srcOrd="0" destOrd="0" presId="urn:microsoft.com/office/officeart/2005/8/layout/lProcess2"/>
    <dgm:cxn modelId="{5A1D12C9-0D76-4F4F-BCAE-1B51DD28F8BD}" type="presParOf" srcId="{2638443E-3DA4-4332-853A-EC88B7E6A48C}" destId="{6D6D8556-3B1D-4CC0-BD57-B9565CF30A03}" srcOrd="0" destOrd="0" presId="urn:microsoft.com/office/officeart/2005/8/layout/lProcess2"/>
    <dgm:cxn modelId="{449844E3-003F-40F1-B874-47EBAF167471}" type="presParOf" srcId="{2638443E-3DA4-4332-853A-EC88B7E6A48C}" destId="{ACDB0D8C-D953-49E3-B828-8D3CF90EAAF8}" srcOrd="1" destOrd="0" presId="urn:microsoft.com/office/officeart/2005/8/layout/lProcess2"/>
    <dgm:cxn modelId="{6B63DDFF-C391-440C-A1D5-EB7C39DFE1E2}" type="presParOf" srcId="{2638443E-3DA4-4332-853A-EC88B7E6A48C}" destId="{635CB703-B9B0-4DD1-AEED-3DA9530FDFF5}" srcOrd="2" destOrd="0" presId="urn:microsoft.com/office/officeart/2005/8/layout/lProcess2"/>
    <dgm:cxn modelId="{61E48135-54FD-45A1-BD95-E2FEE9F3688F}" type="presParOf" srcId="{2638443E-3DA4-4332-853A-EC88B7E6A48C}" destId="{C36128DD-78B2-489C-859B-0E1CF17849E6}" srcOrd="3" destOrd="0" presId="urn:microsoft.com/office/officeart/2005/8/layout/lProcess2"/>
    <dgm:cxn modelId="{C665EFA4-E43E-4766-8627-6A101AFDCEDC}" type="presParOf" srcId="{2638443E-3DA4-4332-853A-EC88B7E6A48C}" destId="{37B67ABD-27FF-43BA-847D-3D9D406A7C0D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6D82FD-47D1-443A-B369-8E132E8030F7}">
      <dsp:nvSpPr>
        <dsp:cNvPr id="0" name=""/>
        <dsp:cNvSpPr/>
      </dsp:nvSpPr>
      <dsp:spPr>
        <a:xfrm>
          <a:off x="1348" y="0"/>
          <a:ext cx="3506178" cy="33433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Workforce </a:t>
          </a:r>
          <a:r>
            <a:rPr lang="en-US" sz="3100" b="1" kern="1200" dirty="0"/>
            <a:t>$337M</a:t>
          </a:r>
        </a:p>
      </dsp:txBody>
      <dsp:txXfrm>
        <a:off x="1348" y="0"/>
        <a:ext cx="3506178" cy="1003000"/>
      </dsp:txXfrm>
    </dsp:sp>
    <dsp:sp modelId="{5380587B-3B18-4F1D-9D72-E11F6482F474}">
      <dsp:nvSpPr>
        <dsp:cNvPr id="0" name=""/>
        <dsp:cNvSpPr/>
      </dsp:nvSpPr>
      <dsp:spPr>
        <a:xfrm>
          <a:off x="351966" y="1003286"/>
          <a:ext cx="2804942" cy="6568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Rural Workforce Grants </a:t>
          </a:r>
          <a:r>
            <a:rPr lang="en-US" sz="2000" b="1" kern="1200" dirty="0"/>
            <a:t>$150M</a:t>
          </a:r>
        </a:p>
      </dsp:txBody>
      <dsp:txXfrm>
        <a:off x="371204" y="1022524"/>
        <a:ext cx="2766466" cy="618355"/>
      </dsp:txXfrm>
    </dsp:sp>
    <dsp:sp modelId="{E0A9DC86-31F5-46CE-969D-457DD2B7CC02}">
      <dsp:nvSpPr>
        <dsp:cNvPr id="0" name=""/>
        <dsp:cNvSpPr/>
      </dsp:nvSpPr>
      <dsp:spPr>
        <a:xfrm>
          <a:off x="351966" y="1761168"/>
          <a:ext cx="2804942" cy="6568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Workforce Readiness </a:t>
          </a:r>
          <a:r>
            <a:rPr lang="en-US" sz="2000" b="1" kern="1200" dirty="0"/>
            <a:t>$127M</a:t>
          </a:r>
        </a:p>
      </dsp:txBody>
      <dsp:txXfrm>
        <a:off x="371204" y="1780406"/>
        <a:ext cx="2766466" cy="618355"/>
      </dsp:txXfrm>
    </dsp:sp>
    <dsp:sp modelId="{61424591-D3D0-497B-A9D6-0B6B6182F5BD}">
      <dsp:nvSpPr>
        <dsp:cNvPr id="0" name=""/>
        <dsp:cNvSpPr/>
      </dsp:nvSpPr>
      <dsp:spPr>
        <a:xfrm>
          <a:off x="351966" y="2519051"/>
          <a:ext cx="2804942" cy="6568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Community Health Workers </a:t>
          </a:r>
          <a:r>
            <a:rPr lang="en-US" sz="2000" b="1" kern="1200" dirty="0"/>
            <a:t>$60M</a:t>
          </a:r>
        </a:p>
      </dsp:txBody>
      <dsp:txXfrm>
        <a:off x="371204" y="2538289"/>
        <a:ext cx="2766466" cy="618355"/>
      </dsp:txXfrm>
    </dsp:sp>
    <dsp:sp modelId="{5B07123C-64A3-476A-BFE3-B1300B7CDA8B}">
      <dsp:nvSpPr>
        <dsp:cNvPr id="0" name=""/>
        <dsp:cNvSpPr/>
      </dsp:nvSpPr>
      <dsp:spPr>
        <a:xfrm>
          <a:off x="3770490" y="0"/>
          <a:ext cx="3506178" cy="33433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Technology </a:t>
          </a:r>
          <a:r>
            <a:rPr lang="en-US" sz="3100" b="1" kern="1200" dirty="0"/>
            <a:t>$329M</a:t>
          </a:r>
        </a:p>
      </dsp:txBody>
      <dsp:txXfrm>
        <a:off x="3770490" y="0"/>
        <a:ext cx="3506178" cy="1003000"/>
      </dsp:txXfrm>
    </dsp:sp>
    <dsp:sp modelId="{AA5BC22F-027B-460F-96A7-D863062BE89B}">
      <dsp:nvSpPr>
        <dsp:cNvPr id="0" name=""/>
        <dsp:cNvSpPr/>
      </dsp:nvSpPr>
      <dsp:spPr>
        <a:xfrm>
          <a:off x="4121108" y="1003979"/>
          <a:ext cx="2804942" cy="10080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Facility Technology Investments </a:t>
          </a:r>
          <a:r>
            <a:rPr lang="en-US" sz="2000" b="1" kern="1200" dirty="0"/>
            <a:t>$300M</a:t>
          </a:r>
        </a:p>
      </dsp:txBody>
      <dsp:txXfrm>
        <a:off x="4150633" y="1033504"/>
        <a:ext cx="2745892" cy="949011"/>
      </dsp:txXfrm>
    </dsp:sp>
    <dsp:sp modelId="{F08FD1F6-D08E-4039-9EA8-CA215721A6E2}">
      <dsp:nvSpPr>
        <dsp:cNvPr id="0" name=""/>
        <dsp:cNvSpPr/>
      </dsp:nvSpPr>
      <dsp:spPr>
        <a:xfrm>
          <a:off x="4121108" y="2167127"/>
          <a:ext cx="2804942" cy="10080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Public Navigation Resources </a:t>
          </a:r>
          <a:r>
            <a:rPr lang="en-US" sz="2000" b="1" kern="1200" dirty="0"/>
            <a:t>$29M</a:t>
          </a:r>
        </a:p>
      </dsp:txBody>
      <dsp:txXfrm>
        <a:off x="4150633" y="2196652"/>
        <a:ext cx="2745892" cy="949011"/>
      </dsp:txXfrm>
    </dsp:sp>
    <dsp:sp modelId="{173C0D7F-F6A7-4F5B-A32A-93223A3BE161}">
      <dsp:nvSpPr>
        <dsp:cNvPr id="0" name=""/>
        <dsp:cNvSpPr/>
      </dsp:nvSpPr>
      <dsp:spPr>
        <a:xfrm>
          <a:off x="7539632" y="0"/>
          <a:ext cx="3506178" cy="33433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Partnerships </a:t>
          </a:r>
          <a:r>
            <a:rPr lang="en-US" sz="3100" b="1" kern="1200" dirty="0"/>
            <a:t>$279M </a:t>
          </a:r>
        </a:p>
      </dsp:txBody>
      <dsp:txXfrm>
        <a:off x="7539632" y="0"/>
        <a:ext cx="3506178" cy="1003000"/>
      </dsp:txXfrm>
    </dsp:sp>
    <dsp:sp modelId="{6D6D8556-3B1D-4CC0-BD57-B9565CF30A03}">
      <dsp:nvSpPr>
        <dsp:cNvPr id="0" name=""/>
        <dsp:cNvSpPr/>
      </dsp:nvSpPr>
      <dsp:spPr>
        <a:xfrm>
          <a:off x="7890249" y="1003286"/>
          <a:ext cx="2804942" cy="6568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Care Coordination Grants </a:t>
          </a:r>
          <a:r>
            <a:rPr lang="en-US" sz="2000" b="1" kern="1200" dirty="0"/>
            <a:t>$230M</a:t>
          </a:r>
        </a:p>
      </dsp:txBody>
      <dsp:txXfrm>
        <a:off x="7909487" y="1022524"/>
        <a:ext cx="2766466" cy="618355"/>
      </dsp:txXfrm>
    </dsp:sp>
    <dsp:sp modelId="{635CB703-B9B0-4DD1-AEED-3DA9530FDFF5}">
      <dsp:nvSpPr>
        <dsp:cNvPr id="0" name=""/>
        <dsp:cNvSpPr/>
      </dsp:nvSpPr>
      <dsp:spPr>
        <a:xfrm>
          <a:off x="7890249" y="1761168"/>
          <a:ext cx="2804942" cy="6568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Medicaid Reforms &amp; Strategic Investments </a:t>
          </a:r>
          <a:r>
            <a:rPr lang="en-US" sz="1800" b="1" kern="1200" dirty="0"/>
            <a:t>$44M</a:t>
          </a:r>
        </a:p>
      </dsp:txBody>
      <dsp:txXfrm>
        <a:off x="7909487" y="1780406"/>
        <a:ext cx="2766466" cy="618355"/>
      </dsp:txXfrm>
    </dsp:sp>
    <dsp:sp modelId="{37B67ABD-27FF-43BA-847D-3D9D406A7C0D}">
      <dsp:nvSpPr>
        <dsp:cNvPr id="0" name=""/>
        <dsp:cNvSpPr/>
      </dsp:nvSpPr>
      <dsp:spPr>
        <a:xfrm>
          <a:off x="7890249" y="2519051"/>
          <a:ext cx="2804942" cy="6568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Behavioral Health </a:t>
          </a:r>
          <a:r>
            <a:rPr lang="en-US" sz="2000" b="1" kern="1200" dirty="0"/>
            <a:t>$5M</a:t>
          </a:r>
        </a:p>
      </dsp:txBody>
      <dsp:txXfrm>
        <a:off x="7909487" y="2538289"/>
        <a:ext cx="2766466" cy="6183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02299" cy="351737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639" y="1"/>
            <a:ext cx="4002299" cy="351737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54AFCAD3-0DF4-4091-94AD-1B6882E4C119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6188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608" y="3373754"/>
            <a:ext cx="7388860" cy="2760346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02299" cy="351736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639" y="6658664"/>
            <a:ext cx="4002299" cy="351736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04C6E309-CADB-49DF-9B6E-B66ADC5AD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606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overall budget DHS shared at its Feb. 5 webinar had a few minor changes, likely due to CMS approving a Year 1 budget that was about $3 million more than DHS requested.</a:t>
            </a:r>
          </a:p>
          <a:p>
            <a:endParaRPr lang="en-US" dirty="0"/>
          </a:p>
          <a:p>
            <a:r>
              <a:rPr lang="en-US" dirty="0"/>
              <a:t>CMS guidance provides states the discretion to scale initiatives larger or smaller based on the final award amounts, and the scaling does not have to be proportional across all initiatives.</a:t>
            </a:r>
          </a:p>
          <a:p>
            <a:endParaRPr lang="en-US" dirty="0"/>
          </a:p>
          <a:p>
            <a:r>
              <a:rPr lang="en-US" dirty="0"/>
              <a:t>Overall funding for Workforce Readiness increased from $127M to $130.5M</a:t>
            </a:r>
          </a:p>
          <a:p>
            <a:endParaRPr lang="en-US" dirty="0"/>
          </a:p>
          <a:p>
            <a:r>
              <a:rPr lang="en-US" dirty="0"/>
              <a:t>Overall funding for Tribal Investments and Medicaid Reforms decreased slightly from $44M to $43.5M </a:t>
            </a:r>
          </a:p>
          <a:p>
            <a:endParaRPr lang="en-US" dirty="0"/>
          </a:p>
          <a:p>
            <a:r>
              <a:rPr lang="en-US" dirty="0"/>
              <a:t>**Important Point: funding for years 2 through 5 is not guaranteed. DHS needs to submit annual reports and demonstrate progress toward meeting its objectives. CMS recalculates the budget every year.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C6E309-CADB-49DF-9B6E-B66ADC5AD8B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311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F1D7A3-5ACB-9626-C492-7E874138F3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F75819-1FF6-DB1D-328D-BD073CD4D5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D3E533-588E-A58F-2DCD-B26FF1F0A6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33E5A9-31E1-66CE-901E-C029BB755E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C6E309-CADB-49DF-9B6E-B66ADC5AD8B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7801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852690-8A61-6B2B-A581-71CC5A3FE3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B7BD46-4DAD-1DB0-28D3-5163BD758B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C5C2F2-23FF-65C3-1AD9-0A4FCE7C4B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Implementation</a:t>
            </a:r>
          </a:p>
          <a:p>
            <a:endParaRPr lang="en-US" dirty="0"/>
          </a:p>
          <a:p>
            <a:r>
              <a:rPr lang="en-US" dirty="0"/>
              <a:t>DHS will be hiring a dedicated team and RHT </a:t>
            </a:r>
            <a:r>
              <a:rPr lang="en-US"/>
              <a:t>Program Director</a:t>
            </a:r>
            <a:endParaRPr lang="en-US" dirty="0"/>
          </a:p>
          <a:p>
            <a:endParaRPr lang="en-US" dirty="0"/>
          </a:p>
          <a:p>
            <a:r>
              <a:rPr lang="en-US" dirty="0"/>
              <a:t>DHS will create an external advisory group, including rural hospitals and other providers to guide the development and implementation of the RHT program.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31A939-2B95-4C97-245C-6A1383187E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C6E309-CADB-49DF-9B6E-B66ADC5AD8B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031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8299">
              <a:defRPr/>
            </a:pPr>
            <a:r>
              <a:rPr lang="en-US" dirty="0"/>
              <a:t>Allocate $150 million in funds over five years to Wisconsin Department of Workforce Development as the state's workforce agency to </a:t>
            </a:r>
            <a:r>
              <a:rPr lang="en-US" b="1" dirty="0"/>
              <a:t>administer competitive grants</a:t>
            </a:r>
            <a:r>
              <a:rPr lang="en-US" dirty="0"/>
              <a:t> for regions and communities to develop transformational solutions to workforce challenges</a:t>
            </a:r>
          </a:p>
          <a:p>
            <a:pPr defTabSz="928299">
              <a:defRPr/>
            </a:pPr>
            <a:endParaRPr lang="en-US" dirty="0"/>
          </a:p>
          <a:p>
            <a:pPr defTabSz="928299">
              <a:defRPr/>
            </a:pPr>
            <a:r>
              <a:rPr lang="en-US" dirty="0"/>
              <a:t>You can see DHS only plans to spend $5 million of the $150 million in Year 1. That’s because the Year 1 objective for this initiative is for DWD to publish grant funding opportunity for rural workforce grants.</a:t>
            </a:r>
          </a:p>
          <a:p>
            <a:pPr defTabSz="928299">
              <a:defRPr/>
            </a:pPr>
            <a:endParaRPr lang="en-US" dirty="0"/>
          </a:p>
          <a:p>
            <a:pPr marL="174056" indent="-174056">
              <a:buFont typeface="Arial" panose="020B0604020202020204" pitchFamily="34" charset="0"/>
              <a:buChar char="•"/>
            </a:pPr>
            <a:r>
              <a:rPr lang="en-US" dirty="0"/>
              <a:t>Integrating different types of specialists and health professionals into care delivery:</a:t>
            </a:r>
          </a:p>
          <a:p>
            <a:pPr marL="638205" lvl="1" indent="-174056">
              <a:buFont typeface="Arial" panose="020B0604020202020204" pitchFamily="34" charset="0"/>
              <a:buChar char="•"/>
            </a:pPr>
            <a:r>
              <a:rPr lang="en-US" dirty="0"/>
              <a:t>community health workers</a:t>
            </a:r>
          </a:p>
          <a:p>
            <a:pPr marL="638205" lvl="1" indent="-174056">
              <a:buFont typeface="Arial" panose="020B0604020202020204" pitchFamily="34" charset="0"/>
              <a:buChar char="•"/>
            </a:pPr>
            <a:r>
              <a:rPr lang="en-US" dirty="0"/>
              <a:t>care coordinators</a:t>
            </a:r>
          </a:p>
          <a:p>
            <a:pPr marL="638205" lvl="1" indent="-174056">
              <a:buFont typeface="Arial" panose="020B0604020202020204" pitchFamily="34" charset="0"/>
              <a:buChar char="•"/>
            </a:pPr>
            <a:r>
              <a:rPr lang="en-US" dirty="0"/>
              <a:t>peer support specialists</a:t>
            </a:r>
          </a:p>
          <a:p>
            <a:pPr marL="638205" lvl="1" indent="-174056">
              <a:buFont typeface="Arial" panose="020B0604020202020204" pitchFamily="34" charset="0"/>
              <a:buChar char="•"/>
            </a:pPr>
            <a:r>
              <a:rPr lang="en-US" dirty="0"/>
              <a:t>community paramedics</a:t>
            </a:r>
          </a:p>
          <a:p>
            <a:pPr marL="638205" lvl="1" indent="-174056">
              <a:buFont typeface="Arial" panose="020B0604020202020204" pitchFamily="34" charset="0"/>
              <a:buChar char="•"/>
            </a:pPr>
            <a:r>
              <a:rPr lang="en-US" dirty="0"/>
              <a:t>auxiliary personnel, and</a:t>
            </a:r>
          </a:p>
          <a:p>
            <a:pPr marL="638205" lvl="1" indent="-174056">
              <a:buFont typeface="Arial" panose="020B0604020202020204" pitchFamily="34" charset="0"/>
              <a:buChar char="•"/>
            </a:pPr>
            <a:r>
              <a:rPr lang="en-US" dirty="0"/>
              <a:t>behavioral health specialists </a:t>
            </a:r>
          </a:p>
          <a:p>
            <a:pPr lvl="0"/>
            <a:endParaRPr lang="en-US" dirty="0"/>
          </a:p>
          <a:p>
            <a:pPr marL="174056" indent="-174056">
              <a:buFont typeface="Arial" panose="020B0604020202020204" pitchFamily="34" charset="0"/>
              <a:buChar char="•"/>
            </a:pPr>
            <a:r>
              <a:rPr lang="en-US" dirty="0"/>
              <a:t>These funds could also be used to address recruitment or retention challenges in rural communities, such as access to childcare, transportation, and housing.</a:t>
            </a:r>
          </a:p>
          <a:p>
            <a:pPr defTabSz="928299">
              <a:defRPr/>
            </a:pPr>
            <a:endParaRPr lang="en-US" dirty="0"/>
          </a:p>
          <a:p>
            <a:pPr defTabSz="928299">
              <a:defRPr/>
            </a:pPr>
            <a:endParaRPr lang="en-US" dirty="0"/>
          </a:p>
          <a:p>
            <a:pPr defTabSz="928299">
              <a:defRPr/>
            </a:pPr>
            <a:r>
              <a:rPr lang="en-US" dirty="0"/>
              <a:t>Hospital specific examples cited by DHS:</a:t>
            </a:r>
          </a:p>
          <a:p>
            <a:pPr marL="174056" indent="-174056" defTabSz="928299">
              <a:buFont typeface="Arial" panose="020B0604020202020204" pitchFamily="34" charset="0"/>
              <a:buChar char="•"/>
              <a:defRPr/>
            </a:pPr>
            <a:r>
              <a:rPr lang="en-US" dirty="0"/>
              <a:t>Potential collaboration between Marshfield Clinic in Wausau and UW-Stevens Point to support certified registered nurse anesthetists.</a:t>
            </a:r>
          </a:p>
          <a:p>
            <a:pPr defTabSz="928299">
              <a:defRPr/>
            </a:pPr>
            <a:endParaRPr lang="en-US" dirty="0"/>
          </a:p>
          <a:p>
            <a:pPr marL="174056" indent="-174056" defTabSz="928299">
              <a:buFont typeface="Arial" panose="020B0604020202020204" pitchFamily="34" charset="0"/>
              <a:buChar char="•"/>
              <a:defRPr/>
            </a:pPr>
            <a:r>
              <a:rPr lang="en-US" dirty="0"/>
              <a:t>Collaboration between Beloit Health System and Beloit College to build nursing workforce.</a:t>
            </a:r>
          </a:p>
          <a:p>
            <a:pPr defTabSz="928299">
              <a:defRPr/>
            </a:pPr>
            <a:endParaRPr lang="en-US" dirty="0"/>
          </a:p>
          <a:p>
            <a:pPr marL="174056" indent="-174056" defTabSz="928299">
              <a:buFont typeface="Arial" panose="020B0604020202020204" pitchFamily="34" charset="0"/>
              <a:buChar char="•"/>
              <a:defRPr/>
            </a:pPr>
            <a:r>
              <a:rPr lang="en-US" dirty="0"/>
              <a:t>Mayo Clinic Health System and UW-Eau Claire’s Rural Preventative Health Specialist model at five sites to improve preventive care and chronic disease management.</a:t>
            </a:r>
          </a:p>
          <a:p>
            <a:pPr defTabSz="928299"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C6E309-CADB-49DF-9B6E-B66ADC5AD8B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454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Primarily allocations to educational institutions to support workforce readiness initiatives and programs. </a:t>
            </a:r>
          </a:p>
          <a:p>
            <a:endParaRPr lang="en-US" b="1" dirty="0"/>
          </a:p>
          <a:p>
            <a:r>
              <a:rPr lang="en-US" b="1" dirty="0"/>
              <a:t>UW System and WTCS</a:t>
            </a:r>
            <a:r>
              <a:rPr lang="en-US" dirty="0"/>
              <a:t>: Develop and expand clinical training opportunities, simulation labs, and health care programs across rural Wisconsin. Both systems would solicit applications and coordinate investments across their rural campuses</a:t>
            </a:r>
          </a:p>
          <a:p>
            <a:endParaRPr lang="en-US" dirty="0"/>
          </a:p>
          <a:p>
            <a:r>
              <a:rPr lang="en-US" b="1" dirty="0"/>
              <a:t>DPI: </a:t>
            </a:r>
            <a:r>
              <a:rPr lang="en-US" dirty="0"/>
              <a:t>create or strengthen health science career program for high school students in 20 rural communities (identified through data from the Career Connected High School grant (Perkins Reserve Funding).</a:t>
            </a:r>
          </a:p>
          <a:p>
            <a:endParaRPr lang="en-US" dirty="0"/>
          </a:p>
          <a:p>
            <a:r>
              <a:rPr lang="en-US" b="1" dirty="0"/>
              <a:t>Area Health Education Centers: </a:t>
            </a:r>
            <a:r>
              <a:rPr lang="en-US" b="0" dirty="0"/>
              <a:t>provide funding to AHEC’s 7 regional centers to support health science training and facilitate field placements at clinical and community training sites.</a:t>
            </a:r>
          </a:p>
          <a:p>
            <a:endParaRPr lang="en-US" b="0" dirty="0"/>
          </a:p>
          <a:p>
            <a:r>
              <a:rPr lang="en-US" b="1" dirty="0"/>
              <a:t>Marquette University </a:t>
            </a:r>
            <a:r>
              <a:rPr lang="en-US" b="0" dirty="0"/>
              <a:t>for a new rural residency program. Marquette will partner with rural hospitals for placement to recruit dentists to high-need rural areas.</a:t>
            </a:r>
          </a:p>
          <a:p>
            <a:endParaRPr lang="en-US" b="0" dirty="0"/>
          </a:p>
          <a:p>
            <a:r>
              <a:rPr lang="en-US" b="0" dirty="0"/>
              <a:t>Broadly, application says Wisconsin will establish new programs in high-demand fields like rural programs in dental therapy, behavioral health, nursing, and allied health radiology, laboratory and surgical technicians).</a:t>
            </a:r>
          </a:p>
          <a:p>
            <a:endParaRPr lang="en-US" dirty="0"/>
          </a:p>
          <a:p>
            <a:r>
              <a:rPr lang="en-US" dirty="0"/>
              <a:t>*Funds will </a:t>
            </a:r>
            <a:r>
              <a:rPr lang="en-US" b="1" dirty="0"/>
              <a:t>support hospitals with residency programs </a:t>
            </a:r>
            <a:r>
              <a:rPr lang="en-US" dirty="0"/>
              <a:t>and equip rural sites with tools like technology for tele-precepting and patient-care</a:t>
            </a:r>
          </a:p>
          <a:p>
            <a:r>
              <a:rPr lang="en-US" dirty="0"/>
              <a:t>documentation systems.</a:t>
            </a:r>
          </a:p>
          <a:p>
            <a:endParaRPr lang="en-US" dirty="0"/>
          </a:p>
          <a:p>
            <a:r>
              <a:rPr lang="en-US" dirty="0"/>
              <a:t>Funds will also cover: </a:t>
            </a:r>
          </a:p>
          <a:p>
            <a:pPr marL="174056" indent="-174056">
              <a:buFont typeface="Arial" panose="020B0604020202020204" pitchFamily="34" charset="0"/>
              <a:buChar char="•"/>
            </a:pPr>
            <a:r>
              <a:rPr lang="en-US" dirty="0"/>
              <a:t>initial accreditation fees</a:t>
            </a:r>
          </a:p>
          <a:p>
            <a:pPr marL="174056" indent="-174056">
              <a:buFont typeface="Arial" panose="020B0604020202020204" pitchFamily="34" charset="0"/>
              <a:buChar char="•"/>
            </a:pPr>
            <a:r>
              <a:rPr lang="en-US" dirty="0"/>
              <a:t>preceptor training and compensation, </a:t>
            </a:r>
          </a:p>
          <a:p>
            <a:pPr marL="174056" indent="-174056">
              <a:buFont typeface="Arial" panose="020B0604020202020204" pitchFamily="34" charset="0"/>
              <a:buChar char="•"/>
            </a:pPr>
            <a:r>
              <a:rPr lang="en-US" dirty="0"/>
              <a:t>Curriculum design, and recruitment outreach. Funds will also support hospitals with residency programs, and </a:t>
            </a:r>
          </a:p>
          <a:p>
            <a:pPr marL="174056" indent="-174056">
              <a:buFont typeface="Arial" panose="020B0604020202020204" pitchFamily="34" charset="0"/>
              <a:buChar char="•"/>
            </a:pPr>
            <a:r>
              <a:rPr lang="en-US" dirty="0"/>
              <a:t>equip rural sites with tools like technology for tele-precepting and patient-care documentation systems.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C6E309-CADB-49DF-9B6E-B66ADC5AD8B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278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380B1B-1591-B173-7A13-4A598F7676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78B850-5AEE-6F22-2EED-EA40109B83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63AEAF-2599-C2F0-7ABE-43902F3DDA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056" indent="-174056" defTabSz="928299">
              <a:buFont typeface="Arial" panose="020B0604020202020204" pitchFamily="34" charset="0"/>
              <a:buChar char="•"/>
              <a:defRPr/>
            </a:pPr>
            <a:r>
              <a:rPr lang="en-US" dirty="0"/>
              <a:t>The grant will enable providers to expand their community health workforce for services such as: </a:t>
            </a:r>
          </a:p>
          <a:p>
            <a:pPr marL="638205" lvl="1" indent="-174056" defTabSz="928299">
              <a:buFont typeface="Arial" panose="020B0604020202020204" pitchFamily="34" charset="0"/>
              <a:buChar char="•"/>
              <a:defRPr/>
            </a:pPr>
            <a:r>
              <a:rPr lang="en-US" b="1" dirty="0"/>
              <a:t>patient outreach and enrollment,</a:t>
            </a:r>
            <a:r>
              <a:rPr lang="en-US" dirty="0"/>
              <a:t> </a:t>
            </a:r>
          </a:p>
          <a:p>
            <a:pPr marL="638205" lvl="1" indent="-174056" defTabSz="928299">
              <a:buFont typeface="Arial" panose="020B0604020202020204" pitchFamily="34" charset="0"/>
              <a:buChar char="•"/>
              <a:defRPr/>
            </a:pPr>
            <a:r>
              <a:rPr lang="en-US" b="1" dirty="0"/>
              <a:t>patient navigation</a:t>
            </a:r>
            <a:r>
              <a:rPr lang="en-US" dirty="0"/>
              <a:t>, </a:t>
            </a:r>
          </a:p>
          <a:p>
            <a:pPr marL="638205" lvl="1" indent="-174056" defTabSz="928299">
              <a:buFont typeface="Arial" panose="020B0604020202020204" pitchFamily="34" charset="0"/>
              <a:buChar char="•"/>
              <a:defRPr/>
            </a:pPr>
            <a:r>
              <a:rPr lang="en-US" b="1" dirty="0"/>
              <a:t>chronic disease management</a:t>
            </a:r>
            <a:r>
              <a:rPr lang="en-US" dirty="0"/>
              <a:t>, and others defined through a grant funding opportunity</a:t>
            </a:r>
            <a:r>
              <a:rPr lang="en-US" b="1" dirty="0"/>
              <a:t>. </a:t>
            </a:r>
          </a:p>
          <a:p>
            <a:pPr marL="464149" lvl="1" defTabSz="928299">
              <a:defRPr/>
            </a:pPr>
            <a:endParaRPr lang="en-US" b="1" dirty="0"/>
          </a:p>
          <a:p>
            <a:pPr marL="174056" indent="-174056" defTabSz="928299">
              <a:buFont typeface="Arial" panose="020B0604020202020204" pitchFamily="34" charset="0"/>
              <a:buChar char="•"/>
              <a:defRPr/>
            </a:pPr>
            <a:r>
              <a:rPr lang="en-US" dirty="0"/>
              <a:t>Grantees will </a:t>
            </a:r>
            <a:r>
              <a:rPr lang="en-US" b="1" dirty="0"/>
              <a:t>partner with training programs</a:t>
            </a:r>
            <a:r>
              <a:rPr lang="en-US" dirty="0"/>
              <a:t> to ensure adherence to core competency requirements. </a:t>
            </a:r>
          </a:p>
          <a:p>
            <a:pPr defTabSz="928299">
              <a:defRPr/>
            </a:pPr>
            <a:endParaRPr lang="en-US" dirty="0"/>
          </a:p>
          <a:p>
            <a:pPr marL="174056" indent="-174056" defTabSz="928299">
              <a:buFont typeface="Arial" panose="020B0604020202020204" pitchFamily="34" charset="0"/>
              <a:buChar char="•"/>
              <a:defRPr/>
            </a:pPr>
            <a:r>
              <a:rPr lang="en-US" dirty="0"/>
              <a:t>Grantees will also receive </a:t>
            </a:r>
            <a:r>
              <a:rPr lang="en-US" b="1" dirty="0"/>
              <a:t>supervisor training</a:t>
            </a:r>
            <a:r>
              <a:rPr lang="en-US" dirty="0"/>
              <a:t> to ensure community health workers are successfully integrated into the care team.</a:t>
            </a:r>
          </a:p>
          <a:p>
            <a:pPr defTabSz="928299">
              <a:defRPr/>
            </a:pPr>
            <a:endParaRPr lang="en-US" dirty="0"/>
          </a:p>
          <a:p>
            <a:pPr marL="174056" indent="-174056" defTabSz="928299">
              <a:buFont typeface="Arial" panose="020B0604020202020204" pitchFamily="34" charset="0"/>
              <a:buChar char="•"/>
              <a:defRPr/>
            </a:pPr>
            <a:r>
              <a:rPr lang="en-US" dirty="0"/>
              <a:t>DHS will commission a study to measure the effectiveness and efficiency of CHW integration to inform development of a Medicaid state plan amendment to sustain services. </a:t>
            </a:r>
          </a:p>
          <a:p>
            <a:pPr defTabSz="928299">
              <a:defRPr/>
            </a:pPr>
            <a:endParaRPr lang="en-US" dirty="0"/>
          </a:p>
          <a:p>
            <a:pPr marL="174056" indent="-174056" defTabSz="928299">
              <a:buFont typeface="Arial" panose="020B0604020202020204" pitchFamily="34" charset="0"/>
              <a:buChar char="•"/>
              <a:defRPr/>
            </a:pPr>
            <a:r>
              <a:rPr lang="en-US" dirty="0"/>
              <a:t>Grantees will be required to participate in the survey.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4734E0-63A9-8BF9-DE5E-39DDA3E3C4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C6E309-CADB-49DF-9B6E-B66ADC5AD8B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796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A70AC3-F0B5-EF2A-9205-1C4337111D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73FCDE2-715A-B7B0-8E2B-92F4457BCF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B458A4-2345-3E49-6D6F-8B362A1CB3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A4BC11-8154-4785-6288-96768000D2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C6E309-CADB-49DF-9B6E-B66ADC5AD8B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8159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0331EC-80BD-CF41-7555-4AD21CC220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56A1E0-6942-6F79-FAD6-837BE797F1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C457A9-D801-9980-DDDA-3CF92A25CF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2075" indent="-232075">
              <a:buFont typeface="+mj-lt"/>
              <a:buAutoNum type="arabicPeriod"/>
            </a:pPr>
            <a:r>
              <a:rPr lang="en-US" b="1" u="sng" dirty="0">
                <a:solidFill>
                  <a:srgbClr val="002E5D"/>
                </a:solidFill>
              </a:rPr>
              <a:t>Facility Technology Investments</a:t>
            </a:r>
          </a:p>
          <a:p>
            <a:pPr marL="638205" lvl="1" indent="-174056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E5D"/>
                </a:solidFill>
              </a:rPr>
              <a:t>Rural Technology Transformation Fund </a:t>
            </a:r>
            <a:endParaRPr lang="en-US" b="1" dirty="0"/>
          </a:p>
          <a:p>
            <a:pPr marL="1102355" lvl="2" indent="-174056">
              <a:buFont typeface="Arial" panose="020B0604020202020204" pitchFamily="34" charset="0"/>
              <a:buChar char="•"/>
            </a:pPr>
            <a:r>
              <a:rPr lang="en-US" dirty="0"/>
              <a:t>Formula-based or standardized allocation to a broad base of rural facilities to adopt emerging consumer-facing, health technology solutions.</a:t>
            </a:r>
            <a:r>
              <a:rPr lang="en-US" b="0" dirty="0"/>
              <a:t> At least 15% will be allocated to hospitals (≈ $31 million) over 5 years.</a:t>
            </a:r>
          </a:p>
          <a:p>
            <a:pPr marL="1102355" lvl="2" indent="-174056">
              <a:buFont typeface="Arial" panose="020B0604020202020204" pitchFamily="34" charset="0"/>
              <a:buChar char="•"/>
            </a:pPr>
            <a:r>
              <a:rPr lang="en-US" dirty="0"/>
              <a:t>Examples of eligible expenditures: ambient AI, upgrading IT systems, Bluetooth enabled blood-pressure and continuous glucose monitors, telehealth capable computers, surgical robots.</a:t>
            </a:r>
            <a:endParaRPr lang="en-US" sz="2800" dirty="0"/>
          </a:p>
          <a:p>
            <a:pPr marL="1102355" lvl="2" indent="-174056">
              <a:buFont typeface="Arial" panose="020B0604020202020204" pitchFamily="34" charset="0"/>
              <a:buChar char="•"/>
            </a:pPr>
            <a:r>
              <a:rPr lang="en-US" dirty="0"/>
              <a:t>Group purchase by multiple rural hospitals of new software functions and upgrades. State would facilitate purchase between hospitals and potential vendors.</a:t>
            </a:r>
          </a:p>
          <a:p>
            <a:pPr marL="638205" lvl="1" indent="-174056">
              <a:buFont typeface="Arial" panose="020B0604020202020204" pitchFamily="34" charset="0"/>
              <a:buChar char="•"/>
            </a:pPr>
            <a:endParaRPr lang="en-US" dirty="0"/>
          </a:p>
          <a:p>
            <a:pPr marL="638205" lvl="1" indent="-174056">
              <a:buFont typeface="Arial" panose="020B0604020202020204" pitchFamily="34" charset="0"/>
              <a:buChar char="•"/>
            </a:pPr>
            <a:r>
              <a:rPr lang="en-US" b="1" dirty="0"/>
              <a:t>Rural Health Care Collaborative</a:t>
            </a:r>
          </a:p>
          <a:p>
            <a:pPr marL="1102355" lvl="2" indent="-174056">
              <a:buFont typeface="Arial" panose="020B0604020202020204" pitchFamily="34" charset="0"/>
              <a:buChar char="•"/>
            </a:pPr>
            <a:r>
              <a:rPr lang="en-US" dirty="0"/>
              <a:t>Enable smaller rural providers to upgrade clinical systems and achieve economies of scale through a single statewide procurement. (e.g., rural pharmacies, rural health clinics, behavioral health clinics)</a:t>
            </a:r>
          </a:p>
          <a:p>
            <a:pPr marL="1102355" lvl="2" indent="-174056">
              <a:buFont typeface="Arial" panose="020B0604020202020204" pitchFamily="34" charset="0"/>
              <a:buChar char="•"/>
            </a:pPr>
            <a:r>
              <a:rPr lang="en-US" dirty="0"/>
              <a:t>The collaborative will allow smaller rural providers to deploy modern systems faster, with fewer resources, and at lower costs than acquiring their own individual systems</a:t>
            </a:r>
          </a:p>
          <a:p>
            <a:pPr marL="1102355" lvl="2" indent="-174056">
              <a:buFont typeface="Arial" panose="020B0604020202020204" pitchFamily="34" charset="0"/>
              <a:buChar char="•"/>
            </a:pPr>
            <a:r>
              <a:rPr lang="en-US" dirty="0"/>
              <a:t>Technical specifications for the collaborative will be further developed in partnership with interested providers.</a:t>
            </a:r>
          </a:p>
          <a:p>
            <a:pPr marL="1102355" lvl="2" indent="-174056">
              <a:buFont typeface="Arial" panose="020B0604020202020204" pitchFamily="34" charset="0"/>
              <a:buChar char="•"/>
            </a:pPr>
            <a:r>
              <a:rPr lang="en-US" dirty="0"/>
              <a:t>Funds will be invested in one-time build and implementation costs for the collaborative, including software fees and implementation support.</a:t>
            </a:r>
          </a:p>
          <a:p>
            <a:pPr marL="1102355" lvl="2" indent="-174056">
              <a:buFont typeface="Arial" panose="020B0604020202020204" pitchFamily="34" charset="0"/>
              <a:buChar char="•"/>
            </a:pPr>
            <a:r>
              <a:rPr lang="en-US" dirty="0"/>
              <a:t>Sustainability: User fees for ongoing maintenance.</a:t>
            </a:r>
          </a:p>
          <a:p>
            <a:endParaRPr lang="en-US" dirty="0"/>
          </a:p>
          <a:p>
            <a:pPr marL="638205" lvl="1" indent="-174056">
              <a:buFont typeface="Arial" panose="020B0604020202020204" pitchFamily="34" charset="0"/>
              <a:buChar char="•"/>
            </a:pPr>
            <a:r>
              <a:rPr lang="en-US" b="1" dirty="0"/>
              <a:t>Dental Grants</a:t>
            </a:r>
          </a:p>
          <a:p>
            <a:pPr marL="1160374" lvl="2" indent="-232075">
              <a:buFont typeface="Arial" panose="020B0604020202020204" pitchFamily="34" charset="0"/>
              <a:buChar char="•"/>
            </a:pPr>
            <a:r>
              <a:rPr lang="en-US" dirty="0"/>
              <a:t>Competitive grant opportunity for dental clinics to adopt efficient cleaning technologies and expand routine dental services for overall Medicaid beneficiaries </a:t>
            </a:r>
          </a:p>
          <a:p>
            <a:endParaRPr lang="en-US" dirty="0"/>
          </a:p>
          <a:p>
            <a:pPr marL="232075" indent="-232075">
              <a:buFont typeface="+mj-lt"/>
              <a:buAutoNum type="arabicPeriod" startAt="2"/>
            </a:pPr>
            <a:r>
              <a:rPr lang="en-US" b="1" dirty="0"/>
              <a:t>Public Navigation</a:t>
            </a:r>
          </a:p>
          <a:p>
            <a:pPr marL="638205" lvl="1" indent="-174056">
              <a:buFont typeface="Arial" panose="020B0604020202020204" pitchFamily="34" charset="0"/>
              <a:buChar char="•"/>
            </a:pPr>
            <a:r>
              <a:rPr lang="en-US" b="0" dirty="0"/>
              <a:t>DHS says Wisconsin will invest in the state's community and health information exchanges to help rural residents and providers find and deliver high quality care</a:t>
            </a:r>
          </a:p>
          <a:p>
            <a:pPr marL="638205" lvl="1" indent="-174056">
              <a:buFont typeface="Arial" panose="020B0604020202020204" pitchFamily="34" charset="0"/>
              <a:buChar char="•"/>
            </a:pPr>
            <a:r>
              <a:rPr lang="en-US" sz="2800" dirty="0"/>
              <a:t>Integrated State Platform ($20 million): Online customer service state portal to connect rural residents to state agency resources and services that span multiple agencies. </a:t>
            </a:r>
          </a:p>
          <a:p>
            <a:pPr marL="638205" lvl="1" indent="-174056">
              <a:buFont typeface="Arial" panose="020B0604020202020204" pitchFamily="34" charset="0"/>
              <a:buChar char="•"/>
            </a:pPr>
            <a:r>
              <a:rPr lang="en-US" sz="2800" dirty="0"/>
              <a:t>Information Exchange Investments ($6 million): Help rural residents and providers find and deliver high-quality care.</a:t>
            </a:r>
          </a:p>
          <a:p>
            <a:pPr marL="638205" lvl="1" indent="-174056">
              <a:buFont typeface="Arial" panose="020B0604020202020204" pitchFamily="34" charset="0"/>
              <a:buChar char="•"/>
            </a:pPr>
            <a:r>
              <a:rPr lang="en-US" sz="2800" dirty="0"/>
              <a:t>Veterans Telehealth ($2 million): Establish private telehealth rooms in county and tribal veteran services offices</a:t>
            </a:r>
          </a:p>
          <a:p>
            <a:pPr marL="638205" lvl="1" indent="-174056">
              <a:buFont typeface="Arial" panose="020B0604020202020204" pitchFamily="34" charset="0"/>
              <a:buChar char="•"/>
            </a:pPr>
            <a:r>
              <a:rPr lang="en-US" sz="2800" dirty="0"/>
              <a:t>Farmer Wellness Program ($1 million): 24-hour mental health helpline, counseling vouchers for in-person or telehealth care; monthly online support group </a:t>
            </a:r>
          </a:p>
          <a:p>
            <a:pPr marL="464149" lvl="1"/>
            <a:endParaRPr lang="en-US" sz="2800" dirty="0"/>
          </a:p>
          <a:p>
            <a:r>
              <a:rPr lang="en-US" sz="2800" dirty="0"/>
              <a:t>***</a:t>
            </a:r>
          </a:p>
          <a:p>
            <a:r>
              <a:rPr lang="en-US" sz="2800" dirty="0"/>
              <a:t>Integrated state platform: Wisconsin will create efficiencies in government services through self-service, digital-first, and modern</a:t>
            </a:r>
          </a:p>
          <a:p>
            <a:r>
              <a:rPr lang="en-US" sz="2800" dirty="0"/>
              <a:t>technologies.</a:t>
            </a:r>
          </a:p>
          <a:p>
            <a:endParaRPr lang="en-US" sz="2800" dirty="0"/>
          </a:p>
          <a:p>
            <a:r>
              <a:rPr lang="en-US" sz="2800" dirty="0"/>
              <a:t>Information Exchange Investments: $4 million for United Way 211 and navigators to facilitate referrals and help rural residents find the care they need.  $2 million for WISHIN the state-designated Health Information Exchange</a:t>
            </a:r>
          </a:p>
          <a:p>
            <a:endParaRPr lang="en-US" sz="2800" dirty="0"/>
          </a:p>
          <a:p>
            <a:pPr marL="464149" lvl="1"/>
            <a:endParaRPr lang="en-US" sz="28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4E194C-9896-CD25-B1AB-9E14B21457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C6E309-CADB-49DF-9B6E-B66ADC5AD8B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9067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9D4BB9-B9B8-CACF-5CBD-F9484CA73E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9D0827-7A45-C996-D162-13CF681E4E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EFEB9E-DCDA-47D3-12E6-E221D323B3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A50EC5-709E-852F-09A4-39D580FF9A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C6E309-CADB-49DF-9B6E-B66ADC5AD8B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8541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39178E-F99A-4AED-8AE5-326D3BCDEB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156D86-40C5-0FB9-A043-5A9C812337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A170BF-E895-745B-091E-3EBD4DEDB4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8299">
              <a:defRPr/>
            </a:pPr>
            <a:r>
              <a:rPr lang="en-US" b="1" dirty="0"/>
              <a:t>Care Coordination Grants</a:t>
            </a:r>
          </a:p>
          <a:p>
            <a:pPr marL="174056" indent="-174056" defTabSz="928299">
              <a:buFont typeface="Arial" panose="020B0604020202020204" pitchFamily="34" charset="0"/>
              <a:buChar char="•"/>
              <a:defRPr/>
            </a:pPr>
            <a:r>
              <a:rPr lang="en-US" dirty="0"/>
              <a:t>The goal is to improve access to preventative services, primary care, dental services, and behavioral health services through team-based models of care delivered in trusted sites close to home. Leverage hospitals’ expertise to expand access to specialty care. </a:t>
            </a:r>
          </a:p>
          <a:p>
            <a:pPr defTabSz="928299">
              <a:defRPr/>
            </a:pPr>
            <a:endParaRPr lang="en-US" dirty="0"/>
          </a:p>
          <a:p>
            <a:pPr marL="174056" indent="-174056" defTabSz="928299">
              <a:buFont typeface="Arial" panose="020B0604020202020204" pitchFamily="34" charset="0"/>
              <a:buChar char="•"/>
              <a:defRPr/>
            </a:pPr>
            <a:r>
              <a:rPr lang="en-US" dirty="0"/>
              <a:t>Examples: </a:t>
            </a:r>
          </a:p>
          <a:p>
            <a:pPr marL="638205" lvl="1" indent="-174056" defTabSz="928299">
              <a:buFont typeface="Arial" panose="020B0604020202020204" pitchFamily="34" charset="0"/>
              <a:buChar char="•"/>
              <a:defRPr/>
            </a:pPr>
            <a:r>
              <a:rPr lang="en-US" dirty="0"/>
              <a:t>Create a partnership between a hospital system and a skilled nursing facility to establish a complex patient program that facilitates the discharge of difficult-to-place individuals into post-acute care settings.</a:t>
            </a:r>
          </a:p>
          <a:p>
            <a:pPr marL="638205" lvl="1" indent="-174056" defTabSz="928299">
              <a:buFont typeface="Arial" panose="020B0604020202020204" pitchFamily="34" charset="0"/>
              <a:buChar char="•"/>
              <a:defRPr/>
            </a:pPr>
            <a:r>
              <a:rPr lang="en-US" dirty="0"/>
              <a:t>Support and expand virtual care provided by tertiary hospitals to regional hospitals and clinics -- like electronic intensive care units, tele-consults between emergency departments and remote patient monitoring. </a:t>
            </a:r>
          </a:p>
          <a:p>
            <a:pPr marL="638205" lvl="1" indent="-174056" defTabSz="928299">
              <a:buFont typeface="Arial" panose="020B0604020202020204" pitchFamily="34" charset="0"/>
              <a:buChar char="•"/>
              <a:defRPr/>
            </a:pPr>
            <a:r>
              <a:rPr lang="en-US" dirty="0"/>
              <a:t>Expand care in mobile clinics, long-term care facilities, schools, pharmacies, and homes.</a:t>
            </a:r>
          </a:p>
          <a:p>
            <a:pPr marL="638205" lvl="1" indent="-174056" defTabSz="928299">
              <a:buFont typeface="Arial" panose="020B0604020202020204" pitchFamily="34" charset="0"/>
              <a:buChar char="•"/>
              <a:defRPr/>
            </a:pPr>
            <a:r>
              <a:rPr lang="en-US" dirty="0"/>
              <a:t>Partner with law enforcement on co-responder models for behavioral health care or develop community paramedics programs with EMS. </a:t>
            </a:r>
          </a:p>
          <a:p>
            <a:pPr marL="638205" lvl="1" indent="-174056">
              <a:buFont typeface="Arial" panose="020B0604020202020204" pitchFamily="34" charset="0"/>
              <a:buChar char="•"/>
            </a:pPr>
            <a:r>
              <a:rPr lang="en-US" dirty="0"/>
              <a:t>Launch a mobile tele-dentistry program to expand access to rural oral health services.</a:t>
            </a:r>
          </a:p>
          <a:p>
            <a:endParaRPr lang="en-US" dirty="0"/>
          </a:p>
          <a:p>
            <a:r>
              <a:rPr lang="en-US" b="1" dirty="0"/>
              <a:t>Behavioral Health Innovations</a:t>
            </a:r>
          </a:p>
          <a:p>
            <a:pPr marL="174056" indent="-174056">
              <a:buFont typeface="Arial" panose="020B0604020202020204" pitchFamily="34" charset="0"/>
              <a:buChar char="•"/>
            </a:pPr>
            <a:r>
              <a:rPr lang="en-US" dirty="0"/>
              <a:t>This project will invest in a study of the current behavioral health landscape and develop strategies to better meet rural behavioral health needs, such as by moving to a certified community behavioral health clinic model. (DHS Office of Children’s Mental Health)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6009C8-74BC-ED55-CE67-B0EE5748CD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C6E309-CADB-49DF-9B6E-B66ADC5AD8B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9839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636CE6-B4B0-C1B4-7CD0-559E27E32E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07396D-C5FC-72DD-B158-C4370EF094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C189B3-6B5F-50DC-FDEB-C4DDF92B3B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defTabSz="928299">
              <a:defRPr/>
            </a:pPr>
            <a:r>
              <a:rPr lang="en-US" b="1" dirty="0"/>
              <a:t>Public Intervenor: </a:t>
            </a:r>
            <a:r>
              <a:rPr lang="en-US" dirty="0"/>
              <a:t>financial performance specialists will help providers manage revenue cycles and charge codes for appropriate reimbursement; navigators will help patients obtain insurance coverage, connect to in-network providers, secure necessary prior authorization approvals, and resolve claim denials.</a:t>
            </a:r>
          </a:p>
          <a:p>
            <a:pPr defTabSz="928299">
              <a:defRPr/>
            </a:pPr>
            <a:endParaRPr lang="en-US" dirty="0"/>
          </a:p>
          <a:p>
            <a:pPr defTabSz="928299">
              <a:defRPr/>
            </a:pPr>
            <a:endParaRPr lang="en-US" dirty="0"/>
          </a:p>
          <a:p>
            <a:pPr defTabSz="928299">
              <a:defRPr/>
            </a:pPr>
            <a:r>
              <a:rPr lang="en-US" dirty="0"/>
              <a:t>+$1 million for a project to improve care for dual eligibles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6B1BA9-EDEB-846E-D7D3-F93106EC46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C6E309-CADB-49DF-9B6E-B66ADC5AD8B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093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E104A90-514B-86D9-A615-7C717B919750}"/>
              </a:ext>
            </a:extLst>
          </p:cNvPr>
          <p:cNvSpPr/>
          <p:nvPr userDrawn="1"/>
        </p:nvSpPr>
        <p:spPr>
          <a:xfrm>
            <a:off x="1" y="5957455"/>
            <a:ext cx="12192000" cy="9005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E7B20B-34A8-F4EA-D119-57167FB560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837" y="475382"/>
            <a:ext cx="8735683" cy="2387600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547FCE-E0B1-9E4B-37EE-FE42882E54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4837" y="2955057"/>
            <a:ext cx="8735684" cy="1655762"/>
          </a:xfrm>
        </p:spPr>
        <p:txBody>
          <a:bodyPr>
            <a:normAutofit/>
          </a:bodyPr>
          <a:lstStyle>
            <a:lvl1pPr marL="0" indent="0" algn="l">
              <a:buNone/>
              <a:defRPr sz="4400">
                <a:solidFill>
                  <a:srgbClr val="4298B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838B7C-9181-27D8-35B9-3FBAA039BDA8}"/>
              </a:ext>
            </a:extLst>
          </p:cNvPr>
          <p:cNvSpPr/>
          <p:nvPr userDrawn="1"/>
        </p:nvSpPr>
        <p:spPr>
          <a:xfrm>
            <a:off x="10664456" y="0"/>
            <a:ext cx="152754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ack and white logo&#10;&#10;AI-generated content may be incorrect.">
            <a:extLst>
              <a:ext uri="{FF2B5EF4-FFF2-40B4-BE49-F238E27FC236}">
                <a16:creationId xmlns:a16="http://schemas.microsoft.com/office/drawing/2014/main" id="{9793D877-EA22-8ABD-C78A-3ED96FC21D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0148" y="4363881"/>
            <a:ext cx="1329872" cy="1281708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A1D3287-978B-354F-FC84-222C9AE4B2CD}"/>
              </a:ext>
            </a:extLst>
          </p:cNvPr>
          <p:cNvCxnSpPr>
            <a:cxnSpLocks/>
          </p:cNvCxnSpPr>
          <p:nvPr userDrawn="1"/>
        </p:nvCxnSpPr>
        <p:spPr>
          <a:xfrm flipV="1">
            <a:off x="11019409" y="5756309"/>
            <a:ext cx="941109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E6E3455-1299-EB4E-6F4D-B1FC276EF76A}"/>
              </a:ext>
            </a:extLst>
          </p:cNvPr>
          <p:cNvSpPr txBox="1"/>
          <p:nvPr userDrawn="1"/>
        </p:nvSpPr>
        <p:spPr>
          <a:xfrm>
            <a:off x="10769858" y="5813280"/>
            <a:ext cx="139379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FFFFFF"/>
                </a:solidFill>
                <a:latin typeface="Calluna" panose="00000500000000000000" pitchFamily="50" charset="0"/>
              </a:rPr>
              <a:t>ADVOCATE.</a:t>
            </a:r>
          </a:p>
          <a:p>
            <a:pPr algn="ctr"/>
            <a:r>
              <a:rPr lang="en-US" sz="1500" b="1" dirty="0">
                <a:solidFill>
                  <a:srgbClr val="FFFFFF"/>
                </a:solidFill>
                <a:latin typeface="Calluna" panose="00000500000000000000" pitchFamily="50" charset="0"/>
              </a:rPr>
              <a:t>ADVANCE.</a:t>
            </a:r>
          </a:p>
          <a:p>
            <a:pPr algn="ctr"/>
            <a:r>
              <a:rPr lang="en-US" sz="1500" b="1" dirty="0">
                <a:solidFill>
                  <a:srgbClr val="FFFFFF"/>
                </a:solidFill>
                <a:latin typeface="Calluna" panose="00000500000000000000" pitchFamily="50" charset="0"/>
              </a:rPr>
              <a:t>LEAD.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D9BD7F4-C27A-7143-9851-177E6265DA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4837" y="5645150"/>
            <a:ext cx="3556872" cy="312305"/>
          </a:xfr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 sz="1800" dirty="0"/>
              <a:t>Name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04E9E24-F73D-5D12-8AC3-65CE240C965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1034" y="5645150"/>
            <a:ext cx="3556775" cy="312305"/>
          </a:xfr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 sz="1800" dirty="0"/>
              <a:t>Event Name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430617B-5F37-25B5-C51E-421E23BF7C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838" y="6086475"/>
            <a:ext cx="3556872" cy="31230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504E0A6-7E8E-1FF0-D2ED-E44C7339FE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0937" y="6086475"/>
            <a:ext cx="3556872" cy="31230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937895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53624-4594-AA29-429F-BBB73EC81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96624B-1EA2-3780-02B6-0C5528DF97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BD4353-8DA8-048B-5001-65C198F051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9416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2148A-0C0A-3FF7-50D9-B9F2FF46C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37DD42-0032-1FC2-87BD-25F577B315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7329" y="1619449"/>
            <a:ext cx="11237342" cy="429827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90163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475BCD-72EC-D939-DE7C-FC78817C9E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3009900" cy="556984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17A44B-4944-D1B5-2D57-67C5D17158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365125"/>
            <a:ext cx="8115300" cy="556984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701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02CE3-24AC-2218-3E9C-A528F3251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00D6D8-DF4F-F090-F3F7-F91B78212C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402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HEAT/VV Sign Up, Soc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ECD3D65D-6B15-415E-9E81-001DC6A740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391" y="5336329"/>
            <a:ext cx="602771" cy="602771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FAC2B145-80F6-5B92-D9D4-ADE0373560C0}"/>
              </a:ext>
            </a:extLst>
          </p:cNvPr>
          <p:cNvGrpSpPr/>
          <p:nvPr userDrawn="1"/>
        </p:nvGrpSpPr>
        <p:grpSpPr>
          <a:xfrm>
            <a:off x="8594786" y="1690688"/>
            <a:ext cx="2759014" cy="4314530"/>
            <a:chOff x="8594786" y="1690688"/>
            <a:chExt cx="2759014" cy="4314530"/>
          </a:xfrm>
        </p:grpSpPr>
        <p:pic>
          <p:nvPicPr>
            <p:cNvPr id="7" name="Picture 6" descr="A close-up of logos&#10;&#10;AI-generated content may be incorrect.">
              <a:extLst>
                <a:ext uri="{FF2B5EF4-FFF2-40B4-BE49-F238E27FC236}">
                  <a16:creationId xmlns:a16="http://schemas.microsoft.com/office/drawing/2014/main" id="{24EBCC3F-B26C-53E5-703A-86628D7E4A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7" t="22180" r="51962" b="22180"/>
            <a:stretch>
              <a:fillRect/>
            </a:stretch>
          </p:blipFill>
          <p:spPr>
            <a:xfrm>
              <a:off x="8594786" y="1742381"/>
              <a:ext cx="2741762" cy="1171927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4B7C543-9AF6-1FAD-5E6D-D06A2649FCA9}"/>
                </a:ext>
              </a:extLst>
            </p:cNvPr>
            <p:cNvSpPr/>
            <p:nvPr userDrawn="1"/>
          </p:nvSpPr>
          <p:spPr>
            <a:xfrm>
              <a:off x="8612038" y="3099776"/>
              <a:ext cx="2741762" cy="629728"/>
            </a:xfrm>
            <a:prstGeom prst="rect">
              <a:avLst/>
            </a:prstGeom>
            <a:solidFill>
              <a:srgbClr val="002E5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Connecting Members</a:t>
              </a:r>
            </a:p>
            <a:p>
              <a:pPr algn="ctr"/>
              <a:r>
                <a:rPr lang="en-US" b="1" dirty="0"/>
                <a:t>to Public Policy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9783291-5740-66CD-4013-7C8397FC15D2}"/>
                </a:ext>
              </a:extLst>
            </p:cNvPr>
            <p:cNvSpPr/>
            <p:nvPr userDrawn="1"/>
          </p:nvSpPr>
          <p:spPr>
            <a:xfrm>
              <a:off x="8612038" y="4683611"/>
              <a:ext cx="2741762" cy="629728"/>
            </a:xfrm>
            <a:prstGeom prst="rect">
              <a:avLst/>
            </a:prstGeom>
            <a:solidFill>
              <a:srgbClr val="002E5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Become a Member Today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35A235F-5350-1B9B-5237-236FB22C30C4}"/>
                </a:ext>
              </a:extLst>
            </p:cNvPr>
            <p:cNvSpPr txBox="1"/>
            <p:nvPr userDrawn="1"/>
          </p:nvSpPr>
          <p:spPr>
            <a:xfrm>
              <a:off x="8612038" y="3729504"/>
              <a:ext cx="274176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0" i="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Stay informed and join thousands of others in standing up for affordable, accessible, high-quality health care in Wisconsin.</a:t>
              </a:r>
              <a:endPara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434B103-A3FA-75DD-C633-D4517B71B3D7}"/>
                </a:ext>
              </a:extLst>
            </p:cNvPr>
            <p:cNvSpPr txBox="1"/>
            <p:nvPr userDrawn="1"/>
          </p:nvSpPr>
          <p:spPr>
            <a:xfrm>
              <a:off x="8612038" y="5483827"/>
              <a:ext cx="27417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0" i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www.wha.org/actioncenter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474E71B-3504-79E5-B70A-5293014E82A5}"/>
                </a:ext>
              </a:extLst>
            </p:cNvPr>
            <p:cNvSpPr/>
            <p:nvPr userDrawn="1"/>
          </p:nvSpPr>
          <p:spPr>
            <a:xfrm>
              <a:off x="8605926" y="1690688"/>
              <a:ext cx="2741761" cy="43145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2" name="Picture 31" descr="A close-up of a white building&#10;&#10;AI-generated content may be incorrect.">
            <a:extLst>
              <a:ext uri="{FF2B5EF4-FFF2-40B4-BE49-F238E27FC236}">
                <a16:creationId xmlns:a16="http://schemas.microsoft.com/office/drawing/2014/main" id="{07347A13-AD55-0567-5414-C9B9D5DFDEF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9" b="2093"/>
          <a:stretch>
            <a:fillRect/>
          </a:stretch>
        </p:blipFill>
        <p:spPr>
          <a:xfrm>
            <a:off x="4557260" y="1695051"/>
            <a:ext cx="3014933" cy="4310167"/>
          </a:xfrm>
          <a:prstGeom prst="rect">
            <a:avLst/>
          </a:prstGeom>
        </p:spPr>
      </p:pic>
      <p:pic>
        <p:nvPicPr>
          <p:cNvPr id="34" name="Picture 33" descr="A group of logos on a white background&#10;&#10;AI-generated content may be incorrect.">
            <a:extLst>
              <a:ext uri="{FF2B5EF4-FFF2-40B4-BE49-F238E27FC236}">
                <a16:creationId xmlns:a16="http://schemas.microsoft.com/office/drawing/2014/main" id="{4CD605E8-FF4E-D329-D6B7-C7C0ECFBA18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93"/>
          <a:stretch>
            <a:fillRect/>
          </a:stretch>
        </p:blipFill>
        <p:spPr>
          <a:xfrm>
            <a:off x="838200" y="1690688"/>
            <a:ext cx="3014933" cy="4310167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E0AE5879-588A-5A30-6DE5-1834D92B576A}"/>
              </a:ext>
            </a:extLst>
          </p:cNvPr>
          <p:cNvSpPr txBox="1"/>
          <p:nvPr userDrawn="1"/>
        </p:nvSpPr>
        <p:spPr>
          <a:xfrm>
            <a:off x="379562" y="548023"/>
            <a:ext cx="83331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Follow. Subscribe. Advocate.</a:t>
            </a:r>
          </a:p>
        </p:txBody>
      </p:sp>
    </p:spTree>
    <p:extLst>
      <p:ext uri="{BB962C8B-B14F-4D97-AF65-F5344CB8AC3E}">
        <p14:creationId xmlns:p14="http://schemas.microsoft.com/office/powerpoint/2010/main" val="2370253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EA90F-BB80-0339-64B3-E0B888E4A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5095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B0D092-B667-C952-7E31-C1386BF897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33067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2E5D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011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E0437-B067-EE6E-4B00-E7B32C1C9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563" y="250167"/>
            <a:ext cx="11335108" cy="144052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6EC7B9-114F-7A51-D114-2DE38EDB8D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9562" y="1825625"/>
            <a:ext cx="5640238" cy="40834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C13103-E6C5-83AD-CFC8-FD781AC6F9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42471" cy="40834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300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DF36C-1A1D-D599-9B5B-0A32706A6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442" y="235735"/>
            <a:ext cx="1138111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75BFFA-1594-197F-8D1F-457897F28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5442" y="1551773"/>
            <a:ext cx="559213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CE77DB-9D67-74CF-CBA3-5452CAA2F6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5442" y="2375685"/>
            <a:ext cx="5592134" cy="34989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338CB6-0EE6-3140-A096-241576B4CF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551773"/>
            <a:ext cx="561435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562FF9-8D74-6F83-94E2-FB04C1B537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75685"/>
            <a:ext cx="5614358" cy="34989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1753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9355B-3ED6-BA4F-AC30-46E8122B7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14309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7614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2F117-7236-D989-D26C-8269DCCF4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FB329-B29A-0A68-A957-B5FDD45183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F318E5-D882-F4CC-F6FE-1C9C371686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4359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DEDB66-0374-56D2-5265-8DF5EA858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329" y="250167"/>
            <a:ext cx="11237342" cy="14405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5CDEAB-6B49-1572-2ACE-F8E6189BF4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7329" y="1619449"/>
            <a:ext cx="11237342" cy="44210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9AAB57-69F0-BF72-2481-9CDF80551299}"/>
              </a:ext>
            </a:extLst>
          </p:cNvPr>
          <p:cNvSpPr/>
          <p:nvPr userDrawn="1"/>
        </p:nvSpPr>
        <p:spPr>
          <a:xfrm rot="5400000">
            <a:off x="5677619" y="343619"/>
            <a:ext cx="836762" cy="12192000"/>
          </a:xfrm>
          <a:prstGeom prst="rect">
            <a:avLst/>
          </a:prstGeom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black and white logo&#10;&#10;AI-generated content may be incorrect.">
            <a:extLst>
              <a:ext uri="{FF2B5EF4-FFF2-40B4-BE49-F238E27FC236}">
                <a16:creationId xmlns:a16="http://schemas.microsoft.com/office/drawing/2014/main" id="{F56247FC-456D-0EFA-2A8D-420D4DDE289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1" t="2995" r="2639" b="50103"/>
          <a:stretch>
            <a:fillRect/>
          </a:stretch>
        </p:blipFill>
        <p:spPr>
          <a:xfrm>
            <a:off x="10138408" y="6148591"/>
            <a:ext cx="1215392" cy="582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207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Calluna Sans" panose="020000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luna Sans" panose="02000000000000000000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luna Sans" panose="02000000000000000000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luna Sans" panose="02000000000000000000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luna Sans" panose="02000000000000000000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luna Sans" panose="02000000000000000000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AC9D5-D5A6-80E0-2EAF-FA73AC113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Wisconsin’s RHT Program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61041B-4276-C070-CE07-34EA966217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C7C5710-B920-221F-C2AD-7BB34173E4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8912978"/>
              </p:ext>
            </p:extLst>
          </p:nvPr>
        </p:nvGraphicFramePr>
        <p:xfrm>
          <a:off x="572420" y="2038815"/>
          <a:ext cx="11047159" cy="3343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16899DA-78D8-2B01-1B4D-663E89F3FCDA}"/>
              </a:ext>
            </a:extLst>
          </p:cNvPr>
          <p:cNvSpPr txBox="1"/>
          <p:nvPr/>
        </p:nvSpPr>
        <p:spPr>
          <a:xfrm>
            <a:off x="572420" y="1271323"/>
            <a:ext cx="11047159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State Administration &amp; Evaluation </a:t>
            </a:r>
            <a:r>
              <a:rPr lang="en-US" sz="2800" b="1" dirty="0"/>
              <a:t>$55M</a:t>
            </a:r>
          </a:p>
        </p:txBody>
      </p:sp>
      <p:sp>
        <p:nvSpPr>
          <p:cNvPr id="7" name="Star: 10 Points 6">
            <a:extLst>
              <a:ext uri="{FF2B5EF4-FFF2-40B4-BE49-F238E27FC236}">
                <a16:creationId xmlns:a16="http://schemas.microsoft.com/office/drawing/2014/main" id="{675A057F-4AF8-E37A-4C2E-80E0E1BF65B9}"/>
              </a:ext>
            </a:extLst>
          </p:cNvPr>
          <p:cNvSpPr/>
          <p:nvPr/>
        </p:nvSpPr>
        <p:spPr>
          <a:xfrm>
            <a:off x="9802744" y="175323"/>
            <a:ext cx="2102108" cy="2101486"/>
          </a:xfrm>
          <a:prstGeom prst="star10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/>
              <a:t>$1 Billion</a:t>
            </a:r>
          </a:p>
          <a:p>
            <a:pPr algn="ctr"/>
            <a:r>
              <a:rPr lang="en-US" sz="2400" b="1" dirty="0"/>
              <a:t>Total*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954B41-C7F3-4DDA-0FB4-446AF6663AD4}"/>
              </a:ext>
            </a:extLst>
          </p:cNvPr>
          <p:cNvSpPr txBox="1"/>
          <p:nvPr/>
        </p:nvSpPr>
        <p:spPr>
          <a:xfrm>
            <a:off x="148852" y="5394194"/>
            <a:ext cx="11849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*CMS awarded Wisconsin $203.7 million in Year 1. Five-year budget increased to $340.5 million for Workforce initiatives and decreased to $278.5 million for Partnership initiatives.</a:t>
            </a:r>
          </a:p>
        </p:txBody>
      </p:sp>
    </p:spTree>
    <p:extLst>
      <p:ext uri="{BB962C8B-B14F-4D97-AF65-F5344CB8AC3E}">
        <p14:creationId xmlns:p14="http://schemas.microsoft.com/office/powerpoint/2010/main" val="2093946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00E3F1-7EE7-6293-CF5C-D2667F06A4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B4465-4635-66C9-BB9E-B56FC6301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Initiative 3: Partnerships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2F527-A57E-015D-C405-CEC89B3E93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4298B5"/>
                </a:solidFill>
              </a:rPr>
              <a:t>DHS Objectives – Year One</a:t>
            </a:r>
          </a:p>
          <a:p>
            <a:r>
              <a:rPr lang="en-US" dirty="0">
                <a:solidFill>
                  <a:srgbClr val="002E5D"/>
                </a:solidFill>
              </a:rPr>
              <a:t>DHS develops grant funding opportunity for care coordination grants and contractors develop technical assistance</a:t>
            </a:r>
          </a:p>
          <a:p>
            <a:r>
              <a:rPr lang="en-US" dirty="0">
                <a:solidFill>
                  <a:srgbClr val="002E5D"/>
                </a:solidFill>
              </a:rPr>
              <a:t>Medicaid coordinates with rural health clinics on payment system changes</a:t>
            </a:r>
          </a:p>
          <a:p>
            <a:r>
              <a:rPr lang="en-US" dirty="0">
                <a:solidFill>
                  <a:srgbClr val="002E5D"/>
                </a:solidFill>
              </a:rPr>
              <a:t>DHS partners with Tribal Nations on tribal set-aside projects</a:t>
            </a:r>
          </a:p>
          <a:p>
            <a:r>
              <a:rPr lang="en-US" dirty="0">
                <a:solidFill>
                  <a:srgbClr val="002E5D"/>
                </a:solidFill>
              </a:rPr>
              <a:t>OCI contracts for public intervenor services</a:t>
            </a:r>
          </a:p>
          <a:p>
            <a:r>
              <a:rPr lang="en-US" dirty="0">
                <a:solidFill>
                  <a:srgbClr val="002E5D"/>
                </a:solidFill>
              </a:rPr>
              <a:t>DHS selects contractors for behavioral health study</a:t>
            </a:r>
          </a:p>
        </p:txBody>
      </p:sp>
      <p:pic>
        <p:nvPicPr>
          <p:cNvPr id="5" name="Graphic 4" descr="Connections with solid fill">
            <a:extLst>
              <a:ext uri="{FF2B5EF4-FFF2-40B4-BE49-F238E27FC236}">
                <a16:creationId xmlns:a16="http://schemas.microsoft.com/office/drawing/2014/main" id="{5027C2F7-1912-24DB-41DA-766AA574688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26082" y="250167"/>
            <a:ext cx="2027981" cy="202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824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DCFAFA-50AF-4809-6D83-5B3B5AB1C9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A1C32-E7EA-F3AC-0AD2-931B694F0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sz="4900" dirty="0"/>
              <a:t>Reporting and Evaluation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79A3A-AB78-E464-6214-8748E49457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endParaRPr lang="en-US" dirty="0"/>
          </a:p>
          <a:p>
            <a:pPr lvl="0"/>
            <a:r>
              <a:rPr lang="en-US" dirty="0"/>
              <a:t>DHS will require participating providers and organizations to submit data and will use state health data systems to measure outcomes. </a:t>
            </a:r>
          </a:p>
          <a:p>
            <a:pPr lvl="0"/>
            <a:r>
              <a:rPr lang="en-US" dirty="0"/>
              <a:t>Projects will provide preliminary reports to DHS on annual progress by August 31 each year.</a:t>
            </a:r>
          </a:p>
          <a:p>
            <a:pPr lvl="0"/>
            <a:r>
              <a:rPr lang="en-US" dirty="0"/>
              <a:t>DHS will contract with UW Pop Health Institute, WI Office of Rural Health, and the WI Collaborative for Healthcare Quality for evaluations and technical assistance related to data and reporting.</a:t>
            </a:r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6" name="Graphic 5" descr="Document with solid fill">
            <a:extLst>
              <a:ext uri="{FF2B5EF4-FFF2-40B4-BE49-F238E27FC236}">
                <a16:creationId xmlns:a16="http://schemas.microsoft.com/office/drawing/2014/main" id="{2513B16C-42E4-5101-0BF0-939BF5499B5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19845" y="250167"/>
            <a:ext cx="1813095" cy="181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557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C7E8E8-FEDE-C82E-456B-42B69F87DA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E7B00-EC4E-B9D2-29BE-9E7EAA23C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Initiative 1: Workforce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51537-6440-012D-41A3-D6A927AD3B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298B5"/>
                </a:solidFill>
              </a:rPr>
              <a:t>Rural Workforce Grants </a:t>
            </a:r>
            <a:endParaRPr lang="en-US" sz="3200" dirty="0">
              <a:solidFill>
                <a:srgbClr val="002E5D"/>
              </a:solidFill>
            </a:endParaRP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rgbClr val="002E5D"/>
                </a:solidFill>
              </a:rPr>
              <a:t>$150 million total ($5 million in Year 1) </a:t>
            </a:r>
          </a:p>
          <a:p>
            <a:r>
              <a:rPr lang="en-US" dirty="0"/>
              <a:t>Competitive grants for </a:t>
            </a:r>
            <a:r>
              <a:rPr lang="en-US" b="1" dirty="0"/>
              <a:t>hospitals</a:t>
            </a:r>
            <a:r>
              <a:rPr lang="en-US" dirty="0"/>
              <a:t>,</a:t>
            </a:r>
            <a:r>
              <a:rPr lang="en-US" b="1" dirty="0"/>
              <a:t> </a:t>
            </a:r>
            <a:r>
              <a:rPr lang="en-US" dirty="0"/>
              <a:t>other providers, and educational institutions to develop solutions to workforce challenges. </a:t>
            </a:r>
          </a:p>
          <a:p>
            <a:r>
              <a:rPr lang="en-US" dirty="0"/>
              <a:t>Strengthening rural workforce pathways through partnership between healthcare and other sectors.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Graphic 5" descr="Doctor female with solid fill">
            <a:extLst>
              <a:ext uri="{FF2B5EF4-FFF2-40B4-BE49-F238E27FC236}">
                <a16:creationId xmlns:a16="http://schemas.microsoft.com/office/drawing/2014/main" id="{575C083C-C3FA-08A8-1251-4BE6C9D0440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23938" y="388525"/>
            <a:ext cx="2007963" cy="200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462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47891-B208-4131-9E23-42434C5A2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Initiative 1: Workforce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23083-9AD1-B0C4-985C-5E06A1BBB3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9562" y="2157046"/>
            <a:ext cx="6471181" cy="375204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$130.5 million total ($53.5 million in Year 1)</a:t>
            </a:r>
          </a:p>
          <a:p>
            <a:r>
              <a:rPr lang="en-US" dirty="0"/>
              <a:t>Clinical training &amp; simulation labs</a:t>
            </a:r>
          </a:p>
          <a:p>
            <a:r>
              <a:rPr lang="en-US" dirty="0"/>
              <a:t>Health science career pathways for high school students</a:t>
            </a:r>
          </a:p>
          <a:p>
            <a:r>
              <a:rPr lang="en-US" dirty="0"/>
              <a:t>Clinical field placements</a:t>
            </a:r>
          </a:p>
          <a:p>
            <a:r>
              <a:rPr lang="en-US" dirty="0"/>
              <a:t>Rural dental residency program </a:t>
            </a:r>
          </a:p>
          <a:p>
            <a:r>
              <a:rPr lang="en-US" dirty="0"/>
              <a:t>New programs in high demand fields (radiology, surg tech, lab, nursing, etc.)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B72517-EE57-ED20-96A9-E00F391923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0743" y="2157047"/>
            <a:ext cx="5172545" cy="3752048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/>
              <a:t>Educational Partners</a:t>
            </a:r>
          </a:p>
          <a:p>
            <a:r>
              <a:rPr lang="en-US" dirty="0"/>
              <a:t>UW System and Technical Schools</a:t>
            </a:r>
          </a:p>
          <a:p>
            <a:r>
              <a:rPr lang="en-US" dirty="0"/>
              <a:t>Dept. of Public Instruction</a:t>
            </a:r>
          </a:p>
          <a:p>
            <a:r>
              <a:rPr lang="en-US" dirty="0"/>
              <a:t>Area Health Education Centers</a:t>
            </a:r>
          </a:p>
          <a:p>
            <a:r>
              <a:rPr lang="en-US" dirty="0"/>
              <a:t>Marquette University</a:t>
            </a:r>
          </a:p>
          <a:p>
            <a:r>
              <a:rPr lang="en-US" dirty="0"/>
              <a:t>Medical College of Wisconsin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0DF508-0F3D-CE36-0DF3-95BF0265A286}"/>
              </a:ext>
            </a:extLst>
          </p:cNvPr>
          <p:cNvSpPr txBox="1"/>
          <p:nvPr/>
        </p:nvSpPr>
        <p:spPr>
          <a:xfrm>
            <a:off x="379562" y="1508369"/>
            <a:ext cx="6195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4298B5"/>
                </a:solidFill>
                <a:latin typeface="Calluna Sans" panose="02000000000000000000" charset="0"/>
              </a:rPr>
              <a:t>Workforce Readiness</a:t>
            </a:r>
            <a:endParaRPr lang="en-US" sz="3200" dirty="0"/>
          </a:p>
        </p:txBody>
      </p:sp>
      <p:pic>
        <p:nvPicPr>
          <p:cNvPr id="7" name="Graphic 6" descr="Doctor female with solid fill">
            <a:extLst>
              <a:ext uri="{FF2B5EF4-FFF2-40B4-BE49-F238E27FC236}">
                <a16:creationId xmlns:a16="http://schemas.microsoft.com/office/drawing/2014/main" id="{EEFC65B9-DE6C-B049-A7D6-970F59641EA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04474" y="149083"/>
            <a:ext cx="2007963" cy="200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369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FC9001-62ED-C1E3-A334-97A6E30EC8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233F6-1A5E-E57F-1563-36FB90A1F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Initiative 1: Workforce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D4C5E-A8B6-E1A4-BF79-5EC5ADC95B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4298B5"/>
                </a:solidFill>
              </a:rPr>
              <a:t>Community Health Worker Integration </a:t>
            </a:r>
          </a:p>
          <a:p>
            <a:r>
              <a:rPr lang="en-US" dirty="0">
                <a:solidFill>
                  <a:srgbClr val="002E5D"/>
                </a:solidFill>
              </a:rPr>
              <a:t>$60 million total ($25 million in year 1)</a:t>
            </a:r>
          </a:p>
          <a:p>
            <a:pPr lvl="0"/>
            <a:r>
              <a:rPr lang="en-US" dirty="0"/>
              <a:t>Competitive grant for rural facilities to reimburse for CHW services not covered by insurance.</a:t>
            </a:r>
          </a:p>
          <a:p>
            <a:pPr lvl="0"/>
            <a:r>
              <a:rPr lang="en-US" dirty="0"/>
              <a:t>Grant will enable providers to expand their CHW workforce for services such as patient outreach and enrollment, patient navigation, chronic disease management, and others.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Graphic 5" descr="Doctor female with solid fill">
            <a:extLst>
              <a:ext uri="{FF2B5EF4-FFF2-40B4-BE49-F238E27FC236}">
                <a16:creationId xmlns:a16="http://schemas.microsoft.com/office/drawing/2014/main" id="{AA109392-D15B-99EF-D268-0784D1B9475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23938" y="388525"/>
            <a:ext cx="2007963" cy="200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557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01FF90-D0D4-078E-7290-592A327507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A0433-867F-B731-E447-EF19DD87E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Initiative 1: Workforce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3F741-D523-DFAA-5071-DD8E7F4CBD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4298B5"/>
                </a:solidFill>
              </a:rPr>
              <a:t>DHS Objectives – Year One</a:t>
            </a:r>
            <a:endParaRPr lang="en-US" dirty="0"/>
          </a:p>
          <a:p>
            <a:r>
              <a:rPr lang="en-US" dirty="0"/>
              <a:t>Department of Workforce Development publishes grant funding opportunity for rural workforce grants. </a:t>
            </a:r>
          </a:p>
          <a:p>
            <a:r>
              <a:rPr lang="en-US" dirty="0"/>
              <a:t>Marquette University School of Dentistry submits application for accreditation for new dental residency program. </a:t>
            </a:r>
          </a:p>
          <a:p>
            <a:r>
              <a:rPr lang="en-US" dirty="0"/>
              <a:t>DHS selects a vendor for the community health worker study, and develop the community health worker supervisor training, as well as launch a grant funding opportunity for CHW services.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Graphic 5" descr="Doctor female with solid fill">
            <a:extLst>
              <a:ext uri="{FF2B5EF4-FFF2-40B4-BE49-F238E27FC236}">
                <a16:creationId xmlns:a16="http://schemas.microsoft.com/office/drawing/2014/main" id="{7E7F656E-5596-49F7-F188-523AD8B3DC4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23938" y="388525"/>
            <a:ext cx="2007963" cy="200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966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1FF117-69EF-8FC6-1A52-074279CAC0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624C4-8A4B-B11E-753D-C37394654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Initiative 2: Technology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5B081A-9F67-F75F-21A9-BC67749113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4298B5"/>
                </a:solidFill>
              </a:rPr>
              <a:t>Facility Technology Investments</a:t>
            </a:r>
          </a:p>
          <a:p>
            <a:pPr lvl="1"/>
            <a:r>
              <a:rPr lang="en-US" sz="2800" dirty="0">
                <a:solidFill>
                  <a:srgbClr val="002E5D"/>
                </a:solidFill>
              </a:rPr>
              <a:t>$300 million overall ($69 million in Year 1)</a:t>
            </a:r>
            <a:endParaRPr lang="en-US" sz="2800" b="1" dirty="0">
              <a:solidFill>
                <a:srgbClr val="4298B5"/>
              </a:solidFill>
            </a:endParaRPr>
          </a:p>
          <a:p>
            <a:pPr lvl="1"/>
            <a:r>
              <a:rPr lang="en-US" sz="2800" dirty="0">
                <a:solidFill>
                  <a:srgbClr val="002E5D"/>
                </a:solidFill>
              </a:rPr>
              <a:t>Rural Technology Transformation Fund ($205 million overall)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800" b="1" dirty="0">
                <a:solidFill>
                  <a:srgbClr val="002E5D"/>
                </a:solidFill>
              </a:rPr>
              <a:t> At least 15% allocated to hospitals</a:t>
            </a:r>
          </a:p>
          <a:p>
            <a:pPr lvl="1"/>
            <a:r>
              <a:rPr lang="en-US" sz="2800" dirty="0">
                <a:solidFill>
                  <a:srgbClr val="002E5D"/>
                </a:solidFill>
              </a:rPr>
              <a:t>Rural Health Care Collaborative ($85 million overall)</a:t>
            </a:r>
          </a:p>
          <a:p>
            <a:pPr lvl="1"/>
            <a:r>
              <a:rPr lang="en-US" sz="2800" dirty="0">
                <a:solidFill>
                  <a:srgbClr val="002E5D"/>
                </a:solidFill>
              </a:rPr>
              <a:t>Dental Grants ($10 million overall)</a:t>
            </a:r>
          </a:p>
          <a:p>
            <a:pPr marL="457200" lvl="1" indent="0">
              <a:buNone/>
            </a:pPr>
            <a:endParaRPr lang="en-US" dirty="0">
              <a:solidFill>
                <a:srgbClr val="4298B5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4298B5"/>
                </a:solidFill>
              </a:rPr>
              <a:t>Public Navigation</a:t>
            </a:r>
          </a:p>
          <a:p>
            <a:pPr lvl="1"/>
            <a:r>
              <a:rPr lang="en-US" sz="2800" dirty="0">
                <a:solidFill>
                  <a:srgbClr val="002E5D"/>
                </a:solidFill>
              </a:rPr>
              <a:t>$29 million overall ($13.6 million in Year 1)</a:t>
            </a:r>
          </a:p>
          <a:p>
            <a:pPr marL="0" indent="0">
              <a:buNone/>
            </a:pPr>
            <a:endParaRPr lang="en-US" dirty="0">
              <a:solidFill>
                <a:srgbClr val="002E5D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Graphic 4" descr="Online meeting outline">
            <a:extLst>
              <a:ext uri="{FF2B5EF4-FFF2-40B4-BE49-F238E27FC236}">
                <a16:creationId xmlns:a16="http://schemas.microsoft.com/office/drawing/2014/main" id="{98DF1EEC-4BE0-D8C5-1C04-BC18F2636FB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83260" y="250167"/>
            <a:ext cx="2031411" cy="203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322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E95E57-9AE7-6636-54E9-86D0802D72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8D868-9868-156A-D129-46AA2BA3F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Initiative 2: Technology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4BF52-1977-FAF9-AB7B-20986F1194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4298B5"/>
                </a:solidFill>
              </a:rPr>
              <a:t>DHS Objectives – Year One</a:t>
            </a:r>
          </a:p>
          <a:p>
            <a:r>
              <a:rPr lang="en-US" sz="3200" dirty="0">
                <a:solidFill>
                  <a:srgbClr val="002E5D"/>
                </a:solidFill>
              </a:rPr>
              <a:t>DHS selects vendor for rural health care collaborative (EHR project) in partnership with rural facilities.</a:t>
            </a:r>
          </a:p>
          <a:p>
            <a:r>
              <a:rPr lang="en-US" sz="3200" dirty="0">
                <a:solidFill>
                  <a:srgbClr val="002E5D"/>
                </a:solidFill>
              </a:rPr>
              <a:t>DHS develops funding method for IT allocations and publishes allocations.</a:t>
            </a:r>
          </a:p>
          <a:p>
            <a:r>
              <a:rPr lang="en-US" sz="3200" dirty="0">
                <a:solidFill>
                  <a:srgbClr val="002E5D"/>
                </a:solidFill>
              </a:rPr>
              <a:t>DHS develops grant funding opportunity and selects recipients for dental technology grants.</a:t>
            </a:r>
          </a:p>
          <a:p>
            <a:pPr marL="0" indent="0">
              <a:buNone/>
            </a:pPr>
            <a:endParaRPr lang="en-US" dirty="0">
              <a:solidFill>
                <a:srgbClr val="002E5D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Graphic 4" descr="Online meeting outline">
            <a:extLst>
              <a:ext uri="{FF2B5EF4-FFF2-40B4-BE49-F238E27FC236}">
                <a16:creationId xmlns:a16="http://schemas.microsoft.com/office/drawing/2014/main" id="{AB5F18C7-6C10-9437-FDBC-A9708F1D040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83260" y="250167"/>
            <a:ext cx="2031411" cy="203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754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64ED46-207C-0E30-BEA8-9A2621E72E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8E24B-4520-E32D-EBD9-A97B0B475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Initiative 3: Partnerships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2EE93-DB2E-A6EC-5E39-57E23D1E99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4298B5"/>
                </a:solidFill>
              </a:rPr>
              <a:t>Care Coordination Grants </a:t>
            </a:r>
          </a:p>
          <a:p>
            <a:r>
              <a:rPr lang="en-US" sz="3200" dirty="0">
                <a:solidFill>
                  <a:srgbClr val="002E5D"/>
                </a:solidFill>
              </a:rPr>
              <a:t>$230 million total ($10 million in Year 1)</a:t>
            </a:r>
          </a:p>
          <a:p>
            <a:r>
              <a:rPr lang="en-US" dirty="0"/>
              <a:t>Competitive grants to innovate care delivery in the state’s 7 Healthcare Emergency Readiness Coalitions regions. 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4298B5"/>
                </a:solidFill>
              </a:rPr>
              <a:t>Behavioral Health Innovations</a:t>
            </a:r>
          </a:p>
          <a:p>
            <a:r>
              <a:rPr lang="en-US" sz="3200" dirty="0">
                <a:solidFill>
                  <a:srgbClr val="002E5D"/>
                </a:solidFill>
              </a:rPr>
              <a:t>$5 million total ($4 million in Year 1)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Graphic 4" descr="Connections with solid fill">
            <a:extLst>
              <a:ext uri="{FF2B5EF4-FFF2-40B4-BE49-F238E27FC236}">
                <a16:creationId xmlns:a16="http://schemas.microsoft.com/office/drawing/2014/main" id="{9105E0A9-621D-3F50-B6A3-12A14183D11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26082" y="250167"/>
            <a:ext cx="2027981" cy="202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225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3BB03C-CF49-A627-4CC3-486D5642B0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1355A-D0DA-CE25-0D67-AE17BDF3A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Initiative 3: Partnerships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CD202-062A-E021-202E-F8573CDC4F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4298B5"/>
                </a:solidFill>
              </a:rPr>
              <a:t>Medicaid Reforms &amp; Strategic Investments</a:t>
            </a:r>
          </a:p>
          <a:p>
            <a:r>
              <a:rPr lang="en-US" dirty="0">
                <a:solidFill>
                  <a:srgbClr val="002E5D"/>
                </a:solidFill>
              </a:rPr>
              <a:t>$43.5 million total ($9.5 million in Year 1)</a:t>
            </a:r>
          </a:p>
          <a:p>
            <a:r>
              <a:rPr lang="en-US" b="1" dirty="0"/>
              <a:t>Medicaid Reforms</a:t>
            </a:r>
            <a:r>
              <a:rPr lang="en-US" dirty="0"/>
              <a:t>: Shift from cost-based reimbursement for Rural Health Clinics to Prospective Payment System.</a:t>
            </a:r>
          </a:p>
          <a:p>
            <a:r>
              <a:rPr lang="en-US" b="1" dirty="0"/>
              <a:t>Tribal Allocations </a:t>
            </a:r>
            <a:r>
              <a:rPr lang="en-US" dirty="0"/>
              <a:t>($27.5 million): $500k annually to each of the 11 tribal nations to implement Wisconsin’s 3 RHT initiatives</a:t>
            </a:r>
          </a:p>
          <a:p>
            <a:r>
              <a:rPr lang="en-US" b="1" dirty="0"/>
              <a:t>OCI Public Intervenor </a:t>
            </a:r>
            <a:r>
              <a:rPr lang="en-US" dirty="0"/>
              <a:t>($15 million): Help rural patients and providers maximize insurance coverage and payments.</a:t>
            </a:r>
          </a:p>
        </p:txBody>
      </p:sp>
      <p:pic>
        <p:nvPicPr>
          <p:cNvPr id="5" name="Graphic 4" descr="Connections with solid fill">
            <a:extLst>
              <a:ext uri="{FF2B5EF4-FFF2-40B4-BE49-F238E27FC236}">
                <a16:creationId xmlns:a16="http://schemas.microsoft.com/office/drawing/2014/main" id="{B5C775AA-87C8-3F9C-694E-6DE1F0195E3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26082" y="250167"/>
            <a:ext cx="2027981" cy="202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9317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WHA - Color Palette1">
      <a:dk1>
        <a:srgbClr val="002E5D"/>
      </a:dk1>
      <a:lt1>
        <a:sysClr val="window" lastClr="FFFFFF"/>
      </a:lt1>
      <a:dk2>
        <a:srgbClr val="4298B5"/>
      </a:dk2>
      <a:lt2>
        <a:srgbClr val="FFFFFF"/>
      </a:lt2>
      <a:accent1>
        <a:srgbClr val="4298B5"/>
      </a:accent1>
      <a:accent2>
        <a:srgbClr val="002E5D"/>
      </a:accent2>
      <a:accent3>
        <a:srgbClr val="C8C9C7"/>
      </a:accent3>
      <a:accent4>
        <a:srgbClr val="653165"/>
      </a:accent4>
      <a:accent5>
        <a:srgbClr val="FF7F32"/>
      </a:accent5>
      <a:accent6>
        <a:srgbClr val="A4D65E"/>
      </a:accent6>
      <a:hlink>
        <a:srgbClr val="4298B5"/>
      </a:hlink>
      <a:folHlink>
        <a:srgbClr val="4298B5"/>
      </a:folHlink>
    </a:clrScheme>
    <a:fontScheme name="WHA_Brand Fonts">
      <a:majorFont>
        <a:latin typeface="Calluna Sans"/>
        <a:ea typeface=""/>
        <a:cs typeface=""/>
      </a:majorFont>
      <a:minorFont>
        <a:latin typeface="Callun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8BB85941-733B-4B6E-924E-1FDC2ABA4118}" vid="{C6904210-EC58-4E9D-9AB3-C49B657703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2025_WHA_PowerPoint_Template</Template>
  <TotalTime>1137</TotalTime>
  <Words>2096</Words>
  <Application>Microsoft Office PowerPoint</Application>
  <PresentationFormat>Widescreen</PresentationFormat>
  <Paragraphs>210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Wisconsin’s RHT Program Application</vt:lpstr>
      <vt:lpstr>Initiative 1: Workforce</vt:lpstr>
      <vt:lpstr>Initiative 1: Workforce</vt:lpstr>
      <vt:lpstr>Initiative 1: Workforce</vt:lpstr>
      <vt:lpstr>Initiative 1: Workforce</vt:lpstr>
      <vt:lpstr>Initiative 2: Technology</vt:lpstr>
      <vt:lpstr>Initiative 2: Technology</vt:lpstr>
      <vt:lpstr>Initiative 3: Partnerships</vt:lpstr>
      <vt:lpstr>Initiative 3: Partnerships</vt:lpstr>
      <vt:lpstr>Initiative 3: Partnerships</vt:lpstr>
      <vt:lpstr> Reporting and Evaluation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Moran, Christian</dc:creator>
  <cp:lastModifiedBy>Moran, Christian</cp:lastModifiedBy>
  <cp:revision>6</cp:revision>
  <cp:lastPrinted>2026-03-09T20:11:42Z</cp:lastPrinted>
  <dcterms:created xsi:type="dcterms:W3CDTF">2025-11-14T15:58:15Z</dcterms:created>
  <dcterms:modified xsi:type="dcterms:W3CDTF">2026-04-30T15:20:02Z</dcterms:modified>
</cp:coreProperties>
</file>